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5"/>
  </p:notesMasterIdLst>
  <p:sldIdLst>
    <p:sldId id="256" r:id="rId2"/>
    <p:sldId id="378" r:id="rId3"/>
    <p:sldId id="379" r:id="rId4"/>
    <p:sldId id="380" r:id="rId5"/>
    <p:sldId id="321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29" r:id="rId14"/>
    <p:sldId id="388" r:id="rId15"/>
    <p:sldId id="331" r:id="rId16"/>
    <p:sldId id="389" r:id="rId17"/>
    <p:sldId id="390" r:id="rId18"/>
    <p:sldId id="333" r:id="rId19"/>
    <p:sldId id="334" r:id="rId20"/>
    <p:sldId id="335" r:id="rId21"/>
    <p:sldId id="336" r:id="rId22"/>
    <p:sldId id="337" r:id="rId23"/>
    <p:sldId id="339" r:id="rId24"/>
    <p:sldId id="338" r:id="rId25"/>
    <p:sldId id="340" r:id="rId26"/>
    <p:sldId id="341" r:id="rId27"/>
    <p:sldId id="343" r:id="rId28"/>
    <p:sldId id="344" r:id="rId29"/>
    <p:sldId id="345" r:id="rId30"/>
    <p:sldId id="346" r:id="rId31"/>
    <p:sldId id="391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7" r:id="rId63"/>
    <p:sldId id="317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2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216" y="84"/>
      </p:cViewPr>
      <p:guideLst>
        <p:guide orient="horz" pos="1224"/>
        <p:guide pos="2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2026, Pipes and Sockets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2026, Pipes and Sockets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rminal_%28OS_X%2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erver2_by_mimooh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erver2_by_mimooh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na.org/assignments/service-names-port-numbers/service-names-port-numbers.txt" TargetMode="External"/><Relationship Id="rId2" Type="http://schemas.openxmlformats.org/officeDocument/2006/relationships/hyperlink" Target="http://www.iana.org/assignments/service-names-port-numbers/service-names-port-numbers.x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Abstractions 3</a:t>
            </a:r>
            <a:r>
              <a:rPr lang="en-US" dirty="0" smtClean="0"/>
              <a:t>: Pipes and Sockets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5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teaching.hkaiser.org/spring2026/csc4103</a:t>
            </a:r>
            <a:r>
              <a:rPr lang="en-US" dirty="0" smtClean="0"/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10158984" cy="1397124"/>
          </a:xfrm>
        </p:spPr>
        <p:txBody>
          <a:bodyPr/>
          <a:lstStyle/>
          <a:p>
            <a:r>
              <a:rPr lang="en-US" dirty="0" smtClean="0"/>
              <a:t>Recall: Open File Description is Aliased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6"/>
                </a:solidFill>
              </a:rPr>
              <a:t>200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84504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</p:spTree>
    <p:extLst>
      <p:ext uri="{BB962C8B-B14F-4D97-AF65-F5344CB8AC3E}">
        <p14:creationId xmlns:p14="http://schemas.microsoft.com/office/powerpoint/2010/main" val="36242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File Description is Aliased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4"/>
                </a:solidFill>
              </a:rPr>
              <a:t>300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84504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</p:spTree>
    <p:extLst>
      <p:ext uri="{BB962C8B-B14F-4D97-AF65-F5344CB8AC3E}">
        <p14:creationId xmlns:p14="http://schemas.microsoft.com/office/powerpoint/2010/main" val="39412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File Descriptor is Copied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567745"/>
            <a:ext cx="3581400" cy="365125"/>
          </a:xfrm>
        </p:spPr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4"/>
                </a:solidFill>
              </a:rPr>
              <a:t>300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F903A3-A7DE-424F-9481-B36479311054}"/>
              </a:ext>
            </a:extLst>
          </p:cNvPr>
          <p:cNvSpPr txBox="1"/>
          <p:nvPr/>
        </p:nvSpPr>
        <p:spPr>
          <a:xfrm>
            <a:off x="5584504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4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4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</a:t>
            </a:r>
            <a:r>
              <a:rPr lang="en-US" dirty="0" smtClean="0">
                <a:solidFill>
                  <a:schemeClr val="accent6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</a:rPr>
              <a:t>close(3</a:t>
            </a:r>
            <a:r>
              <a:rPr lang="en-US" dirty="0" smtClean="0">
                <a:solidFill>
                  <a:schemeClr val="accent5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chemeClr val="accent5"/>
              </a:solidFill>
              <a:latin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326023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B933-0C70-42DA-B87B-AA277ADB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In POSIX, </a:t>
            </a:r>
            <a:br>
              <a:rPr lang="en-US" dirty="0" smtClean="0"/>
            </a:br>
            <a:r>
              <a:rPr lang="en-US" dirty="0" smtClean="0"/>
              <a:t>Everything is a “File”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3584-0544-4ED2-A7D9-48DE6859E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Identical interface for:</a:t>
            </a:r>
          </a:p>
          <a:p>
            <a:pPr lvl="1"/>
            <a:r>
              <a:rPr lang="en-US" smtClean="0"/>
              <a:t>Files on disk</a:t>
            </a:r>
          </a:p>
          <a:p>
            <a:pPr lvl="1"/>
            <a:r>
              <a:rPr lang="en-US" smtClean="0"/>
              <a:t>Devices (terminals, printers, etc.)</a:t>
            </a:r>
          </a:p>
          <a:p>
            <a:pPr lvl="1"/>
            <a:r>
              <a:rPr lang="en-US" smtClean="0"/>
              <a:t>Regular files on disk</a:t>
            </a:r>
          </a:p>
          <a:p>
            <a:pPr lvl="1"/>
            <a:r>
              <a:rPr lang="en-US" smtClean="0"/>
              <a:t>Networking (sockets)</a:t>
            </a:r>
          </a:p>
          <a:p>
            <a:pPr lvl="1"/>
            <a:r>
              <a:rPr lang="en-US" smtClean="0"/>
              <a:t>Local interprocess communication (pipes, sockets)</a:t>
            </a:r>
          </a:p>
          <a:p>
            <a:pPr lvl="1"/>
            <a:endParaRPr lang="en-US" smtClean="0"/>
          </a:p>
          <a:p>
            <a:r>
              <a:rPr lang="en-US" smtClean="0"/>
              <a:t>Based on the system calls open(), read(), write(), and close()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0874F-558D-45A8-B68D-A24D37E1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D3ECD-4087-43A5-8E4F-42A6B572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3A336-5D1A-4AA2-AED8-CF513E04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Shared Terminal Emulator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22" y="4855360"/>
            <a:ext cx="314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0</a:t>
            </a:r>
          </a:p>
          <a:p>
            <a:pPr algn="r"/>
            <a:r>
              <a:rPr lang="en-US" sz="2000" dirty="0"/>
              <a:t>1</a:t>
            </a:r>
          </a:p>
          <a:p>
            <a:pPr algn="r"/>
            <a:r>
              <a:rPr lang="en-US" sz="2000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</p:cNvCxnSpPr>
          <p:nvPr/>
        </p:nvCxnSpPr>
        <p:spPr>
          <a:xfrm>
            <a:off x="3869633" y="5098157"/>
            <a:ext cx="1515447" cy="226964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076" y="4851131"/>
            <a:ext cx="314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0</a:t>
            </a:r>
          </a:p>
          <a:p>
            <a:pPr algn="r"/>
            <a:r>
              <a:rPr lang="en-US" sz="2000" dirty="0"/>
              <a:t>1</a:t>
            </a:r>
          </a:p>
          <a:p>
            <a:pPr algn="r"/>
            <a:r>
              <a:rPr lang="en-US" sz="20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9" y="5098157"/>
            <a:ext cx="1984373" cy="250860"/>
          </a:xfrm>
          <a:prstGeom prst="curvedConnector3">
            <a:avLst>
              <a:gd name="adj1" fmla="val 2161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97525" y="4415412"/>
            <a:ext cx="190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Terminal Emulator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A42EAF1A-207B-41EB-B126-57C70FFDF289}"/>
              </a:ext>
            </a:extLst>
          </p:cNvPr>
          <p:cNvCxnSpPr>
            <a:cxnSpLocks/>
          </p:cNvCxnSpPr>
          <p:nvPr/>
        </p:nvCxnSpPr>
        <p:spPr>
          <a:xfrm>
            <a:off x="3869633" y="5378130"/>
            <a:ext cx="1515447" cy="10615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89C33FC-3B81-4399-83A6-F76DA6F5EE3E}"/>
              </a:ext>
            </a:extLst>
          </p:cNvPr>
          <p:cNvCxnSpPr>
            <a:cxnSpLocks/>
          </p:cNvCxnSpPr>
          <p:nvPr/>
        </p:nvCxnSpPr>
        <p:spPr>
          <a:xfrm flipV="1">
            <a:off x="3869633" y="5616669"/>
            <a:ext cx="1515447" cy="72888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DCDB85BB-1852-40F2-BC6F-6E13597BD95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3818" y="5289413"/>
            <a:ext cx="1984372" cy="194870"/>
          </a:xfrm>
          <a:prstGeom prst="curvedConnector3">
            <a:avLst>
              <a:gd name="adj1" fmla="val -142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101DD268-AD62-4FB2-8310-8DDB993DC96D}"/>
              </a:ext>
            </a:extLst>
          </p:cNvPr>
          <p:cNvCxnSpPr>
            <a:cxnSpLocks/>
          </p:cNvCxnSpPr>
          <p:nvPr/>
        </p:nvCxnSpPr>
        <p:spPr>
          <a:xfrm rot="10800000">
            <a:off x="7513818" y="5628929"/>
            <a:ext cx="1984372" cy="4159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A close up of a screen&#10;&#10;Description automatically generated">
            <a:extLst>
              <a:ext uri="{FF2B5EF4-FFF2-40B4-BE49-F238E27FC236}">
                <a16:creationId xmlns:a16="http://schemas.microsoft.com/office/drawing/2014/main" id="{8A600625-75CC-41C8-8BA1-7B9C7DD92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2938" y="4708900"/>
            <a:ext cx="2546081" cy="17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6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9" grpId="0" animBg="1"/>
      <p:bldP spid="31" grpId="0"/>
      <p:bldP spid="33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F30E-2452-45A1-833C-9D7378F0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Syscalls: dup and dup2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379F4-8648-4BA9-B683-51B211FE6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They allow you to duplicate the file descriptor</a:t>
            </a:r>
          </a:p>
          <a:p>
            <a:r>
              <a:rPr lang="en-US" smtClean="0"/>
              <a:t>But the open file description remains aliased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3FC96-F7FB-4F2A-880D-68284422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9EA9B-A0BF-48DC-9C0A-F4A5E7C2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80053-FD07-4A85-9238-69EA92FA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Syscalls: dup and dup2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7" y="1828800"/>
            <a:ext cx="3928919" cy="4351337"/>
          </a:xfrm>
        </p:spPr>
        <p:txBody>
          <a:bodyPr>
            <a:noAutofit/>
          </a:bodyPr>
          <a:lstStyle/>
          <a:p>
            <a:r>
              <a:rPr lang="en-US" sz="1800" dirty="0" smtClean="0"/>
              <a:t>Suppose that we execute</a:t>
            </a:r>
          </a:p>
          <a:p>
            <a:pPr marL="274320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open("foo.txt")</a:t>
            </a:r>
          </a:p>
          <a:p>
            <a:r>
              <a:rPr lang="en-US" sz="1800" dirty="0" smtClean="0"/>
              <a:t>and that the result is 3</a:t>
            </a:r>
          </a:p>
          <a:p>
            <a:r>
              <a:rPr lang="en-US" sz="1800" dirty="0" smtClean="0"/>
              <a:t>Next, suppose that we execute</a:t>
            </a:r>
          </a:p>
          <a:p>
            <a:pPr marL="274320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read(3, </a:t>
            </a:r>
            <a:r>
              <a:rPr lang="en-US" sz="1600" dirty="0" err="1" smtClean="0">
                <a:latin typeface="Consolas" panose="020B0609020204030204" pitchFamily="49" charset="0"/>
              </a:rPr>
              <a:t>buf</a:t>
            </a:r>
            <a:r>
              <a:rPr lang="en-US" sz="1600" dirty="0" smtClean="0">
                <a:latin typeface="Consolas" panose="020B0609020204030204" pitchFamily="49" charset="0"/>
              </a:rPr>
              <a:t>, 100)</a:t>
            </a:r>
          </a:p>
          <a:p>
            <a:r>
              <a:rPr lang="en-US" sz="1800" dirty="0" smtClean="0"/>
              <a:t>and that the result is 100</a:t>
            </a:r>
          </a:p>
          <a:p>
            <a:r>
              <a:rPr lang="en-US" sz="1800" dirty="0" smtClean="0"/>
              <a:t>Next, suppose that we execute</a:t>
            </a:r>
          </a:p>
          <a:p>
            <a:pPr marL="274320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dup(3)</a:t>
            </a:r>
          </a:p>
          <a:p>
            <a:r>
              <a:rPr lang="en-US" sz="1800" dirty="0" smtClean="0"/>
              <a:t>And that the result is 4</a:t>
            </a:r>
          </a:p>
          <a:p>
            <a:r>
              <a:rPr lang="en-US" sz="1800" dirty="0" smtClean="0"/>
              <a:t>Finally, suppose that we execute</a:t>
            </a:r>
          </a:p>
          <a:p>
            <a:pPr marL="274320" lvl="1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dup2(3, 162)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5D84-7F08-447B-9CA3-2B4BD9BA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9CE43-0BFA-42C3-B403-6792C15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2C93-8B42-4C90-B3E9-685CB4BB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056899" y="485536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  <a:p>
            <a:pPr algn="r"/>
            <a:r>
              <a:rPr lang="en-US" sz="2000" dirty="0">
                <a:solidFill>
                  <a:schemeClr val="accent6"/>
                </a:solidFill>
              </a:rPr>
              <a:t>4</a:t>
            </a:r>
          </a:p>
          <a:p>
            <a:pPr algn="r"/>
            <a:r>
              <a:rPr lang="en-US" sz="2000" dirty="0">
                <a:solidFill>
                  <a:schemeClr val="accent4"/>
                </a:solidFill>
              </a:rPr>
              <a:t>162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138" y="1841428"/>
            <a:ext cx="113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</p:cNvCxnSpPr>
          <p:nvPr/>
        </p:nvCxnSpPr>
        <p:spPr>
          <a:xfrm>
            <a:off x="3869633" y="5102387"/>
            <a:ext cx="1515447" cy="252277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616D845-D6B8-4D11-BE11-29199256CAB0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0E1FD173-9114-4295-96E2-7F06B6E5A3AE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878997" y="5371694"/>
            <a:ext cx="1506083" cy="112589"/>
          </a:xfrm>
          <a:prstGeom prst="curved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19725EF7-90B5-4E44-B90E-8A526304E8AC}"/>
              </a:ext>
            </a:extLst>
          </p:cNvPr>
          <p:cNvCxnSpPr>
            <a:cxnSpLocks/>
          </p:cNvCxnSpPr>
          <p:nvPr/>
        </p:nvCxnSpPr>
        <p:spPr>
          <a:xfrm flipV="1">
            <a:off x="3878997" y="5613902"/>
            <a:ext cx="1506083" cy="49769"/>
          </a:xfrm>
          <a:prstGeom prst="curved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19329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24C6-9F1F-406F-973D-07748CB5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Between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F168-7C6B-42DA-A8FA-5103AFF5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297680"/>
            <a:ext cx="8595360" cy="188245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Producer (writer) and consumer (reader) may be distinct processes</a:t>
            </a:r>
          </a:p>
          <a:p>
            <a:r>
              <a:rPr lang="en-US" dirty="0" smtClean="0"/>
              <a:t>Potentially separated in time</a:t>
            </a:r>
          </a:p>
          <a:p>
            <a:r>
              <a:rPr lang="en-US" dirty="0" smtClean="0"/>
              <a:t>Why might it be wasteful to use a file in this way?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62D31-097F-4429-B160-3B958897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9D2F8-79E8-45EA-A906-921CC549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00DB-091A-49BE-B919-A28852FE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88973" y="1988759"/>
            <a:ext cx="8654258" cy="2308921"/>
            <a:chOff x="2128469" y="1600869"/>
            <a:chExt cx="8654258" cy="23089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503613-36DA-4D9F-8614-7983C2EB16C8}"/>
                </a:ext>
              </a:extLst>
            </p:cNvPr>
            <p:cNvSpPr/>
            <p:nvPr/>
          </p:nvSpPr>
          <p:spPr>
            <a:xfrm>
              <a:off x="2128469" y="1600869"/>
              <a:ext cx="4668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write(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wlen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5A6351-8A40-42B0-87E2-6AC5E2FA7D30}"/>
                </a:ext>
              </a:extLst>
            </p:cNvPr>
            <p:cNvSpPr/>
            <p:nvPr/>
          </p:nvSpPr>
          <p:spPr>
            <a:xfrm>
              <a:off x="6163983" y="2951362"/>
              <a:ext cx="4618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n = read(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rmax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BD695E-EDEF-46AF-B4E1-E938344704B9}"/>
                </a:ext>
              </a:extLst>
            </p:cNvPr>
            <p:cNvSpPr/>
            <p:nvPr/>
          </p:nvSpPr>
          <p:spPr>
            <a:xfrm>
              <a:off x="2172142" y="2176669"/>
              <a:ext cx="1201074" cy="54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Process A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E0A654-E68E-46C8-BA1D-556608954CD2}"/>
                </a:ext>
              </a:extLst>
            </p:cNvPr>
            <p:cNvCxnSpPr>
              <a:cxnSpLocks/>
              <a:stCxn id="15" idx="3"/>
              <a:endCxn id="19" idx="2"/>
            </p:cNvCxnSpPr>
            <p:nvPr/>
          </p:nvCxnSpPr>
          <p:spPr>
            <a:xfrm>
              <a:off x="3373216" y="2449881"/>
              <a:ext cx="1205551" cy="7323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2CCB54-E4B7-408B-8A80-07AFF7AB11D6}"/>
                </a:ext>
              </a:extLst>
            </p:cNvPr>
            <p:cNvSpPr/>
            <p:nvPr/>
          </p:nvSpPr>
          <p:spPr>
            <a:xfrm>
              <a:off x="7131718" y="2176669"/>
              <a:ext cx="1216753" cy="54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Process B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FDD6DB3-7846-46C1-BAE0-72103A20C1F8}"/>
                </a:ext>
              </a:extLst>
            </p:cNvPr>
            <p:cNvCxnSpPr>
              <a:cxnSpLocks/>
              <a:stCxn id="19" idx="4"/>
              <a:endCxn id="17" idx="1"/>
            </p:cNvCxnSpPr>
            <p:nvPr/>
          </p:nvCxnSpPr>
          <p:spPr>
            <a:xfrm flipV="1">
              <a:off x="5930645" y="2449881"/>
              <a:ext cx="1201073" cy="7323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n 3">
              <a:extLst>
                <a:ext uri="{FF2B5EF4-FFF2-40B4-BE49-F238E27FC236}">
                  <a16:creationId xmlns:a16="http://schemas.microsoft.com/office/drawing/2014/main" id="{B0FC7800-4CEF-4504-A668-77F82B048506}"/>
                </a:ext>
              </a:extLst>
            </p:cNvPr>
            <p:cNvSpPr/>
            <p:nvPr/>
          </p:nvSpPr>
          <p:spPr bwMode="auto">
            <a:xfrm>
              <a:off x="4578767" y="2454600"/>
              <a:ext cx="1351878" cy="1455190"/>
            </a:xfrm>
            <a:prstGeom prst="can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Persistent Storage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2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24C6-9F1F-406F-973D-07748CB5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Between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F168-7C6B-42DA-A8FA-5103AFF5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5093207"/>
            <a:ext cx="8595360" cy="1086929"/>
          </a:xfrm>
        </p:spPr>
        <p:txBody>
          <a:bodyPr/>
          <a:lstStyle/>
          <a:p>
            <a:r>
              <a:rPr lang="en-US" dirty="0" smtClean="0"/>
              <a:t>Data written by A is held in memory until B reads it</a:t>
            </a:r>
          </a:p>
          <a:p>
            <a:r>
              <a:rPr lang="en-US" dirty="0" smtClean="0"/>
              <a:t>What if A generates data faster than B can process it?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62D31-097F-4429-B160-3B958897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9D2F8-79E8-45EA-A906-921CC549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00DB-091A-49BE-B919-A28852FE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88973" y="1988759"/>
            <a:ext cx="8654258" cy="2308920"/>
            <a:chOff x="2128469" y="1600869"/>
            <a:chExt cx="8654258" cy="23089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503613-36DA-4D9F-8614-7983C2EB16C8}"/>
                </a:ext>
              </a:extLst>
            </p:cNvPr>
            <p:cNvSpPr/>
            <p:nvPr/>
          </p:nvSpPr>
          <p:spPr>
            <a:xfrm>
              <a:off x="2128469" y="1600869"/>
              <a:ext cx="4668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write(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wlen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5A6351-8A40-42B0-87E2-6AC5E2FA7D30}"/>
                </a:ext>
              </a:extLst>
            </p:cNvPr>
            <p:cNvSpPr/>
            <p:nvPr/>
          </p:nvSpPr>
          <p:spPr>
            <a:xfrm>
              <a:off x="6163983" y="2951362"/>
              <a:ext cx="4618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n = read(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rmax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BD695E-EDEF-46AF-B4E1-E938344704B9}"/>
                </a:ext>
              </a:extLst>
            </p:cNvPr>
            <p:cNvSpPr/>
            <p:nvPr/>
          </p:nvSpPr>
          <p:spPr>
            <a:xfrm>
              <a:off x="2172142" y="2176669"/>
              <a:ext cx="1201074" cy="54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Process A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1E0A654-E68E-46C8-BA1D-556608954CD2}"/>
                </a:ext>
              </a:extLst>
            </p:cNvPr>
            <p:cNvCxnSpPr>
              <a:cxnSpLocks/>
              <a:stCxn id="23" idx="3"/>
              <a:endCxn id="27" idx="2"/>
            </p:cNvCxnSpPr>
            <p:nvPr/>
          </p:nvCxnSpPr>
          <p:spPr>
            <a:xfrm>
              <a:off x="3373216" y="2449881"/>
              <a:ext cx="1086643" cy="7323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2CCB54-E4B7-408B-8A80-07AFF7AB11D6}"/>
                </a:ext>
              </a:extLst>
            </p:cNvPr>
            <p:cNvSpPr/>
            <p:nvPr/>
          </p:nvSpPr>
          <p:spPr>
            <a:xfrm>
              <a:off x="7131718" y="2176669"/>
              <a:ext cx="1216753" cy="54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Process B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FDD6DB3-7846-46C1-BAE0-72103A20C1F8}"/>
                </a:ext>
              </a:extLst>
            </p:cNvPr>
            <p:cNvCxnSpPr>
              <a:cxnSpLocks/>
              <a:stCxn id="27" idx="4"/>
              <a:endCxn id="25" idx="1"/>
            </p:cNvCxnSpPr>
            <p:nvPr/>
          </p:nvCxnSpPr>
          <p:spPr>
            <a:xfrm flipV="1">
              <a:off x="6045075" y="2449881"/>
              <a:ext cx="1086643" cy="7323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n 3">
              <a:extLst>
                <a:ext uri="{FF2B5EF4-FFF2-40B4-BE49-F238E27FC236}">
                  <a16:creationId xmlns:a16="http://schemas.microsoft.com/office/drawing/2014/main" id="{B0FC7800-4CEF-4504-A668-77F82B048506}"/>
                </a:ext>
              </a:extLst>
            </p:cNvPr>
            <p:cNvSpPr/>
            <p:nvPr/>
          </p:nvSpPr>
          <p:spPr bwMode="auto">
            <a:xfrm>
              <a:off x="4459859" y="2454599"/>
              <a:ext cx="1585216" cy="1455190"/>
            </a:xfrm>
            <a:prstGeom prst="can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Intermediate </a:t>
              </a: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Storage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48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I/O and Storage Layers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1C228-CADA-45DB-B6EC-DF12740B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B6C06-8797-479E-9922-45BCE334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0A67A-5041-468B-AFAC-2AB5EF93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124200" y="1587767"/>
            <a:ext cx="2140330" cy="3167566"/>
            <a:chOff x="3124200" y="1587767"/>
            <a:chExt cx="2140330" cy="316756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279F43-4ECD-42C1-A69B-8048DD400AB9}"/>
                </a:ext>
              </a:extLst>
            </p:cNvPr>
            <p:cNvSpPr txBox="1"/>
            <p:nvPr/>
          </p:nvSpPr>
          <p:spPr>
            <a:xfrm>
              <a:off x="3382398" y="2089338"/>
              <a:ext cx="1646605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High Level I/O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07F4B25-481D-4305-9AD3-FDDE7CCB42F9}"/>
                </a:ext>
              </a:extLst>
            </p:cNvPr>
            <p:cNvSpPr/>
            <p:nvPr/>
          </p:nvSpPr>
          <p:spPr>
            <a:xfrm>
              <a:off x="3289820" y="2089337"/>
              <a:ext cx="1685048" cy="4362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642D22-9956-46E5-B343-7394EDD388D8}"/>
                </a:ext>
              </a:extLst>
            </p:cNvPr>
            <p:cNvSpPr txBox="1"/>
            <p:nvPr/>
          </p:nvSpPr>
          <p:spPr>
            <a:xfrm>
              <a:off x="3403870" y="2476216"/>
              <a:ext cx="1574470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Low Level I/O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2C27D80-6CEF-4F17-A507-F1C3FD6736BB}"/>
                </a:ext>
              </a:extLst>
            </p:cNvPr>
            <p:cNvSpPr/>
            <p:nvPr/>
          </p:nvSpPr>
          <p:spPr>
            <a:xfrm>
              <a:off x="3444128" y="2553776"/>
              <a:ext cx="1376433" cy="26176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C8A51D6-6FBD-42AD-95DC-EBC1E0B853B9}"/>
                </a:ext>
              </a:extLst>
            </p:cNvPr>
            <p:cNvSpPr txBox="1"/>
            <p:nvPr/>
          </p:nvSpPr>
          <p:spPr>
            <a:xfrm>
              <a:off x="3800863" y="2822516"/>
              <a:ext cx="68480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200" dirty="0" err="1"/>
                <a:t>Syscall</a:t>
              </a:r>
              <a:endParaRPr lang="en-US" sz="16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8849ADB-D868-4857-BD9B-F22463E0D9EA}"/>
                </a:ext>
              </a:extLst>
            </p:cNvPr>
            <p:cNvSpPr/>
            <p:nvPr/>
          </p:nvSpPr>
          <p:spPr>
            <a:xfrm>
              <a:off x="3797896" y="2822516"/>
              <a:ext cx="668897" cy="36933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60CAF0-B19C-400D-A02F-06FAA45F3E62}"/>
                </a:ext>
              </a:extLst>
            </p:cNvPr>
            <p:cNvSpPr txBox="1"/>
            <p:nvPr/>
          </p:nvSpPr>
          <p:spPr>
            <a:xfrm>
              <a:off x="3511791" y="3305468"/>
              <a:ext cx="1309974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File System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1369394-D956-4C15-BEB9-C1AAC24B2E34}"/>
                </a:ext>
              </a:extLst>
            </p:cNvPr>
            <p:cNvSpPr/>
            <p:nvPr/>
          </p:nvSpPr>
          <p:spPr>
            <a:xfrm>
              <a:off x="3491117" y="3198823"/>
              <a:ext cx="1282454" cy="62048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DE6B799-E83B-4316-96A7-BCE2ABB96BA0}"/>
                </a:ext>
              </a:extLst>
            </p:cNvPr>
            <p:cNvSpPr txBox="1"/>
            <p:nvPr/>
          </p:nvSpPr>
          <p:spPr>
            <a:xfrm>
              <a:off x="3602176" y="3819303"/>
              <a:ext cx="1164101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I/O Driver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BF8D8F-FED8-4073-8D05-16EBEC765DE9}"/>
                </a:ext>
              </a:extLst>
            </p:cNvPr>
            <p:cNvSpPr/>
            <p:nvPr/>
          </p:nvSpPr>
          <p:spPr>
            <a:xfrm>
              <a:off x="3289820" y="3845668"/>
              <a:ext cx="1685048" cy="32039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73810F6-703E-417A-A828-2A4DE936F782}"/>
                </a:ext>
              </a:extLst>
            </p:cNvPr>
            <p:cNvCxnSpPr/>
            <p:nvPr/>
          </p:nvCxnSpPr>
          <p:spPr>
            <a:xfrm>
              <a:off x="3904513" y="4381483"/>
              <a:ext cx="1076305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878B0D6-35C8-4617-A382-9B9E9B3DB541}"/>
                </a:ext>
              </a:extLst>
            </p:cNvPr>
            <p:cNvCxnSpPr/>
            <p:nvPr/>
          </p:nvCxnSpPr>
          <p:spPr>
            <a:xfrm>
              <a:off x="4056913" y="4202718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05DB80D-8A08-4677-8733-D3DE640BCBBC}"/>
                </a:ext>
              </a:extLst>
            </p:cNvPr>
            <p:cNvCxnSpPr/>
            <p:nvPr/>
          </p:nvCxnSpPr>
          <p:spPr>
            <a:xfrm>
              <a:off x="4504835" y="4381483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477048F-1F6D-4C27-8C5A-7D339B8FE64D}"/>
                </a:ext>
              </a:extLst>
            </p:cNvPr>
            <p:cNvSpPr/>
            <p:nvPr/>
          </p:nvSpPr>
          <p:spPr>
            <a:xfrm>
              <a:off x="4381514" y="4560248"/>
              <a:ext cx="242609" cy="1950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D3E5F83-E4BD-4A3A-B317-E68A5ECC3734}"/>
                </a:ext>
              </a:extLst>
            </p:cNvPr>
            <p:cNvSpPr/>
            <p:nvPr/>
          </p:nvSpPr>
          <p:spPr>
            <a:xfrm>
              <a:off x="4762413" y="4560248"/>
              <a:ext cx="182593" cy="19508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BFBF192-0CCD-4261-96E6-D997A6C65C55}"/>
                </a:ext>
              </a:extLst>
            </p:cNvPr>
            <p:cNvCxnSpPr>
              <a:stCxn id="50" idx="3"/>
              <a:endCxn id="51" idx="2"/>
            </p:cNvCxnSpPr>
            <p:nvPr/>
          </p:nvCxnSpPr>
          <p:spPr>
            <a:xfrm>
              <a:off x="4624123" y="4657791"/>
              <a:ext cx="13829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3AFC0C7-CF30-414D-BCEC-6FA71D813809}"/>
                </a:ext>
              </a:extLst>
            </p:cNvPr>
            <p:cNvSpPr/>
            <p:nvPr/>
          </p:nvSpPr>
          <p:spPr>
            <a:xfrm>
              <a:off x="3605982" y="4365163"/>
              <a:ext cx="242609" cy="19508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FB6A30F-4ADF-407C-88EB-BB4F9189EB7C}"/>
                </a:ext>
              </a:extLst>
            </p:cNvPr>
            <p:cNvCxnSpPr/>
            <p:nvPr/>
          </p:nvCxnSpPr>
          <p:spPr>
            <a:xfrm>
              <a:off x="3712618" y="4186398"/>
              <a:ext cx="0" cy="178765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915486-EF93-4D27-87F4-475AFC09E8FC}"/>
                </a:ext>
              </a:extLst>
            </p:cNvPr>
            <p:cNvSpPr txBox="1"/>
            <p:nvPr/>
          </p:nvSpPr>
          <p:spPr>
            <a:xfrm>
              <a:off x="3124200" y="1587767"/>
              <a:ext cx="2140330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Application / Service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5525420" y="1978190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5525420" y="2425072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5525420" y="2733925"/>
            <a:ext cx="319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5525420" y="3401287"/>
            <a:ext cx="24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5525420" y="3846938"/>
            <a:ext cx="312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5563934" y="4386001"/>
            <a:ext cx="30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Disks, Flash, Controllers, DMA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86000" y="4892926"/>
            <a:ext cx="7796514" cy="1339620"/>
            <a:chOff x="1386000" y="4892926"/>
            <a:chExt cx="7796514" cy="1339620"/>
          </a:xfrm>
        </p:grpSpPr>
        <p:pic>
          <p:nvPicPr>
            <p:cNvPr id="62" name="Picture 61" descr="imgres.jpg">
              <a:extLst>
                <a:ext uri="{FF2B5EF4-FFF2-40B4-BE49-F238E27FC236}">
                  <a16:creationId xmlns:a16="http://schemas.microsoft.com/office/drawing/2014/main" id="{EE276A6E-8C4A-4669-B475-509D13FA8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412" y="4892926"/>
              <a:ext cx="903312" cy="736435"/>
            </a:xfrm>
            <a:prstGeom prst="rect">
              <a:avLst/>
            </a:prstGeom>
          </p:spPr>
        </p:pic>
        <p:pic>
          <p:nvPicPr>
            <p:cNvPr id="63" name="Picture 62" descr="imgres.jpg">
              <a:extLst>
                <a:ext uri="{FF2B5EF4-FFF2-40B4-BE49-F238E27FC236}">
                  <a16:creationId xmlns:a16="http://schemas.microsoft.com/office/drawing/2014/main" id="{EC10626C-A864-4D63-A0F3-EAE2B4DB6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876" y="4892926"/>
              <a:ext cx="1757619" cy="1206336"/>
            </a:xfrm>
            <a:prstGeom prst="rect">
              <a:avLst/>
            </a:prstGeom>
          </p:spPr>
        </p:pic>
        <p:pic>
          <p:nvPicPr>
            <p:cNvPr id="64" name="Picture 63" descr="images.jpg">
              <a:extLst>
                <a:ext uri="{FF2B5EF4-FFF2-40B4-BE49-F238E27FC236}">
                  <a16:creationId xmlns:a16="http://schemas.microsoft.com/office/drawing/2014/main" id="{AFABA44E-5B19-421F-ADED-445A0AF5A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922" y="5265458"/>
              <a:ext cx="942084" cy="727806"/>
            </a:xfrm>
            <a:prstGeom prst="rect">
              <a:avLst/>
            </a:prstGeom>
          </p:spPr>
        </p:pic>
        <p:pic>
          <p:nvPicPr>
            <p:cNvPr id="65" name="Picture 64" descr="images.jpg">
              <a:extLst>
                <a:ext uri="{FF2B5EF4-FFF2-40B4-BE49-F238E27FC236}">
                  <a16:creationId xmlns:a16="http://schemas.microsoft.com/office/drawing/2014/main" id="{90CD4FCF-9943-4E7F-AE62-51E05C1CE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828" y="5559766"/>
              <a:ext cx="1388686" cy="672780"/>
            </a:xfrm>
            <a:prstGeom prst="rect">
              <a:avLst/>
            </a:prstGeom>
          </p:spPr>
        </p:pic>
        <p:pic>
          <p:nvPicPr>
            <p:cNvPr id="66" name="Picture 65" descr="imgres.jpg">
              <a:extLst>
                <a:ext uri="{FF2B5EF4-FFF2-40B4-BE49-F238E27FC236}">
                  <a16:creationId xmlns:a16="http://schemas.microsoft.com/office/drawing/2014/main" id="{453D04BD-1A35-4317-9AD0-311CE9B54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299" y="5106435"/>
              <a:ext cx="886829" cy="886829"/>
            </a:xfrm>
            <a:prstGeom prst="rect">
              <a:avLst/>
            </a:prstGeom>
          </p:spPr>
        </p:pic>
        <p:pic>
          <p:nvPicPr>
            <p:cNvPr id="67" name="Picture 66" descr="imgres.jpg">
              <a:extLst>
                <a:ext uri="{FF2B5EF4-FFF2-40B4-BE49-F238E27FC236}">
                  <a16:creationId xmlns:a16="http://schemas.microsoft.com/office/drawing/2014/main" id="{531F2D7F-0245-4125-8BC7-5124B980E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000" y="5106117"/>
              <a:ext cx="1265440" cy="907297"/>
            </a:xfrm>
            <a:prstGeom prst="rect">
              <a:avLst/>
            </a:prstGeom>
          </p:spPr>
        </p:pic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1689652" y="1950391"/>
            <a:ext cx="7129670" cy="149361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5522948" y="3047135"/>
            <a:ext cx="22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</a:rPr>
              <a:t>Open File Descriptions</a:t>
            </a:r>
          </a:p>
        </p:txBody>
      </p:sp>
    </p:spTree>
    <p:extLst>
      <p:ext uri="{BB962C8B-B14F-4D97-AF65-F5344CB8AC3E}">
        <p14:creationId xmlns:p14="http://schemas.microsoft.com/office/powerpoint/2010/main" val="27622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24C6-9F1F-406F-973D-07748CB5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Between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F168-7C6B-42DA-A8FA-5103AFF5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407408"/>
            <a:ext cx="8595360" cy="17727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written by A is held in memory until B reads it</a:t>
            </a:r>
          </a:p>
          <a:p>
            <a:r>
              <a:rPr lang="en-US" dirty="0" smtClean="0"/>
              <a:t>Queue has a fixed capacity</a:t>
            </a:r>
          </a:p>
          <a:p>
            <a:pPr lvl="1"/>
            <a:r>
              <a:rPr lang="en-US" dirty="0" smtClean="0"/>
              <a:t>Writing to the queue blocks if the queue if full</a:t>
            </a:r>
          </a:p>
          <a:p>
            <a:pPr lvl="1"/>
            <a:r>
              <a:rPr lang="en-US" dirty="0" smtClean="0"/>
              <a:t>Reading from the queue blocks if the queue is empty</a:t>
            </a:r>
          </a:p>
          <a:p>
            <a:r>
              <a:rPr lang="en-US" dirty="0" smtClean="0"/>
              <a:t>POSIX provides this abstraction in the form of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pipes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62D31-097F-4429-B160-3B958897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9D2F8-79E8-45EA-A906-921CC549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00DB-091A-49BE-B919-A28852FE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88973" y="1988759"/>
            <a:ext cx="8654258" cy="2304202"/>
            <a:chOff x="2128469" y="1600869"/>
            <a:chExt cx="8654258" cy="230420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503613-36DA-4D9F-8614-7983C2EB16C8}"/>
                </a:ext>
              </a:extLst>
            </p:cNvPr>
            <p:cNvSpPr/>
            <p:nvPr/>
          </p:nvSpPr>
          <p:spPr>
            <a:xfrm>
              <a:off x="2128469" y="1600869"/>
              <a:ext cx="4668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write(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wlen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5A6351-8A40-42B0-87E2-6AC5E2FA7D30}"/>
                </a:ext>
              </a:extLst>
            </p:cNvPr>
            <p:cNvSpPr/>
            <p:nvPr/>
          </p:nvSpPr>
          <p:spPr>
            <a:xfrm>
              <a:off x="6163983" y="2951362"/>
              <a:ext cx="4618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n = read(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rmax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BD695E-EDEF-46AF-B4E1-E938344704B9}"/>
                </a:ext>
              </a:extLst>
            </p:cNvPr>
            <p:cNvSpPr/>
            <p:nvPr/>
          </p:nvSpPr>
          <p:spPr>
            <a:xfrm>
              <a:off x="2172142" y="2176669"/>
              <a:ext cx="1201074" cy="54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Process A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1E0A654-E68E-46C8-BA1D-556608954CD2}"/>
                </a:ext>
              </a:extLst>
            </p:cNvPr>
            <p:cNvCxnSpPr>
              <a:cxnSpLocks/>
              <a:stCxn id="23" idx="3"/>
              <a:endCxn id="27" idx="2"/>
            </p:cNvCxnSpPr>
            <p:nvPr/>
          </p:nvCxnSpPr>
          <p:spPr>
            <a:xfrm>
              <a:off x="3373216" y="2449881"/>
              <a:ext cx="1069626" cy="7275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2CCB54-E4B7-408B-8A80-07AFF7AB11D6}"/>
                </a:ext>
              </a:extLst>
            </p:cNvPr>
            <p:cNvSpPr/>
            <p:nvPr/>
          </p:nvSpPr>
          <p:spPr>
            <a:xfrm>
              <a:off x="7131718" y="2176669"/>
              <a:ext cx="1216753" cy="54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Process B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FDD6DB3-7846-46C1-BAE0-72103A20C1F8}"/>
                </a:ext>
              </a:extLst>
            </p:cNvPr>
            <p:cNvCxnSpPr>
              <a:cxnSpLocks/>
              <a:stCxn id="27" idx="4"/>
              <a:endCxn id="25" idx="1"/>
            </p:cNvCxnSpPr>
            <p:nvPr/>
          </p:nvCxnSpPr>
          <p:spPr>
            <a:xfrm flipV="1">
              <a:off x="6062091" y="2449881"/>
              <a:ext cx="1069627" cy="7275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n 3">
              <a:extLst>
                <a:ext uri="{FF2B5EF4-FFF2-40B4-BE49-F238E27FC236}">
                  <a16:creationId xmlns:a16="http://schemas.microsoft.com/office/drawing/2014/main" id="{B0FC7800-4CEF-4504-A668-77F82B048506}"/>
                </a:ext>
              </a:extLst>
            </p:cNvPr>
            <p:cNvSpPr/>
            <p:nvPr/>
          </p:nvSpPr>
          <p:spPr bwMode="auto">
            <a:xfrm>
              <a:off x="4442842" y="2449881"/>
              <a:ext cx="1619249" cy="1455190"/>
            </a:xfrm>
            <a:prstGeom prst="can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Intermediate </a:t>
              </a: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Storage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3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2BDDC-381C-4AF1-BDD8-8961E4F4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E825E-1E43-43FF-BAD9-75607AC4E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pipe(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fileds</a:t>
            </a:r>
            <a:r>
              <a:rPr lang="en-US" dirty="0" smtClean="0">
                <a:latin typeface="Consolas" panose="020B0609020204030204" pitchFamily="49" charset="0"/>
              </a:rPr>
              <a:t>[2]);</a:t>
            </a:r>
          </a:p>
          <a:p>
            <a:pPr lvl="1"/>
            <a:r>
              <a:rPr lang="en-US" dirty="0" smtClean="0"/>
              <a:t>Allocates two new file descriptors in the process</a:t>
            </a:r>
          </a:p>
          <a:p>
            <a:pPr lvl="1"/>
            <a:r>
              <a:rPr lang="en-US" dirty="0" smtClean="0"/>
              <a:t>Writes to </a:t>
            </a:r>
            <a:r>
              <a:rPr lang="en-US" dirty="0" err="1" smtClean="0">
                <a:latin typeface="Consolas" panose="020B0609020204030204" pitchFamily="49" charset="0"/>
              </a:rPr>
              <a:t>fileds</a:t>
            </a:r>
            <a:r>
              <a:rPr lang="en-US" dirty="0" smtClean="0">
                <a:latin typeface="Consolas" panose="020B0609020204030204" pitchFamily="49" charset="0"/>
              </a:rPr>
              <a:t>[1]</a:t>
            </a:r>
            <a:r>
              <a:rPr lang="en-US" dirty="0" smtClean="0"/>
              <a:t> read from </a:t>
            </a:r>
            <a:r>
              <a:rPr lang="en-US" dirty="0" err="1" smtClean="0">
                <a:latin typeface="Consolas" panose="020B0609020204030204" pitchFamily="49" charset="0"/>
              </a:rPr>
              <a:t>fileds</a:t>
            </a:r>
            <a:r>
              <a:rPr lang="en-US" dirty="0" smtClean="0">
                <a:latin typeface="Consolas" panose="020B0609020204030204" pitchFamily="49" charset="0"/>
              </a:rPr>
              <a:t>[0]</a:t>
            </a:r>
          </a:p>
          <a:p>
            <a:pPr lvl="1"/>
            <a:r>
              <a:rPr lang="en-US" dirty="0" smtClean="0"/>
              <a:t>Implemented as a fixed-size queue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C8833-79BC-40A0-814E-AE930CAE1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6752-DEB5-4355-B8B9-692488658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4895-2D95-4DBD-81BC-3A4E7541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1A70-A772-441F-A95C-6A64F750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Single-Process Pipe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B006F-0EA8-42AA-AEDD-F53E9C7DE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#include &lt;</a:t>
            </a:r>
            <a:r>
              <a:rPr lang="en-US" dirty="0" err="1" smtClean="0">
                <a:latin typeface="Consolas" panose="020B0609020204030204" pitchFamily="49" charset="0"/>
              </a:rPr>
              <a:t>unistd.h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main(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argc</a:t>
            </a:r>
            <a:r>
              <a:rPr lang="en-US" dirty="0" smtClean="0">
                <a:latin typeface="Consolas" panose="020B0609020204030204" pitchFamily="49" charset="0"/>
              </a:rPr>
              <a:t>, char *</a:t>
            </a:r>
            <a:r>
              <a:rPr lang="en-US" dirty="0" err="1" smtClean="0">
                <a:latin typeface="Consolas" panose="020B0609020204030204" pitchFamily="49" charset="0"/>
              </a:rPr>
              <a:t>argv</a:t>
            </a:r>
            <a:r>
              <a:rPr lang="en-US" dirty="0" smtClean="0">
                <a:latin typeface="Consolas" panose="020B0609020204030204" pitchFamily="49" charset="0"/>
              </a:rPr>
              <a:t>[]) {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char *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 = "Message in a pipe.\n";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char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[BUFSIZE] = { '\0' };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[2];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if (pipe(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) == -1) {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latin typeface="Consolas" panose="020B0609020204030204" pitchFamily="49" charset="0"/>
              </a:rPr>
              <a:t>fprintf</a:t>
            </a:r>
            <a:r>
              <a:rPr lang="en-US" dirty="0" smtClean="0"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latin typeface="Consolas" panose="020B0609020204030204" pitchFamily="49" charset="0"/>
              </a:rPr>
              <a:t>stderr</a:t>
            </a:r>
            <a:r>
              <a:rPr lang="en-US" dirty="0" smtClean="0">
                <a:latin typeface="Consolas" panose="020B0609020204030204" pitchFamily="49" charset="0"/>
              </a:rPr>
              <a:t>, "Pipe creation failed.\n"); return EXIT_FAILURE;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}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writelen</a:t>
            </a:r>
            <a:r>
              <a:rPr lang="en-US" dirty="0" smtClean="0">
                <a:latin typeface="Consolas" panose="020B0609020204030204" pitchFamily="49" charset="0"/>
              </a:rPr>
              <a:t> = write(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[1], 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strlen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)+1);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("Sent: %s [%</a:t>
            </a:r>
            <a:r>
              <a:rPr lang="en-US" dirty="0" err="1" smtClean="0">
                <a:latin typeface="Consolas" panose="020B0609020204030204" pitchFamily="49" charset="0"/>
              </a:rPr>
              <a:t>ld</a:t>
            </a:r>
            <a:r>
              <a:rPr lang="en-US" dirty="0" smtClean="0">
                <a:latin typeface="Consolas" panose="020B0609020204030204" pitchFamily="49" charset="0"/>
              </a:rPr>
              <a:t>, %</a:t>
            </a:r>
            <a:r>
              <a:rPr lang="en-US" dirty="0" err="1" smtClean="0">
                <a:latin typeface="Consolas" panose="020B0609020204030204" pitchFamily="49" charset="0"/>
              </a:rPr>
              <a:t>ld</a:t>
            </a:r>
            <a:r>
              <a:rPr lang="en-US" dirty="0" smtClean="0">
                <a:latin typeface="Consolas" panose="020B0609020204030204" pitchFamily="49" charset="0"/>
              </a:rPr>
              <a:t>]\n", 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strlen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)+1, </a:t>
            </a:r>
            <a:r>
              <a:rPr lang="en-US" dirty="0" err="1" smtClean="0">
                <a:latin typeface="Consolas" panose="020B0609020204030204" pitchFamily="49" charset="0"/>
              </a:rPr>
              <a:t>writelen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readlen</a:t>
            </a:r>
            <a:r>
              <a:rPr lang="en-US" dirty="0" smtClean="0">
                <a:latin typeface="Consolas" panose="020B0609020204030204" pitchFamily="49" charset="0"/>
              </a:rPr>
              <a:t>  = read(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[0],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BUFSIZE);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("Rcvd: %s [%</a:t>
            </a:r>
            <a:r>
              <a:rPr lang="en-US" dirty="0" err="1" smtClean="0">
                <a:latin typeface="Consolas" panose="020B0609020204030204" pitchFamily="49" charset="0"/>
              </a:rPr>
              <a:t>ld</a:t>
            </a:r>
            <a:r>
              <a:rPr lang="en-US" dirty="0" smtClean="0">
                <a:latin typeface="Consolas" panose="020B0609020204030204" pitchFamily="49" charset="0"/>
              </a:rPr>
              <a:t>]\n",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readlen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close(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[1]); close(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[0]);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C2D5E-8A59-482F-90E1-53337CD2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82A50-6EC3-49BE-BD37-396474E2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BBFEC-AFA5-43DF-81A5-08EE5FED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F6B6-2388-4AD8-A580-B0308FCC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Inter-Process Communication (IPC)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EB5A1-B0C6-46FA-8211-46B7B1E8D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563836"/>
          </a:xfrm>
        </p:spPr>
        <p:txBody>
          <a:bodyPr>
            <a:normAutofit fontScale="92500" lnSpcReduction="10000"/>
          </a:bodyPr>
          <a:lstStyle/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pid_t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 = fork();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if (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 &lt;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latin typeface="Consolas" panose="020B0609020204030204" pitchFamily="49" charset="0"/>
              </a:rPr>
              <a:t>fprintf</a:t>
            </a:r>
            <a:r>
              <a:rPr lang="en-US" dirty="0" smtClean="0"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latin typeface="Consolas" panose="020B0609020204030204" pitchFamily="49" charset="0"/>
              </a:rPr>
              <a:t>stderr</a:t>
            </a:r>
            <a:r>
              <a:rPr lang="en-US" dirty="0" smtClean="0">
                <a:latin typeface="Consolas" panose="020B0609020204030204" pitchFamily="49" charset="0"/>
              </a:rPr>
              <a:t>, "Fork failed.\n");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return EXIT_FAILURE;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if (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 !=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writelen</a:t>
            </a:r>
            <a:r>
              <a:rPr lang="en-US" dirty="0" smtClean="0">
                <a:latin typeface="Consolas" panose="020B0609020204030204" pitchFamily="49" charset="0"/>
              </a:rPr>
              <a:t> = write(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[1], 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msglen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("Parent: %s [%</a:t>
            </a:r>
            <a:r>
              <a:rPr lang="en-US" dirty="0" err="1" smtClean="0">
                <a:latin typeface="Consolas" panose="020B0609020204030204" pitchFamily="49" charset="0"/>
              </a:rPr>
              <a:t>ld</a:t>
            </a:r>
            <a:r>
              <a:rPr lang="en-US" dirty="0" smtClean="0">
                <a:latin typeface="Consolas" panose="020B0609020204030204" pitchFamily="49" charset="0"/>
              </a:rPr>
              <a:t>, %</a:t>
            </a:r>
            <a:r>
              <a:rPr lang="en-US" dirty="0" err="1" smtClean="0">
                <a:latin typeface="Consolas" panose="020B0609020204030204" pitchFamily="49" charset="0"/>
              </a:rPr>
              <a:t>ld</a:t>
            </a:r>
            <a:r>
              <a:rPr lang="en-US" dirty="0" smtClean="0">
                <a:latin typeface="Consolas" panose="020B0609020204030204" pitchFamily="49" charset="0"/>
              </a:rPr>
              <a:t>]\n", 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msglen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writelen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close(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[0]);</a:t>
            </a:r>
            <a:endParaRPr lang="en-US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close(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[1]);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} else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readlen</a:t>
            </a:r>
            <a:r>
              <a:rPr lang="en-US" dirty="0" smtClean="0">
                <a:latin typeface="Consolas" panose="020B0609020204030204" pitchFamily="49" charset="0"/>
              </a:rPr>
              <a:t>  = read(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[0],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BUFSIZE);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("Child Rcvd: %s [%</a:t>
            </a:r>
            <a:r>
              <a:rPr lang="en-US" dirty="0" err="1" smtClean="0">
                <a:latin typeface="Consolas" panose="020B0609020204030204" pitchFamily="49" charset="0"/>
              </a:rPr>
              <a:t>ld</a:t>
            </a:r>
            <a:r>
              <a:rPr lang="en-US" dirty="0" smtClean="0">
                <a:latin typeface="Consolas" panose="020B0609020204030204" pitchFamily="49" charset="0"/>
              </a:rPr>
              <a:t>]\n", 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readlen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close(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[0]);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>
                <a:latin typeface="Consolas" panose="020B0609020204030204" pitchFamily="49" charset="0"/>
              </a:rPr>
              <a:t>close(</a:t>
            </a:r>
            <a:r>
              <a:rPr lang="en-US" dirty="0" err="1">
                <a:latin typeface="Consolas" panose="020B0609020204030204" pitchFamily="49" charset="0"/>
              </a:rPr>
              <a:t>pipe_fd</a:t>
            </a:r>
            <a:r>
              <a:rPr lang="en-US" dirty="0">
                <a:latin typeface="Consolas" panose="020B0609020204030204" pitchFamily="49" charset="0"/>
              </a:rPr>
              <a:t>[1</a:t>
            </a:r>
            <a:r>
              <a:rPr lang="en-US" dirty="0" smtClean="0">
                <a:latin typeface="Consolas" panose="020B0609020204030204" pitchFamily="49" charset="0"/>
              </a:rPr>
              <a:t>]);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BB8B1-ACFF-4EDF-BD30-9FAFDC6C1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0DFF5-5184-434B-AF0C-FCCD265B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69AFC-C4D8-4043-BE5E-DC22ABE6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Pipes Between Processes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392227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922944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428250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685528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685528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629947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5029064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22" y="4962804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5"/>
                </a:solidFill>
              </a:rPr>
              <a:t>3</a:t>
            </a:r>
          </a:p>
          <a:p>
            <a:pPr algn="r"/>
            <a:r>
              <a:rPr lang="en-US" sz="2000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6218851" y="5153973"/>
            <a:ext cx="595193" cy="145139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In</a:t>
            </a: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948872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3838007" y="5153973"/>
            <a:ext cx="2678441" cy="1451397"/>
          </a:xfrm>
          <a:prstGeom prst="curvedConnector4">
            <a:avLst>
              <a:gd name="adj1" fmla="val 23913"/>
              <a:gd name="adj2" fmla="val 11575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387998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681299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681299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625718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5024835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076" y="4958575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6"/>
                </a:solidFill>
              </a:rPr>
              <a:t>3</a:t>
            </a:r>
          </a:p>
          <a:p>
            <a:pPr algn="r"/>
            <a:r>
              <a:rPr lang="en-US" sz="20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944643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2"/>
          </p:cNvCxnSpPr>
          <p:nvPr/>
        </p:nvCxnSpPr>
        <p:spPr>
          <a:xfrm rot="10800000" flipV="1">
            <a:off x="6516448" y="5197530"/>
            <a:ext cx="2961500" cy="1407839"/>
          </a:xfrm>
          <a:prstGeom prst="curvedConnector4">
            <a:avLst>
              <a:gd name="adj1" fmla="val -8722"/>
              <a:gd name="adj2" fmla="val 116238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26199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26199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96559" y="5468012"/>
            <a:ext cx="72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5"/>
                </a:solidFill>
              </a:rPr>
              <a:t>Pipe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776E0046-AAF5-470A-A034-43AF0239BA26}"/>
              </a:ext>
            </a:extLst>
          </p:cNvPr>
          <p:cNvCxnSpPr>
            <a:cxnSpLocks/>
            <a:endCxn id="18" idx="0"/>
          </p:cNvCxnSpPr>
          <p:nvPr/>
        </p:nvCxnSpPr>
        <p:spPr>
          <a:xfrm flipV="1">
            <a:off x="3838008" y="5153973"/>
            <a:ext cx="2678440" cy="310819"/>
          </a:xfrm>
          <a:prstGeom prst="curvedConnector4">
            <a:avLst>
              <a:gd name="adj1" fmla="val 27375"/>
              <a:gd name="adj2" fmla="val 173548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143E3CF3-2690-49DF-B3D1-61273A0D5AC0}"/>
              </a:ext>
            </a:extLst>
          </p:cNvPr>
          <p:cNvCxnSpPr>
            <a:cxnSpLocks/>
            <a:endCxn id="18" idx="0"/>
          </p:cNvCxnSpPr>
          <p:nvPr/>
        </p:nvCxnSpPr>
        <p:spPr>
          <a:xfrm rot="10800000">
            <a:off x="6516448" y="5153974"/>
            <a:ext cx="2961500" cy="317615"/>
          </a:xfrm>
          <a:prstGeom prst="curvedConnector4">
            <a:avLst>
              <a:gd name="adj1" fmla="val -10064"/>
              <a:gd name="adj2" fmla="val 186577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F16932A-06C5-4780-A246-EF32DE141D77}"/>
              </a:ext>
            </a:extLst>
          </p:cNvPr>
          <p:cNvSpPr txBox="1"/>
          <p:nvPr/>
        </p:nvSpPr>
        <p:spPr>
          <a:xfrm>
            <a:off x="564679" y="2319340"/>
            <a:ext cx="1512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pipe(…)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fork()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73601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1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2" grpId="0" animBg="1"/>
      <p:bldP spid="25" grpId="0" animBg="1"/>
      <p:bldP spid="26" grpId="0" animBg="1"/>
      <p:bldP spid="29" grpId="0" animBg="1"/>
      <p:bldP spid="31" grpId="0"/>
      <p:bldP spid="33" grpId="0"/>
      <p:bldP spid="42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Channel from Child to Parent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392219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922936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428242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685520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685520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629939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5029056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22" y="4962796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5"/>
                </a:solidFill>
              </a:rPr>
              <a:t>3</a:t>
            </a:r>
          </a:p>
          <a:p>
            <a:pPr algn="r"/>
            <a:r>
              <a:rPr lang="en-US" sz="2000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6218851" y="5153965"/>
            <a:ext cx="595193" cy="145139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In</a:t>
            </a: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948864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3838007" y="5153965"/>
            <a:ext cx="2678441" cy="1451397"/>
          </a:xfrm>
          <a:prstGeom prst="curvedConnector4">
            <a:avLst>
              <a:gd name="adj1" fmla="val 23913"/>
              <a:gd name="adj2" fmla="val 11575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387990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681291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681291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625710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5024827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076" y="4958567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6"/>
                </a:solidFill>
              </a:rPr>
              <a:t>3</a:t>
            </a:r>
          </a:p>
          <a:p>
            <a:pPr algn="r"/>
            <a:r>
              <a:rPr lang="en-US" sz="20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944635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2"/>
          </p:cNvCxnSpPr>
          <p:nvPr/>
        </p:nvCxnSpPr>
        <p:spPr>
          <a:xfrm rot="10800000" flipV="1">
            <a:off x="6516448" y="5197522"/>
            <a:ext cx="2961500" cy="1407839"/>
          </a:xfrm>
          <a:prstGeom prst="curvedConnector4">
            <a:avLst>
              <a:gd name="adj1" fmla="val -8722"/>
              <a:gd name="adj2" fmla="val 116238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2619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2619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96559" y="5468004"/>
            <a:ext cx="72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5"/>
                </a:solidFill>
              </a:rPr>
              <a:t>Pipe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776E0046-AAF5-470A-A034-43AF0239BA26}"/>
              </a:ext>
            </a:extLst>
          </p:cNvPr>
          <p:cNvCxnSpPr>
            <a:cxnSpLocks/>
            <a:endCxn id="18" idx="0"/>
          </p:cNvCxnSpPr>
          <p:nvPr/>
        </p:nvCxnSpPr>
        <p:spPr>
          <a:xfrm flipV="1">
            <a:off x="3838008" y="5153965"/>
            <a:ext cx="2678440" cy="310819"/>
          </a:xfrm>
          <a:prstGeom prst="curvedConnector4">
            <a:avLst>
              <a:gd name="adj1" fmla="val 27375"/>
              <a:gd name="adj2" fmla="val 173548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143E3CF3-2690-49DF-B3D1-61273A0D5AC0}"/>
              </a:ext>
            </a:extLst>
          </p:cNvPr>
          <p:cNvCxnSpPr>
            <a:cxnSpLocks/>
            <a:endCxn id="18" idx="0"/>
          </p:cNvCxnSpPr>
          <p:nvPr/>
        </p:nvCxnSpPr>
        <p:spPr>
          <a:xfrm rot="10800000">
            <a:off x="6516448" y="5153966"/>
            <a:ext cx="2961500" cy="317615"/>
          </a:xfrm>
          <a:prstGeom prst="curvedConnector4">
            <a:avLst>
              <a:gd name="adj1" fmla="val -10064"/>
              <a:gd name="adj2" fmla="val 186577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996C7B4-8948-47E6-88DE-60350170306B}"/>
              </a:ext>
            </a:extLst>
          </p:cNvPr>
          <p:cNvSpPr txBox="1"/>
          <p:nvPr/>
        </p:nvSpPr>
        <p:spPr>
          <a:xfrm>
            <a:off x="564679" y="2319332"/>
            <a:ext cx="158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pipe(…)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fork()</a:t>
            </a:r>
          </a:p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</a:rPr>
              <a:t>close(4)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5AB2FB-C003-4314-9F2A-24F059C3EEC8}"/>
              </a:ext>
            </a:extLst>
          </p:cNvPr>
          <p:cNvSpPr txBox="1"/>
          <p:nvPr/>
        </p:nvSpPr>
        <p:spPr>
          <a:xfrm>
            <a:off x="6342842" y="2319331"/>
            <a:ext cx="158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</a:rPr>
              <a:t>close(3)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414418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Channel from Parent to Child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392225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922942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428248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685526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685526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629945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5029062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22" y="4962802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5"/>
                </a:solidFill>
              </a:rPr>
              <a:t>3</a:t>
            </a:r>
          </a:p>
          <a:p>
            <a:pPr algn="r"/>
            <a:r>
              <a:rPr lang="en-US" sz="2000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6218851" y="5153971"/>
            <a:ext cx="595193" cy="145139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In</a:t>
            </a: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948870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3838007" y="5153971"/>
            <a:ext cx="2678441" cy="1451397"/>
          </a:xfrm>
          <a:prstGeom prst="curvedConnector4">
            <a:avLst>
              <a:gd name="adj1" fmla="val 23913"/>
              <a:gd name="adj2" fmla="val 11575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387996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681297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681297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625716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5024833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076" y="4958573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6"/>
                </a:solidFill>
              </a:rPr>
              <a:t>3</a:t>
            </a:r>
          </a:p>
          <a:p>
            <a:pPr algn="r"/>
            <a:r>
              <a:rPr lang="en-US" sz="20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944641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2"/>
          </p:cNvCxnSpPr>
          <p:nvPr/>
        </p:nvCxnSpPr>
        <p:spPr>
          <a:xfrm rot="10800000" flipV="1">
            <a:off x="6516448" y="5197528"/>
            <a:ext cx="2961500" cy="1407839"/>
          </a:xfrm>
          <a:prstGeom prst="curvedConnector4">
            <a:avLst>
              <a:gd name="adj1" fmla="val -8722"/>
              <a:gd name="adj2" fmla="val 116238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2619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26198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96559" y="5468010"/>
            <a:ext cx="72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5"/>
                </a:solidFill>
              </a:rPr>
              <a:t>Pipe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776E0046-AAF5-470A-A034-43AF0239BA26}"/>
              </a:ext>
            </a:extLst>
          </p:cNvPr>
          <p:cNvCxnSpPr>
            <a:cxnSpLocks/>
            <a:endCxn id="18" idx="0"/>
          </p:cNvCxnSpPr>
          <p:nvPr/>
        </p:nvCxnSpPr>
        <p:spPr>
          <a:xfrm flipV="1">
            <a:off x="3838008" y="5153971"/>
            <a:ext cx="2678440" cy="310819"/>
          </a:xfrm>
          <a:prstGeom prst="curvedConnector4">
            <a:avLst>
              <a:gd name="adj1" fmla="val 27375"/>
              <a:gd name="adj2" fmla="val 173548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143E3CF3-2690-49DF-B3D1-61273A0D5AC0}"/>
              </a:ext>
            </a:extLst>
          </p:cNvPr>
          <p:cNvCxnSpPr>
            <a:cxnSpLocks/>
            <a:endCxn id="18" idx="0"/>
          </p:cNvCxnSpPr>
          <p:nvPr/>
        </p:nvCxnSpPr>
        <p:spPr>
          <a:xfrm rot="10800000">
            <a:off x="6516448" y="5153972"/>
            <a:ext cx="2961500" cy="317615"/>
          </a:xfrm>
          <a:prstGeom prst="curvedConnector4">
            <a:avLst>
              <a:gd name="adj1" fmla="val -10064"/>
              <a:gd name="adj2" fmla="val 186577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996C7B4-8948-47E6-88DE-60350170306B}"/>
              </a:ext>
            </a:extLst>
          </p:cNvPr>
          <p:cNvSpPr txBox="1"/>
          <p:nvPr/>
        </p:nvSpPr>
        <p:spPr>
          <a:xfrm>
            <a:off x="564679" y="2319338"/>
            <a:ext cx="158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pipe(…)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fork()</a:t>
            </a:r>
          </a:p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</a:rPr>
              <a:t>close(3)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5AB2FB-C003-4314-9F2A-24F059C3EEC8}"/>
              </a:ext>
            </a:extLst>
          </p:cNvPr>
          <p:cNvSpPr txBox="1"/>
          <p:nvPr/>
        </p:nvSpPr>
        <p:spPr>
          <a:xfrm>
            <a:off x="6337687" y="2316100"/>
            <a:ext cx="158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</a:rPr>
              <a:t>close(4)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414424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4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C23F-F611-4A92-BF51-81DECE61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do we get EOF on a pipe?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D11D1-88EF-49BC-8287-6DB807511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there a no more open file descriptors for the “write” end of the pipe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50DAD-F577-4113-8CA0-5F42F255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F560E-5B7E-444F-9A18-5460F95AE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571E9-6A45-48F9-BCEB-511D4552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EOF on a Pipe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39222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92294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42824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68552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68552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62994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502906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22" y="4962800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2000" dirty="0">
              <a:solidFill>
                <a:schemeClr val="accent5"/>
              </a:solidFill>
            </a:endParaRPr>
          </a:p>
          <a:p>
            <a:pPr algn="r"/>
            <a:r>
              <a:rPr lang="en-US" sz="2000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6218851" y="5153969"/>
            <a:ext cx="595193" cy="145139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In</a:t>
            </a: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94886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387994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68129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68129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62571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502483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076" y="4958571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6"/>
                </a:solidFill>
              </a:rPr>
              <a:t>3</a:t>
            </a:r>
          </a:p>
          <a:p>
            <a:pPr algn="r"/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94463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2"/>
          </p:cNvCxnSpPr>
          <p:nvPr/>
        </p:nvCxnSpPr>
        <p:spPr>
          <a:xfrm rot="10800000" flipV="1">
            <a:off x="6516448" y="5197526"/>
            <a:ext cx="2961500" cy="1407839"/>
          </a:xfrm>
          <a:prstGeom prst="curvedConnector4">
            <a:avLst>
              <a:gd name="adj1" fmla="val -8722"/>
              <a:gd name="adj2" fmla="val 116238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26198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26198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96559" y="5468008"/>
            <a:ext cx="72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5"/>
                </a:solidFill>
              </a:rPr>
              <a:t>Pipe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776E0046-AAF5-470A-A034-43AF0239BA26}"/>
              </a:ext>
            </a:extLst>
          </p:cNvPr>
          <p:cNvCxnSpPr>
            <a:cxnSpLocks/>
            <a:endCxn id="18" idx="0"/>
          </p:cNvCxnSpPr>
          <p:nvPr/>
        </p:nvCxnSpPr>
        <p:spPr>
          <a:xfrm flipV="1">
            <a:off x="3838008" y="5153969"/>
            <a:ext cx="2678440" cy="310819"/>
          </a:xfrm>
          <a:prstGeom prst="curvedConnector4">
            <a:avLst>
              <a:gd name="adj1" fmla="val 27375"/>
              <a:gd name="adj2" fmla="val 173548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996C7B4-8948-47E6-88DE-60350170306B}"/>
              </a:ext>
            </a:extLst>
          </p:cNvPr>
          <p:cNvSpPr txBox="1"/>
          <p:nvPr/>
        </p:nvSpPr>
        <p:spPr>
          <a:xfrm>
            <a:off x="564679" y="2319336"/>
            <a:ext cx="158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pipe(…)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fork()</a:t>
            </a:r>
          </a:p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</a:rPr>
              <a:t>close(3)</a:t>
            </a:r>
          </a:p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</a:rPr>
              <a:t>close(4)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5AB2FB-C003-4314-9F2A-24F059C3EEC8}"/>
              </a:ext>
            </a:extLst>
          </p:cNvPr>
          <p:cNvSpPr txBox="1"/>
          <p:nvPr/>
        </p:nvSpPr>
        <p:spPr>
          <a:xfrm>
            <a:off x="6296369" y="2688667"/>
            <a:ext cx="158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</a:rPr>
              <a:t>close(4)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41442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7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EOF on a Pipe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392217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922934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428240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685518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685518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629937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5029054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22" y="4962794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5"/>
                </a:solidFill>
              </a:rPr>
              <a:t>3</a:t>
            </a:r>
          </a:p>
          <a:p>
            <a:pPr algn="r"/>
            <a:r>
              <a:rPr lang="en-US" sz="2000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6218851" y="5153963"/>
            <a:ext cx="595193" cy="145139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In</a:t>
            </a: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948862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3838007" y="5153963"/>
            <a:ext cx="2678441" cy="1451397"/>
          </a:xfrm>
          <a:prstGeom prst="curvedConnector4">
            <a:avLst>
              <a:gd name="adj1" fmla="val 23913"/>
              <a:gd name="adj2" fmla="val 11575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387988"/>
            <a:ext cx="2743201" cy="404439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681289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681289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625708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5024825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076" y="4958565"/>
            <a:ext cx="31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accent6"/>
                </a:solidFill>
              </a:rPr>
              <a:t>3</a:t>
            </a:r>
          </a:p>
          <a:p>
            <a:pPr algn="r"/>
            <a:r>
              <a:rPr lang="en-US" sz="20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944633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2"/>
          </p:cNvCxnSpPr>
          <p:nvPr/>
        </p:nvCxnSpPr>
        <p:spPr>
          <a:xfrm rot="10800000" flipV="1">
            <a:off x="6516448" y="5197520"/>
            <a:ext cx="2961500" cy="1407839"/>
          </a:xfrm>
          <a:prstGeom prst="curvedConnector4">
            <a:avLst>
              <a:gd name="adj1" fmla="val -8722"/>
              <a:gd name="adj2" fmla="val 116238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26198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26198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496559" y="5468002"/>
            <a:ext cx="72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5"/>
                </a:solidFill>
              </a:rPr>
              <a:t>Pipe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776E0046-AAF5-470A-A034-43AF0239BA26}"/>
              </a:ext>
            </a:extLst>
          </p:cNvPr>
          <p:cNvCxnSpPr>
            <a:cxnSpLocks/>
            <a:endCxn id="18" idx="0"/>
          </p:cNvCxnSpPr>
          <p:nvPr/>
        </p:nvCxnSpPr>
        <p:spPr>
          <a:xfrm flipV="1">
            <a:off x="3838008" y="5153963"/>
            <a:ext cx="2678440" cy="310819"/>
          </a:xfrm>
          <a:prstGeom prst="curvedConnector4">
            <a:avLst>
              <a:gd name="adj1" fmla="val 27375"/>
              <a:gd name="adj2" fmla="val 173548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143E3CF3-2690-49DF-B3D1-61273A0D5AC0}"/>
              </a:ext>
            </a:extLst>
          </p:cNvPr>
          <p:cNvCxnSpPr>
            <a:cxnSpLocks/>
            <a:endCxn id="18" idx="0"/>
          </p:cNvCxnSpPr>
          <p:nvPr/>
        </p:nvCxnSpPr>
        <p:spPr>
          <a:xfrm rot="10800000">
            <a:off x="6516448" y="5153964"/>
            <a:ext cx="2961500" cy="317615"/>
          </a:xfrm>
          <a:prstGeom prst="curvedConnector4">
            <a:avLst>
              <a:gd name="adj1" fmla="val -10064"/>
              <a:gd name="adj2" fmla="val 186577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996C7B4-8948-47E6-88DE-60350170306B}"/>
              </a:ext>
            </a:extLst>
          </p:cNvPr>
          <p:cNvSpPr txBox="1"/>
          <p:nvPr/>
        </p:nvSpPr>
        <p:spPr>
          <a:xfrm>
            <a:off x="564679" y="2319330"/>
            <a:ext cx="158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Consolas" panose="020B0609020204030204" pitchFamily="49" charset="0"/>
              </a:rPr>
              <a:t>pipe(…)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</a:rPr>
              <a:t>fork()</a:t>
            </a:r>
          </a:p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</a:rPr>
              <a:t>close(3)</a:t>
            </a:r>
          </a:p>
          <a:p>
            <a:r>
              <a:rPr lang="en-US" sz="2400" dirty="0">
                <a:solidFill>
                  <a:schemeClr val="accent4"/>
                </a:solidFill>
                <a:latin typeface="Consolas" panose="020B0609020204030204" pitchFamily="49" charset="0"/>
              </a:rPr>
              <a:t>close(4)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414416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6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C21E-A93C-4FF1-B306-3FDA99E3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High-Level File API – Streams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B2CD-8F0B-4BC2-BFCC-DC9D24298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Operates on “streams” – sequence of bytes, either text or data, with a position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46F1E-098E-45F4-8027-B3EE66C8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F97D8-7909-4E02-AF82-433832BE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3D3EB-C76B-47F0-91B2-916EB30F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E63D8-FA79-4B46-9EED-DB8AD4309630}"/>
              </a:ext>
            </a:extLst>
          </p:cNvPr>
          <p:cNvSpPr txBox="1"/>
          <p:nvPr/>
        </p:nvSpPr>
        <p:spPr>
          <a:xfrm>
            <a:off x="1802295" y="2861748"/>
            <a:ext cx="7939315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stdio.h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  <a:cs typeface="Courier"/>
              </a:rPr>
              <a:t>FILE *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fopen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const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 char *filename, 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const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 char *mode );</a:t>
            </a:r>
          </a:p>
          <a:p>
            <a:r>
              <a:rPr lang="en-US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fclose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( FILE *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fp</a:t>
            </a:r>
            <a:r>
              <a:rPr lang="en-US" dirty="0">
                <a:latin typeface="Consolas" panose="020B0609020204030204" pitchFamily="49" charset="0"/>
                <a:cs typeface="Courier"/>
              </a:rPr>
              <a:t> );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18F85FB-14DE-43CD-A3C9-0B79452122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51947" y="4009390"/>
          <a:ext cx="8697468" cy="23469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0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149">
                <a:tc>
                  <a:txBody>
                    <a:bodyPr/>
                    <a:lstStyle/>
                    <a:p>
                      <a:r>
                        <a:rPr lang="en-US" sz="1400" dirty="0"/>
                        <a:t>Mode </a:t>
                      </a:r>
                      <a:r>
                        <a:rPr lang="en-US" sz="1400" baseline="0" dirty="0"/>
                        <a:t>Text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rb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Open existing</a:t>
                      </a:r>
                      <a:r>
                        <a:rPr lang="en-US" sz="1400" baseline="0" dirty="0"/>
                        <a:t> file for reading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wb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Open</a:t>
                      </a:r>
                      <a:r>
                        <a:rPr lang="en-US" sz="1400" baseline="0" dirty="0"/>
                        <a:t> for writing; created if does not exist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Open</a:t>
                      </a:r>
                      <a:r>
                        <a:rPr lang="en-US" sz="1400" baseline="0" dirty="0"/>
                        <a:t> for appending; created if does not exist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494">
                <a:tc>
                  <a:txBody>
                    <a:bodyPr/>
                    <a:lstStyle/>
                    <a:p>
                      <a:r>
                        <a:rPr lang="en-US" sz="1400" dirty="0"/>
                        <a:t>r+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rb</a:t>
                      </a:r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Open existing</a:t>
                      </a:r>
                      <a:r>
                        <a:rPr lang="en-US" sz="1400" baseline="0" dirty="0"/>
                        <a:t> file for reading &amp; writing.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/>
                        <a:t>w+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wb</a:t>
                      </a:r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Open</a:t>
                      </a:r>
                      <a:r>
                        <a:rPr lang="en-US" sz="1400" baseline="0" dirty="0"/>
                        <a:t> for reading &amp; writing; truncated to zero if exists, create otherwise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15">
                <a:tc>
                  <a:txBody>
                    <a:bodyPr/>
                    <a:lstStyle/>
                    <a:p>
                      <a:r>
                        <a:rPr lang="en-US" sz="1400" dirty="0"/>
                        <a:t>a+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ab</a:t>
                      </a:r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Open</a:t>
                      </a:r>
                      <a:r>
                        <a:rPr lang="en-US" sz="1400" baseline="0" dirty="0"/>
                        <a:t> for reading &amp; writing. Created if does not exist. Read from beginning, write as append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97967" y="2309452"/>
            <a:ext cx="3753889" cy="655967"/>
            <a:chOff x="6278006" y="2146235"/>
            <a:chExt cx="3753889" cy="6559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7C6397-7629-4F6F-BE46-D7BA9347720E}"/>
                </a:ext>
              </a:extLst>
            </p:cNvPr>
            <p:cNvSpPr/>
            <p:nvPr/>
          </p:nvSpPr>
          <p:spPr>
            <a:xfrm>
              <a:off x="6278006" y="2146235"/>
              <a:ext cx="3753889" cy="321005"/>
            </a:xfrm>
            <a:prstGeom prst="rect">
              <a:avLst/>
            </a:prstGeom>
            <a:pattFill prst="ltVert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9054F82-F0F0-4A40-8685-1B62F70C9010}"/>
                </a:ext>
              </a:extLst>
            </p:cNvPr>
            <p:cNvCxnSpPr/>
            <p:nvPr/>
          </p:nvCxnSpPr>
          <p:spPr>
            <a:xfrm flipV="1">
              <a:off x="7059485" y="2467240"/>
              <a:ext cx="0" cy="3349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D6AD2D-3D2D-4E1F-BC74-BD1886DD162D}"/>
              </a:ext>
            </a:extLst>
          </p:cNvPr>
          <p:cNvGrpSpPr/>
          <p:nvPr/>
        </p:nvGrpSpPr>
        <p:grpSpPr>
          <a:xfrm>
            <a:off x="5376672" y="3196710"/>
            <a:ext cx="3055024" cy="807758"/>
            <a:chOff x="4314791" y="2971800"/>
            <a:chExt cx="2695609" cy="80775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1E3B74-2279-445E-8BC5-64CA99B380AF}"/>
                </a:ext>
              </a:extLst>
            </p:cNvPr>
            <p:cNvSpPr/>
            <p:nvPr/>
          </p:nvSpPr>
          <p:spPr bwMode="auto">
            <a:xfrm>
              <a:off x="6248400" y="2971800"/>
              <a:ext cx="7620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9CE898-F8BB-4038-A575-B41AB6720C25}"/>
                </a:ext>
              </a:extLst>
            </p:cNvPr>
            <p:cNvCxnSpPr>
              <a:stCxn id="15" idx="2"/>
            </p:cNvCxnSpPr>
            <p:nvPr/>
          </p:nvCxnSpPr>
          <p:spPr bwMode="auto">
            <a:xfrm flipH="1">
              <a:off x="4314791" y="3276600"/>
              <a:ext cx="2314609" cy="502958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778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4A014-4AFC-4973-A32E-922C0C31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96D0B-A29C-4990-8068-590D79BC6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1 due next Monday</a:t>
            </a:r>
          </a:p>
          <a:p>
            <a:pPr lvl="1"/>
            <a:r>
              <a:rPr lang="en-US" dirty="0" smtClean="0"/>
              <a:t>You should be finishing work on this</a:t>
            </a:r>
          </a:p>
          <a:p>
            <a:r>
              <a:rPr lang="en-US" dirty="0" smtClean="0"/>
              <a:t>Project 0 was due early this week</a:t>
            </a:r>
          </a:p>
          <a:p>
            <a:pPr lvl="1"/>
            <a:r>
              <a:rPr lang="en-US" dirty="0" smtClean="0"/>
              <a:t>If you need an extension, please get in contact</a:t>
            </a:r>
          </a:p>
          <a:p>
            <a:r>
              <a:rPr lang="en-US" dirty="0" smtClean="0"/>
              <a:t>Project 1 will be posted soon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A1C5E-3691-4790-9EF9-974DDDB7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2B0D3-5D23-4171-A29D-BE928F6D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F4AE7-2A35-4FB1-A977-7F2DD4B8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8B71-E4E7-49A5-948E-3B6D8A96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The Socket Abstraction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9F678-5D24-4CA6-AF9A-B8C9BBAF4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Communication across the world looks like File I/O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Sockets: Connected queues over the Internet</a:t>
            </a:r>
          </a:p>
          <a:p>
            <a:pPr lvl="1"/>
            <a:r>
              <a:rPr lang="en-US" dirty="0" smtClean="0"/>
              <a:t>How to open()? Filenames?</a:t>
            </a:r>
          </a:p>
          <a:p>
            <a:pPr lvl="1"/>
            <a:r>
              <a:rPr lang="en-US" dirty="0" smtClean="0"/>
              <a:t>How are the endpoints connected in time?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827DB-1256-4B3C-8D2F-A910867A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D970B-864A-4F73-925C-91465377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DB84B-C1A1-45D0-9997-C06FA905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D4B934-4D6E-4926-B6A9-84F82FE83049}"/>
              </a:ext>
            </a:extLst>
          </p:cNvPr>
          <p:cNvSpPr/>
          <p:nvPr/>
        </p:nvSpPr>
        <p:spPr>
          <a:xfrm>
            <a:off x="748982" y="2481583"/>
            <a:ext cx="4668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wfd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wbuf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wlen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98800-31A0-41AA-A267-ECEEB729F14D}"/>
              </a:ext>
            </a:extLst>
          </p:cNvPr>
          <p:cNvSpPr/>
          <p:nvPr/>
        </p:nvSpPr>
        <p:spPr>
          <a:xfrm>
            <a:off x="6797679" y="4245088"/>
            <a:ext cx="4618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rfd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rbuf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rmax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309767BE-249F-47D3-9A7A-7D583B9AF6A8}"/>
              </a:ext>
            </a:extLst>
          </p:cNvPr>
          <p:cNvSpPr/>
          <p:nvPr/>
        </p:nvSpPr>
        <p:spPr>
          <a:xfrm>
            <a:off x="4420065" y="3280097"/>
            <a:ext cx="81838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2EFE0-50D3-4058-BE90-A36DEB2FAA8A}"/>
              </a:ext>
            </a:extLst>
          </p:cNvPr>
          <p:cNvSpPr/>
          <p:nvPr/>
        </p:nvSpPr>
        <p:spPr>
          <a:xfrm>
            <a:off x="2840075" y="3080726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7AEC5A-F289-414B-A55A-2F146758F3CA}"/>
              </a:ext>
            </a:extLst>
          </p:cNvPr>
          <p:cNvCxnSpPr>
            <a:stCxn id="10" idx="3"/>
          </p:cNvCxnSpPr>
          <p:nvPr/>
        </p:nvCxnSpPr>
        <p:spPr>
          <a:xfrm>
            <a:off x="3829413" y="3353938"/>
            <a:ext cx="502053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911AA9E-04AA-441F-B164-F04BC18E1B82}"/>
              </a:ext>
            </a:extLst>
          </p:cNvPr>
          <p:cNvSpPr/>
          <p:nvPr/>
        </p:nvSpPr>
        <p:spPr>
          <a:xfrm>
            <a:off x="7995636" y="3582845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4D4374-BAAF-4C64-BAC8-2943EED0F6F7}"/>
              </a:ext>
            </a:extLst>
          </p:cNvPr>
          <p:cNvCxnSpPr/>
          <p:nvPr/>
        </p:nvCxnSpPr>
        <p:spPr>
          <a:xfrm flipV="1">
            <a:off x="7616068" y="3856057"/>
            <a:ext cx="379568" cy="4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be 13">
            <a:extLst>
              <a:ext uri="{FF2B5EF4-FFF2-40B4-BE49-F238E27FC236}">
                <a16:creationId xmlns:a16="http://schemas.microsoft.com/office/drawing/2014/main" id="{6D46188F-5536-4285-827F-CA4BBEE80D0C}"/>
              </a:ext>
            </a:extLst>
          </p:cNvPr>
          <p:cNvSpPr/>
          <p:nvPr/>
        </p:nvSpPr>
        <p:spPr>
          <a:xfrm>
            <a:off x="6797679" y="3671454"/>
            <a:ext cx="81838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D9B4B69D-93E5-49AB-85FF-AD0ADA007143}"/>
              </a:ext>
            </a:extLst>
          </p:cNvPr>
          <p:cNvSpPr/>
          <p:nvPr/>
        </p:nvSpPr>
        <p:spPr>
          <a:xfrm>
            <a:off x="4420065" y="3080726"/>
            <a:ext cx="2921441" cy="115930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8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9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CB3F-5EC3-449D-A0A1-28554891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Sockets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85772-A4F5-4B91-97F1-B4B334BB5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Socket: An abstraction for one endpoint of a network connection</a:t>
            </a:r>
          </a:p>
          <a:p>
            <a:pPr lvl="1"/>
            <a:r>
              <a:rPr lang="en-US" smtClean="0"/>
              <a:t>Mechanism for inter-process communication</a:t>
            </a:r>
          </a:p>
          <a:p>
            <a:r>
              <a:rPr lang="en-US" smtClean="0"/>
              <a:t>First introduced in 4.2 BSD Unix</a:t>
            </a:r>
          </a:p>
          <a:p>
            <a:pPr lvl="1"/>
            <a:r>
              <a:rPr lang="en-US" smtClean="0"/>
              <a:t>Most operating systems (Linux, Mac OS X, Windows) provide this, even if they don’t copy rest of UNIX I/O</a:t>
            </a:r>
          </a:p>
          <a:p>
            <a:pPr lvl="1"/>
            <a:r>
              <a:rPr lang="en-US" smtClean="0"/>
              <a:t>Standardized by POSIX</a:t>
            </a:r>
          </a:p>
          <a:p>
            <a:r>
              <a:rPr lang="en-US" smtClean="0"/>
              <a:t>Same abstraction for any kind of network</a:t>
            </a:r>
          </a:p>
          <a:p>
            <a:pPr lvl="1"/>
            <a:r>
              <a:rPr lang="en-US" smtClean="0"/>
              <a:t>Local (within same machine)</a:t>
            </a:r>
          </a:p>
          <a:p>
            <a:pPr lvl="1"/>
            <a:r>
              <a:rPr lang="en-US" smtClean="0"/>
              <a:t>The Internet (TCP/IP, UDP/IP)</a:t>
            </a:r>
          </a:p>
          <a:p>
            <a:pPr lvl="1"/>
            <a:r>
              <a:rPr lang="en-US" smtClean="0"/>
              <a:t>Things “no one” uses anymore (OSI, Appletalk, IPX, …)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1ABE0-D25F-4CAC-9DFC-D730DD8D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12136-8FE7-45AC-8183-34CF78A8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016A2-EB82-4D63-83DC-A337E3F6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C1C15-95BC-45F0-B49A-64CC7F93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Network Connection?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B6377-A9D5-4D5C-B88A-8D58186C8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class we will study so-called “TCP Connections”</a:t>
            </a:r>
          </a:p>
          <a:p>
            <a:r>
              <a:rPr lang="en-US" dirty="0" smtClean="0"/>
              <a:t>Bidirectional stream of bytes between two processes on possibly different machines</a:t>
            </a:r>
          </a:p>
          <a:p>
            <a:r>
              <a:rPr lang="en-US" dirty="0" smtClean="0"/>
              <a:t>Abstractly, a connection between two endpoints A and B consists of:</a:t>
            </a:r>
          </a:p>
          <a:p>
            <a:pPr lvl="1"/>
            <a:r>
              <a:rPr lang="en-US" dirty="0" smtClean="0"/>
              <a:t>A queue (bounded buffer) for data sent from A to B</a:t>
            </a:r>
          </a:p>
          <a:p>
            <a:pPr lvl="1"/>
            <a:r>
              <a:rPr lang="en-US" dirty="0" smtClean="0"/>
              <a:t>A queue (bounded buffer) for data sent from B to 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C91C-43FD-4FB7-84BF-387BEDA1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DE3A9-D99C-412E-8D85-F7E252BA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1C12E-38D4-4B30-B524-E5FC661E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2140-5A9E-494F-B1AA-F2AD26AF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Sockets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A1F1A-BC01-41F0-8866-E8C3CE947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Looks just like a file with a file descriptor</a:t>
            </a:r>
          </a:p>
          <a:p>
            <a:pPr lvl="1"/>
            <a:r>
              <a:rPr lang="en-US" dirty="0" smtClean="0"/>
              <a:t>Corresponds to a network connection (two queues)</a:t>
            </a:r>
          </a:p>
          <a:p>
            <a:pPr lvl="1"/>
            <a:r>
              <a:rPr lang="en-US" dirty="0" smtClean="0"/>
              <a:t>write adds to output queue (queue of data destined for other side)</a:t>
            </a:r>
          </a:p>
          <a:p>
            <a:pPr lvl="1"/>
            <a:r>
              <a:rPr lang="en-US" dirty="0" smtClean="0"/>
              <a:t>read removes from it input queue (queue of data destined for this side)</a:t>
            </a:r>
          </a:p>
          <a:p>
            <a:pPr lvl="1"/>
            <a:r>
              <a:rPr lang="en-US" dirty="0" smtClean="0"/>
              <a:t>Some operations do not work, e.g. </a:t>
            </a:r>
            <a:r>
              <a:rPr lang="en-US" dirty="0" err="1" smtClean="0">
                <a:latin typeface="Consolas" panose="020B0609020204030204" pitchFamily="49" charset="0"/>
              </a:rPr>
              <a:t>lseek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/>
              <a:t>How can we use sockets to support real applications?</a:t>
            </a:r>
          </a:p>
          <a:p>
            <a:pPr lvl="1"/>
            <a:r>
              <a:rPr lang="en-US" dirty="0" smtClean="0"/>
              <a:t>A bidirectional byte stream isn’t useful on its own…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D569C-50E0-45FC-B397-E28E7F4E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30ADC-C52D-4EE8-B2E5-0F99B91D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04501-4E54-44CE-962E-3B6D95CAF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C3850-FEF9-4334-A665-155BD526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Protocol?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77F27-5735-4ECF-BE55-2E30CB9F4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protocol is an </a:t>
            </a:r>
            <a:r>
              <a:rPr lang="en-US" dirty="0" smtClean="0">
                <a:solidFill>
                  <a:srgbClr val="FF0000"/>
                </a:solidFill>
              </a:rPr>
              <a:t>agreement on how to communicate</a:t>
            </a:r>
          </a:p>
          <a:p>
            <a:r>
              <a:rPr lang="en-US" dirty="0" smtClean="0"/>
              <a:t>Includes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Syntax</a:t>
            </a:r>
            <a:r>
              <a:rPr lang="en-US" dirty="0" smtClean="0"/>
              <a:t>: how a communication is specified &amp; structured</a:t>
            </a:r>
          </a:p>
          <a:p>
            <a:pPr lvl="2"/>
            <a:r>
              <a:rPr lang="en-US" dirty="0" smtClean="0"/>
              <a:t>Format and order of messages that are sent and received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Semantics</a:t>
            </a:r>
            <a:r>
              <a:rPr lang="en-US" dirty="0" smtClean="0"/>
              <a:t>: what a communication means</a:t>
            </a:r>
          </a:p>
          <a:p>
            <a:pPr lvl="2"/>
            <a:r>
              <a:rPr lang="en-US" dirty="0" smtClean="0"/>
              <a:t>Actions taken when transmitting, receiving, or when a timer expires</a:t>
            </a:r>
          </a:p>
          <a:p>
            <a:r>
              <a:rPr lang="en-US" dirty="0" smtClean="0"/>
              <a:t>Described formally by a state machine</a:t>
            </a:r>
          </a:p>
          <a:p>
            <a:pPr lvl="1"/>
            <a:r>
              <a:rPr lang="en-US" dirty="0" smtClean="0"/>
              <a:t>Often represented as a message transaction diagram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8C566-CC7E-4661-BD99-732A026E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DE0C5-E8C0-4F3A-844D-54C32867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ABF40-41B0-466D-BF64-75562E4D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B885-BC88-4155-8364-4F5C955D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Protocols in Human Interaction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5A1D7-E3DD-4E09-B7C8-3A5F1087C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Telephone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(Pick up / open up the phone)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Listen for a dial tone / see that you have service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Should hear ringing 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						</a:t>
            </a:r>
            <a:r>
              <a:rPr lang="en-US" dirty="0" err="1" smtClean="0"/>
              <a:t>Callee</a:t>
            </a:r>
            <a:r>
              <a:rPr lang="en-US" dirty="0" smtClean="0"/>
              <a:t>: “Hello?”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Caller: “Hi, it’s John….”</a:t>
            </a:r>
            <a:br>
              <a:rPr lang="en-US" dirty="0" smtClean="0"/>
            </a:br>
            <a:r>
              <a:rPr lang="en-US" dirty="0" smtClean="0"/>
              <a:t>Or: “Hi, it’s me”  (what’s that about?)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Caller: “Hey, do you think … blah </a:t>
            </a:r>
            <a:r>
              <a:rPr lang="en-US" dirty="0" err="1" smtClean="0"/>
              <a:t>blah</a:t>
            </a:r>
            <a:r>
              <a:rPr lang="en-US" dirty="0" smtClean="0"/>
              <a:t> </a:t>
            </a:r>
            <a:r>
              <a:rPr lang="en-US" dirty="0" err="1" smtClean="0"/>
              <a:t>blah</a:t>
            </a:r>
            <a:r>
              <a:rPr lang="en-US" dirty="0" smtClean="0"/>
              <a:t> …” pause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						</a:t>
            </a:r>
            <a:r>
              <a:rPr lang="en-US" dirty="0" err="1" smtClean="0"/>
              <a:t>Callee</a:t>
            </a:r>
            <a:r>
              <a:rPr lang="en-US" dirty="0" smtClean="0"/>
              <a:t>: “Yeah, blah </a:t>
            </a:r>
            <a:r>
              <a:rPr lang="en-US" dirty="0" err="1" smtClean="0"/>
              <a:t>blah</a:t>
            </a:r>
            <a:r>
              <a:rPr lang="en-US" dirty="0" smtClean="0"/>
              <a:t> </a:t>
            </a:r>
            <a:r>
              <a:rPr lang="en-US" dirty="0" err="1" smtClean="0"/>
              <a:t>blah</a:t>
            </a:r>
            <a:r>
              <a:rPr lang="en-US" dirty="0" smtClean="0"/>
              <a:t> …” pause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Caller: Bye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						</a:t>
            </a:r>
            <a:r>
              <a:rPr lang="en-US" dirty="0" err="1" smtClean="0"/>
              <a:t>Callee</a:t>
            </a:r>
            <a:r>
              <a:rPr lang="en-US" dirty="0" smtClean="0"/>
              <a:t>: Bye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Hang up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CFA94-FEF7-49B5-AA8C-19593E3A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2373F-3373-46F0-A733-74D1B7C9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022A5-7487-494E-B77E-406442CD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E559C4-7CF8-4BE5-996C-53E9DABFEDBA}"/>
              </a:ext>
            </a:extLst>
          </p:cNvPr>
          <p:cNvCxnSpPr>
            <a:cxnSpLocks/>
          </p:cNvCxnSpPr>
          <p:nvPr/>
        </p:nvCxnSpPr>
        <p:spPr>
          <a:xfrm>
            <a:off x="3969106" y="3295729"/>
            <a:ext cx="2314651" cy="1942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64CEAA-1656-405C-9C68-B5C4822462D7}"/>
              </a:ext>
            </a:extLst>
          </p:cNvPr>
          <p:cNvCxnSpPr>
            <a:cxnSpLocks/>
          </p:cNvCxnSpPr>
          <p:nvPr/>
        </p:nvCxnSpPr>
        <p:spPr>
          <a:xfrm flipH="1">
            <a:off x="4037993" y="3639937"/>
            <a:ext cx="2245764" cy="2263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523B8B-BEA3-432E-BB42-5FFC5DDC6B20}"/>
              </a:ext>
            </a:extLst>
          </p:cNvPr>
          <p:cNvCxnSpPr>
            <a:cxnSpLocks/>
          </p:cNvCxnSpPr>
          <p:nvPr/>
        </p:nvCxnSpPr>
        <p:spPr>
          <a:xfrm>
            <a:off x="2146401" y="4475042"/>
            <a:ext cx="4137356" cy="3403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586974-633F-4EEB-B212-6B7A5D7F11CF}"/>
              </a:ext>
            </a:extLst>
          </p:cNvPr>
          <p:cNvCxnSpPr>
            <a:cxnSpLocks/>
          </p:cNvCxnSpPr>
          <p:nvPr/>
        </p:nvCxnSpPr>
        <p:spPr>
          <a:xfrm flipH="1">
            <a:off x="2743200" y="5012430"/>
            <a:ext cx="3540557" cy="225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9EA988-0410-4693-9FBF-7285F72F71E0}"/>
              </a:ext>
            </a:extLst>
          </p:cNvPr>
          <p:cNvCxnSpPr>
            <a:cxnSpLocks/>
          </p:cNvCxnSpPr>
          <p:nvPr/>
        </p:nvCxnSpPr>
        <p:spPr>
          <a:xfrm>
            <a:off x="2684678" y="5341285"/>
            <a:ext cx="3547872" cy="276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49A674D-6C36-4BB0-A862-F8C13C603C58}"/>
              </a:ext>
            </a:extLst>
          </p:cNvPr>
          <p:cNvCxnSpPr>
            <a:cxnSpLocks/>
          </p:cNvCxnSpPr>
          <p:nvPr/>
        </p:nvCxnSpPr>
        <p:spPr>
          <a:xfrm flipH="1">
            <a:off x="2743201" y="5697943"/>
            <a:ext cx="3489349" cy="361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54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BADD-91BE-421A-BE4E-A537E3E5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Server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C82AE-A61B-4668-B46C-CEDBBC3A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6BD24-F873-434F-A615-15A45941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99B68-8B2E-41C0-93BF-FB05DC00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2" name="Picture 21" descr="A picture containing box, table&#10;&#10;Description automatically generated">
            <a:extLst>
              <a:ext uri="{FF2B5EF4-FFF2-40B4-BE49-F238E27FC236}">
                <a16:creationId xmlns:a16="http://schemas.microsoft.com/office/drawing/2014/main" id="{CE8EA256-86F7-42B6-883C-6506856AC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7614112" y="1994452"/>
            <a:ext cx="2099732" cy="2969787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03BA7DCE-14F7-4937-A0E3-9AD78A7F6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6213" y="2392017"/>
            <a:ext cx="2031190" cy="2073966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AFD7FF-DF51-43AE-AC63-2730BB0FF06F}"/>
              </a:ext>
            </a:extLst>
          </p:cNvPr>
          <p:cNvCxnSpPr/>
          <p:nvPr/>
        </p:nvCxnSpPr>
        <p:spPr>
          <a:xfrm>
            <a:off x="3849757" y="2895600"/>
            <a:ext cx="387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F4F5A6-DE82-4929-87A7-DFB5FC305987}"/>
              </a:ext>
            </a:extLst>
          </p:cNvPr>
          <p:cNvCxnSpPr>
            <a:cxnSpLocks/>
          </p:cNvCxnSpPr>
          <p:nvPr/>
        </p:nvCxnSpPr>
        <p:spPr>
          <a:xfrm flipH="1">
            <a:off x="3849757" y="3677478"/>
            <a:ext cx="387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8F9B14-B06E-43E7-9499-71DA93820E77}"/>
              </a:ext>
            </a:extLst>
          </p:cNvPr>
          <p:cNvSpPr txBox="1"/>
          <p:nvPr/>
        </p:nvSpPr>
        <p:spPr>
          <a:xfrm>
            <a:off x="2329440" y="4465983"/>
            <a:ext cx="90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B5127D-6D65-4E8A-B147-249E9EC83C01}"/>
              </a:ext>
            </a:extLst>
          </p:cNvPr>
          <p:cNvSpPr txBox="1"/>
          <p:nvPr/>
        </p:nvSpPr>
        <p:spPr>
          <a:xfrm>
            <a:off x="7846383" y="4465982"/>
            <a:ext cx="163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Web Server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D798C5-08EC-4500-A557-81E725B8A4C4}"/>
              </a:ext>
            </a:extLst>
          </p:cNvPr>
          <p:cNvSpPr txBox="1"/>
          <p:nvPr/>
        </p:nvSpPr>
        <p:spPr>
          <a:xfrm>
            <a:off x="5189424" y="2337626"/>
            <a:ext cx="119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Request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74120E-0C2C-41BA-93A9-6768BBA3A82E}"/>
              </a:ext>
            </a:extLst>
          </p:cNvPr>
          <p:cNvSpPr txBox="1"/>
          <p:nvPr/>
        </p:nvSpPr>
        <p:spPr>
          <a:xfrm>
            <a:off x="5351998" y="3773370"/>
            <a:ext cx="87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26070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28A7-25DE-47FE-B893-68887A71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Protocols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F8CE0-0927-4294-B2E9-36365B575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Many clients accessing a common server</a:t>
            </a:r>
          </a:p>
          <a:p>
            <a:r>
              <a:rPr lang="en-US" dirty="0" smtClean="0"/>
              <a:t>File servers, www, FTP, databases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683B3-6F77-4488-834A-D4414275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CEBEE-322E-4D50-8517-E531D96E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6432-2974-404E-B4A2-BAEFEFAA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235796" y="2133599"/>
            <a:ext cx="7438556" cy="2788485"/>
            <a:chOff x="1092796" y="1505587"/>
            <a:chExt cx="9231180" cy="3460485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927F5E61-3D8E-4979-8400-741B7380B1F5}"/>
                </a:ext>
              </a:extLst>
            </p:cNvPr>
            <p:cNvSpPr/>
            <p:nvPr/>
          </p:nvSpPr>
          <p:spPr>
            <a:xfrm>
              <a:off x="3353817" y="1690688"/>
              <a:ext cx="4630618" cy="3101329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C3960F2-E075-41B9-8649-B8F7D2C2E278}"/>
                </a:ext>
              </a:extLst>
            </p:cNvPr>
            <p:cNvSpPr/>
            <p:nvPr/>
          </p:nvSpPr>
          <p:spPr>
            <a:xfrm>
              <a:off x="8773520" y="2371888"/>
              <a:ext cx="1550456" cy="112238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E392B80-0B71-4BAB-B9DA-DCA1EE8E2546}"/>
                </a:ext>
              </a:extLst>
            </p:cNvPr>
            <p:cNvSpPr/>
            <p:nvPr/>
          </p:nvSpPr>
          <p:spPr>
            <a:xfrm>
              <a:off x="1092796" y="1505587"/>
              <a:ext cx="1550456" cy="748462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Client 1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5B5A117-0A7E-4F57-852A-C198A00CF7C9}"/>
                </a:ext>
              </a:extLst>
            </p:cNvPr>
            <p:cNvSpPr/>
            <p:nvPr/>
          </p:nvSpPr>
          <p:spPr>
            <a:xfrm>
              <a:off x="1092796" y="2558850"/>
              <a:ext cx="1550456" cy="74846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Client 2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69E62D4-862E-4EC5-95E3-16DFF200F09D}"/>
                </a:ext>
              </a:extLst>
            </p:cNvPr>
            <p:cNvSpPr/>
            <p:nvPr/>
          </p:nvSpPr>
          <p:spPr>
            <a:xfrm>
              <a:off x="1092796" y="4217610"/>
              <a:ext cx="1550456" cy="748462"/>
            </a:xfrm>
            <a:prstGeom prst="roundRect">
              <a:avLst/>
            </a:prstGeom>
            <a:solidFill>
              <a:srgbClr val="DFE9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Client 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7DA78E-8430-439D-8390-7ACFE2E9A233}"/>
                </a:ext>
              </a:extLst>
            </p:cNvPr>
            <p:cNvSpPr txBox="1"/>
            <p:nvPr/>
          </p:nvSpPr>
          <p:spPr>
            <a:xfrm>
              <a:off x="1581866" y="3590512"/>
              <a:ext cx="651257" cy="381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***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8B1D9F5-1E1D-46BB-BE53-5460F10FE62E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2643252" y="1879818"/>
              <a:ext cx="6130268" cy="8738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E9C998D-D650-4111-9382-810FF4A5D3E9}"/>
                </a:ext>
              </a:extLst>
            </p:cNvPr>
            <p:cNvCxnSpPr>
              <a:cxnSpLocks/>
              <a:stCxn id="10" idx="3"/>
              <a:endCxn id="8" idx="1"/>
            </p:cNvCxnSpPr>
            <p:nvPr/>
          </p:nvCxnSpPr>
          <p:spPr>
            <a:xfrm>
              <a:off x="2643252" y="2933081"/>
              <a:ext cx="613026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79987AB-1CC4-444C-8034-40C0B65EAF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3252" y="3122105"/>
              <a:ext cx="6130268" cy="13471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91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1D81-AD16-40AB-AD9D-78A4B0DA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Low-Level File I/O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993B3-03EE-4BA8-899C-96C5D32E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134856" cy="4351337"/>
          </a:xfrm>
        </p:spPr>
        <p:txBody>
          <a:bodyPr/>
          <a:lstStyle/>
          <a:p>
            <a:r>
              <a:rPr lang="en-US" dirty="0" smtClean="0"/>
              <a:t>Operations on file descriptors</a:t>
            </a:r>
          </a:p>
          <a:p>
            <a:pPr lvl="1"/>
            <a:r>
              <a:rPr lang="en-US" dirty="0" smtClean="0"/>
              <a:t>Integer that corresponds to an object in the kernel called an open file description</a:t>
            </a:r>
          </a:p>
          <a:p>
            <a:pPr lvl="1"/>
            <a:r>
              <a:rPr lang="en-US" dirty="0" smtClean="0"/>
              <a:t>Open file description object in the kernel represents an instance of an open file</a:t>
            </a:r>
          </a:p>
          <a:p>
            <a:pPr lvl="1"/>
            <a:r>
              <a:rPr lang="en-US" dirty="0" smtClean="0"/>
              <a:t>Why not just use a pointer?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5FE81-38F2-4AA3-9FBA-45503ADC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2ACFD-64AF-4563-8887-CD48BDC61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241B4-9F02-4E7C-AA10-DAD433AC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C3E79-82CE-4250-A925-783F9EFF3FB6}"/>
              </a:ext>
            </a:extLst>
          </p:cNvPr>
          <p:cNvSpPr txBox="1"/>
          <p:nvPr/>
        </p:nvSpPr>
        <p:spPr>
          <a:xfrm>
            <a:off x="1675998" y="3680818"/>
            <a:ext cx="8229600" cy="184665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fcntl.h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r>
              <a:rPr lang="en-US" sz="1600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unistd.h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r>
              <a:rPr lang="en-US" sz="1600" dirty="0">
                <a:latin typeface="Consolas" panose="020B0609020204030204" pitchFamily="49" charset="0"/>
                <a:cs typeface="Courier"/>
              </a:rPr>
              <a:t>#include &lt;sys/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types.h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endParaRPr lang="en-US" sz="1600" dirty="0">
              <a:latin typeface="Consolas" panose="020B0609020204030204" pitchFamily="49" charset="0"/>
              <a:cs typeface="Courier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open (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const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char *filename,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flags [,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mode_t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mode])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creat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(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const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char *filename,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mode_t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mode)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close (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"/>
              </a:rPr>
              <a:t>filedes</a:t>
            </a:r>
            <a:r>
              <a:rPr lang="en-US" sz="1600" dirty="0">
                <a:latin typeface="Consolas" panose="020B0609020204030204" pitchFamily="49" charset="0"/>
                <a:cs typeface="Courier"/>
              </a:rPr>
              <a:t>)</a:t>
            </a:r>
          </a:p>
        </p:txBody>
      </p:sp>
      <p:sp>
        <p:nvSpPr>
          <p:cNvPr id="8" name="Line Callout 1 7">
            <a:extLst>
              <a:ext uri="{FF2B5EF4-FFF2-40B4-BE49-F238E27FC236}">
                <a16:creationId xmlns:a16="http://schemas.microsoft.com/office/drawing/2014/main" id="{9681AD45-3E6D-42E8-9C28-3A197A56E1A2}"/>
              </a:ext>
            </a:extLst>
          </p:cNvPr>
          <p:cNvSpPr/>
          <p:nvPr/>
        </p:nvSpPr>
        <p:spPr>
          <a:xfrm>
            <a:off x="5177440" y="4705823"/>
            <a:ext cx="1240588" cy="271460"/>
          </a:xfrm>
          <a:prstGeom prst="borderCallout1">
            <a:avLst>
              <a:gd name="adj1" fmla="val 50893"/>
              <a:gd name="adj2" fmla="val -2082"/>
              <a:gd name="adj3" fmla="val 354425"/>
              <a:gd name="adj4" fmla="val -157746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885C42AF-61DF-4443-B09A-6B2F3E786132}"/>
              </a:ext>
            </a:extLst>
          </p:cNvPr>
          <p:cNvSpPr/>
          <p:nvPr/>
        </p:nvSpPr>
        <p:spPr>
          <a:xfrm>
            <a:off x="6531535" y="4710538"/>
            <a:ext cx="1548373" cy="271460"/>
          </a:xfrm>
          <a:prstGeom prst="borderCallout1">
            <a:avLst>
              <a:gd name="adj1" fmla="val 98051"/>
              <a:gd name="adj2" fmla="val 49887"/>
              <a:gd name="adj3" fmla="val 377680"/>
              <a:gd name="adj4" fmla="val 70708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A8B63-6279-4B9B-A38B-7F3D03643CCD}"/>
              </a:ext>
            </a:extLst>
          </p:cNvPr>
          <p:cNvSpPr txBox="1"/>
          <p:nvPr/>
        </p:nvSpPr>
        <p:spPr>
          <a:xfrm>
            <a:off x="1675998" y="5695146"/>
            <a:ext cx="303515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Bit vector of: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Access modes (Rd, </a:t>
            </a:r>
            <a:r>
              <a:rPr lang="en-US" sz="1400" dirty="0" err="1"/>
              <a:t>Wr</a:t>
            </a:r>
            <a:r>
              <a:rPr lang="en-US" sz="1400" dirty="0"/>
              <a:t>, …)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Open Flags (Create, …)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Operating modes (Appends, …)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D5B98-8925-4DA1-869D-0EA0EF76AC14}"/>
              </a:ext>
            </a:extLst>
          </p:cNvPr>
          <p:cNvSpPr txBox="1"/>
          <p:nvPr/>
        </p:nvSpPr>
        <p:spPr>
          <a:xfrm>
            <a:off x="5986581" y="5764910"/>
            <a:ext cx="335643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Bit vector of Permission Bits: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/>
              <a:t>User|Group|Other</a:t>
            </a:r>
            <a:r>
              <a:rPr lang="en-US" sz="1400" dirty="0"/>
              <a:t> </a:t>
            </a:r>
            <a:r>
              <a:rPr lang="en-US" sz="1400" dirty="0" smtClean="0"/>
              <a:t>x </a:t>
            </a:r>
            <a:r>
              <a:rPr lang="en-US" sz="1400" dirty="0"/>
              <a:t>R|W|X</a:t>
            </a:r>
          </a:p>
        </p:txBody>
      </p:sp>
    </p:spTree>
    <p:extLst>
      <p:ext uri="{BB962C8B-B14F-4D97-AF65-F5344CB8AC3E}">
        <p14:creationId xmlns:p14="http://schemas.microsoft.com/office/powerpoint/2010/main" val="35065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C04A-66AC-4C3D-80F6-D08D81D2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Client-Server 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4A744-7758-45EB-BC65-1D87737FA7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Client is “sometimes on”</a:t>
            </a:r>
          </a:p>
          <a:p>
            <a:pPr lvl="1"/>
            <a:r>
              <a:rPr lang="en-US" smtClean="0"/>
              <a:t>Sends the server requests for services when interested</a:t>
            </a:r>
          </a:p>
          <a:p>
            <a:pPr lvl="1"/>
            <a:r>
              <a:rPr lang="en-US" smtClean="0"/>
              <a:t>E.g., Web browser on laptop/phone</a:t>
            </a:r>
          </a:p>
          <a:p>
            <a:pPr lvl="1"/>
            <a:r>
              <a:rPr lang="en-US" smtClean="0"/>
              <a:t>Doesn’t communicate directly with other clients</a:t>
            </a:r>
          </a:p>
          <a:p>
            <a:pPr lvl="1"/>
            <a:r>
              <a:rPr lang="en-US" smtClean="0"/>
              <a:t>Needs to know server’s address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55B34-D12F-4B57-988F-BFEDD1C579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Server is “always on”</a:t>
            </a:r>
          </a:p>
          <a:p>
            <a:pPr lvl="1"/>
            <a:r>
              <a:rPr lang="en-US" dirty="0" smtClean="0"/>
              <a:t>Services requests from many clients</a:t>
            </a:r>
          </a:p>
          <a:p>
            <a:pPr lvl="1"/>
            <a:r>
              <a:rPr lang="en-US" dirty="0" smtClean="0"/>
              <a:t>E.g., Web server for www.lsu.edu</a:t>
            </a:r>
          </a:p>
          <a:p>
            <a:pPr lvl="1"/>
            <a:r>
              <a:rPr lang="en-US" dirty="0" smtClean="0"/>
              <a:t>Doesn’t initiate contact with clients</a:t>
            </a:r>
          </a:p>
          <a:p>
            <a:pPr lvl="1"/>
            <a:r>
              <a:rPr lang="en-US" dirty="0" smtClean="0"/>
              <a:t>Needs a fixed, well-known address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2F6A7-9BDA-484E-8757-E60052E3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BA12F-B206-498C-8B7B-4F10BC5A3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B309C-7212-406C-8C11-C8291173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5" descr="j0292020">
            <a:extLst>
              <a:ext uri="{FF2B5EF4-FFF2-40B4-BE49-F238E27FC236}">
                <a16:creationId xmlns:a16="http://schemas.microsoft.com/office/drawing/2014/main" id="{9F659714-0B34-4ACA-8C8C-97DACA8F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86" y="4246563"/>
            <a:ext cx="18684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j0285750">
            <a:extLst>
              <a:ext uri="{FF2B5EF4-FFF2-40B4-BE49-F238E27FC236}">
                <a16:creationId xmlns:a16="http://schemas.microsoft.com/office/drawing/2014/main" id="{312A144F-0EF3-449D-A662-CFDACDDE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745" y="4474748"/>
            <a:ext cx="2497137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5B295146-176B-4594-B1B3-A382DF05C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792" y="4336314"/>
            <a:ext cx="2733441" cy="46166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GET /index.html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40DCF715-4B7D-4EDE-AB5E-C8EA453FD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16" y="5705198"/>
            <a:ext cx="4403770" cy="46166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ja-JP" alt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“</a:t>
            </a:r>
            <a:r>
              <a:rPr lang="en-US" altLang="ja-JP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Site under construction</a:t>
            </a:r>
            <a:r>
              <a:rPr lang="ja-JP" alt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”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89D16B-C211-4282-8A21-0FBA83AADE16}"/>
              </a:ext>
            </a:extLst>
          </p:cNvPr>
          <p:cNvCxnSpPr>
            <a:cxnSpLocks/>
          </p:cNvCxnSpPr>
          <p:nvPr/>
        </p:nvCxnSpPr>
        <p:spPr>
          <a:xfrm>
            <a:off x="4038600" y="4883426"/>
            <a:ext cx="387626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CCDB9D-9192-4A48-A77E-CFF3BF28451E}"/>
              </a:ext>
            </a:extLst>
          </p:cNvPr>
          <p:cNvCxnSpPr>
            <a:cxnSpLocks/>
          </p:cNvCxnSpPr>
          <p:nvPr/>
        </p:nvCxnSpPr>
        <p:spPr>
          <a:xfrm flipH="1">
            <a:off x="4038600" y="5665304"/>
            <a:ext cx="387626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26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BADD-91BE-421A-BE4E-A537E3E5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Example: Echo Server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C82AE-A61B-4668-B46C-CEDBBC3A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6BD24-F873-434F-A615-15A45941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99B68-8B2E-41C0-93BF-FB05DC00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2" name="Picture 21" descr="A picture containing box, table&#10;&#10;Description automatically generated">
            <a:extLst>
              <a:ext uri="{FF2B5EF4-FFF2-40B4-BE49-F238E27FC236}">
                <a16:creationId xmlns:a16="http://schemas.microsoft.com/office/drawing/2014/main" id="{CE8EA256-86F7-42B6-883C-6506856AC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7614112" y="1994452"/>
            <a:ext cx="2099732" cy="2969787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03BA7DCE-14F7-4937-A0E3-9AD78A7F6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6213" y="2392017"/>
            <a:ext cx="2031190" cy="2073966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AFD7FF-DF51-43AE-AC63-2730BB0FF06F}"/>
              </a:ext>
            </a:extLst>
          </p:cNvPr>
          <p:cNvCxnSpPr/>
          <p:nvPr/>
        </p:nvCxnSpPr>
        <p:spPr>
          <a:xfrm>
            <a:off x="3849757" y="2895600"/>
            <a:ext cx="387626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F4F5A6-DE82-4929-87A7-DFB5FC305987}"/>
              </a:ext>
            </a:extLst>
          </p:cNvPr>
          <p:cNvCxnSpPr>
            <a:cxnSpLocks/>
          </p:cNvCxnSpPr>
          <p:nvPr/>
        </p:nvCxnSpPr>
        <p:spPr>
          <a:xfrm flipH="1">
            <a:off x="3849757" y="3677478"/>
            <a:ext cx="387626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8F9B14-B06E-43E7-9499-71DA93820E77}"/>
              </a:ext>
            </a:extLst>
          </p:cNvPr>
          <p:cNvSpPr txBox="1"/>
          <p:nvPr/>
        </p:nvSpPr>
        <p:spPr>
          <a:xfrm>
            <a:off x="2251054" y="4465983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B5127D-6D65-4E8A-B147-249E9EC83C01}"/>
              </a:ext>
            </a:extLst>
          </p:cNvPr>
          <p:cNvSpPr txBox="1"/>
          <p:nvPr/>
        </p:nvSpPr>
        <p:spPr>
          <a:xfrm>
            <a:off x="7754595" y="4465982"/>
            <a:ext cx="1818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Server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D798C5-08EC-4500-A557-81E725B8A4C4}"/>
              </a:ext>
            </a:extLst>
          </p:cNvPr>
          <p:cNvSpPr txBox="1"/>
          <p:nvPr/>
        </p:nvSpPr>
        <p:spPr>
          <a:xfrm>
            <a:off x="4745783" y="2337626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“hello, world”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74120E-0C2C-41BA-93A9-6768BBA3A82E}"/>
              </a:ext>
            </a:extLst>
          </p:cNvPr>
          <p:cNvSpPr txBox="1"/>
          <p:nvPr/>
        </p:nvSpPr>
        <p:spPr>
          <a:xfrm>
            <a:off x="4745777" y="3773370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“hello, world”</a:t>
            </a:r>
          </a:p>
        </p:txBody>
      </p:sp>
    </p:spTree>
    <p:extLst>
      <p:ext uri="{BB962C8B-B14F-4D97-AF65-F5344CB8AC3E}">
        <p14:creationId xmlns:p14="http://schemas.microsoft.com/office/powerpoint/2010/main" val="34605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loud 27">
            <a:extLst>
              <a:ext uri="{FF2B5EF4-FFF2-40B4-BE49-F238E27FC236}">
                <a16:creationId xmlns:a16="http://schemas.microsoft.com/office/drawing/2014/main" id="{B87FD9EE-3340-4411-8DC9-133A54B7AEDA}"/>
              </a:ext>
            </a:extLst>
          </p:cNvPr>
          <p:cNvSpPr/>
          <p:nvPr/>
        </p:nvSpPr>
        <p:spPr>
          <a:xfrm>
            <a:off x="3564365" y="2742959"/>
            <a:ext cx="3990904" cy="2985348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D3E18327-9A2F-4907-96AC-A760D1428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127" y="2241915"/>
            <a:ext cx="1258399" cy="1284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E48FA-24B8-4600-AC91-7E0FC2EC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Example: Echo Server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6E9BB-7425-4CBB-89B2-79A37BCD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3843F-D4DA-4B3B-B109-83D9D25F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476305"/>
            <a:ext cx="3581400" cy="365125"/>
          </a:xfrm>
        </p:spPr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5A0D1-FB0B-4C18-8A0D-1A4910D3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A8615-C556-497D-8A14-3E1785D82A88}"/>
              </a:ext>
            </a:extLst>
          </p:cNvPr>
          <p:cNvSpPr/>
          <p:nvPr/>
        </p:nvSpPr>
        <p:spPr>
          <a:xfrm>
            <a:off x="1511303" y="3375451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write(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fd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buf,len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);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2DF33-907B-4A71-B703-1A2DED13F761}"/>
              </a:ext>
            </a:extLst>
          </p:cNvPr>
          <p:cNvSpPr/>
          <p:nvPr/>
        </p:nvSpPr>
        <p:spPr>
          <a:xfrm>
            <a:off x="6522248" y="3569402"/>
            <a:ext cx="4447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n = read(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fd,buf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,…);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CB6727-54FA-488C-B4A3-1435B594912C}"/>
              </a:ext>
            </a:extLst>
          </p:cNvPr>
          <p:cNvSpPr/>
          <p:nvPr/>
        </p:nvSpPr>
        <p:spPr>
          <a:xfrm>
            <a:off x="2575026" y="2903823"/>
            <a:ext cx="841671" cy="4716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17279B-769D-4622-B132-6D28D9CFAB38}"/>
              </a:ext>
            </a:extLst>
          </p:cNvPr>
          <p:cNvCxnSpPr>
            <a:stCxn id="8" idx="3"/>
          </p:cNvCxnSpPr>
          <p:nvPr/>
        </p:nvCxnSpPr>
        <p:spPr>
          <a:xfrm flipV="1">
            <a:off x="3416697" y="3139161"/>
            <a:ext cx="413461" cy="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407AB1E-5288-4BC0-993D-4F9BF238D82F}"/>
              </a:ext>
            </a:extLst>
          </p:cNvPr>
          <p:cNvSpPr/>
          <p:nvPr/>
        </p:nvSpPr>
        <p:spPr>
          <a:xfrm>
            <a:off x="7675226" y="2988811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F58B60-1D66-44D0-BD58-634AC9FA557B}"/>
              </a:ext>
            </a:extLst>
          </p:cNvPr>
          <p:cNvCxnSpPr>
            <a:stCxn id="27" idx="5"/>
          </p:cNvCxnSpPr>
          <p:nvPr/>
        </p:nvCxnSpPr>
        <p:spPr>
          <a:xfrm flipV="1">
            <a:off x="7335205" y="3303664"/>
            <a:ext cx="340021" cy="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564B9D-195F-4FC1-A401-54155A31551F}"/>
              </a:ext>
            </a:extLst>
          </p:cNvPr>
          <p:cNvSpPr txBox="1"/>
          <p:nvPr/>
        </p:nvSpPr>
        <p:spPr>
          <a:xfrm>
            <a:off x="2224376" y="2092312"/>
            <a:ext cx="3061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Client (issues requests)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AC13D-E05A-485F-B4BA-C86774A4CAF4}"/>
              </a:ext>
            </a:extLst>
          </p:cNvPr>
          <p:cNvSpPr txBox="1"/>
          <p:nvPr/>
        </p:nvSpPr>
        <p:spPr>
          <a:xfrm>
            <a:off x="7228470" y="2092494"/>
            <a:ext cx="3384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Server (services requests)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3E4E37-34A2-4550-AC9D-A797D212195B}"/>
              </a:ext>
            </a:extLst>
          </p:cNvPr>
          <p:cNvSpPr/>
          <p:nvPr/>
        </p:nvSpPr>
        <p:spPr>
          <a:xfrm>
            <a:off x="2575026" y="5115706"/>
            <a:ext cx="841672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5CC9D1-F723-43BD-845D-2ACCC0E11786}"/>
              </a:ext>
            </a:extLst>
          </p:cNvPr>
          <p:cNvCxnSpPr>
            <a:stCxn id="30" idx="2"/>
            <a:endCxn id="14" idx="3"/>
          </p:cNvCxnSpPr>
          <p:nvPr/>
        </p:nvCxnSpPr>
        <p:spPr>
          <a:xfrm flipH="1">
            <a:off x="3416698" y="5378970"/>
            <a:ext cx="416596" cy="9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9CF521-1AFB-41D4-B311-B6809023AAB0}"/>
              </a:ext>
            </a:extLst>
          </p:cNvPr>
          <p:cNvSpPr/>
          <p:nvPr/>
        </p:nvSpPr>
        <p:spPr>
          <a:xfrm>
            <a:off x="7675226" y="5075842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D397EB-0393-45A5-8CF0-294757F64DC0}"/>
              </a:ext>
            </a:extLst>
          </p:cNvPr>
          <p:cNvCxnSpPr>
            <a:stCxn id="16" idx="1"/>
            <a:endCxn id="29" idx="5"/>
          </p:cNvCxnSpPr>
          <p:nvPr/>
        </p:nvCxnSpPr>
        <p:spPr>
          <a:xfrm flipH="1" flipV="1">
            <a:off x="7228470" y="5260983"/>
            <a:ext cx="446756" cy="88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21E6388-0953-49CA-99EC-76EA1303ABFE}"/>
              </a:ext>
            </a:extLst>
          </p:cNvPr>
          <p:cNvSpPr txBox="1"/>
          <p:nvPr/>
        </p:nvSpPr>
        <p:spPr>
          <a:xfrm>
            <a:off x="4896921" y="3174420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requests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CB8363-2DEA-4A36-A41D-611421A0973C}"/>
              </a:ext>
            </a:extLst>
          </p:cNvPr>
          <p:cNvSpPr txBox="1"/>
          <p:nvPr/>
        </p:nvSpPr>
        <p:spPr>
          <a:xfrm>
            <a:off x="4805422" y="4888114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BDDAF2-0BC7-4416-8166-4397DE0D6E61}"/>
              </a:ext>
            </a:extLst>
          </p:cNvPr>
          <p:cNvSpPr/>
          <p:nvPr/>
        </p:nvSpPr>
        <p:spPr>
          <a:xfrm>
            <a:off x="6522248" y="4675732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write(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fd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buf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,…);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FE4B10-CC9E-41DA-BCEA-8D4CFB31DDD9}"/>
              </a:ext>
            </a:extLst>
          </p:cNvPr>
          <p:cNvSpPr/>
          <p:nvPr/>
        </p:nvSpPr>
        <p:spPr>
          <a:xfrm>
            <a:off x="1250913" y="5708683"/>
            <a:ext cx="5008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n = read(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fd,rcvbuf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urier"/>
              </a:rPr>
              <a:t>, …);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B73CA20A-0DD1-4C80-AF52-F271194D58ED}"/>
              </a:ext>
            </a:extLst>
          </p:cNvPr>
          <p:cNvSpPr/>
          <p:nvPr/>
        </p:nvSpPr>
        <p:spPr>
          <a:xfrm>
            <a:off x="8063119" y="3977327"/>
            <a:ext cx="266515" cy="767949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4BD654-078F-43C1-B8B4-AEB323BED04D}"/>
              </a:ext>
            </a:extLst>
          </p:cNvPr>
          <p:cNvSpPr txBox="1"/>
          <p:nvPr/>
        </p:nvSpPr>
        <p:spPr>
          <a:xfrm>
            <a:off x="8425797" y="4316872"/>
            <a:ext cx="68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print</a:t>
            </a:r>
          </a:p>
        </p:txBody>
      </p:sp>
      <p:sp>
        <p:nvSpPr>
          <p:cNvPr id="24" name="Freeform 30">
            <a:extLst>
              <a:ext uri="{FF2B5EF4-FFF2-40B4-BE49-F238E27FC236}">
                <a16:creationId xmlns:a16="http://schemas.microsoft.com/office/drawing/2014/main" id="{EC5B8904-7774-4730-B220-A21A87C06A4E}"/>
              </a:ext>
            </a:extLst>
          </p:cNvPr>
          <p:cNvSpPr/>
          <p:nvPr/>
        </p:nvSpPr>
        <p:spPr>
          <a:xfrm>
            <a:off x="2786103" y="3375451"/>
            <a:ext cx="266515" cy="1740255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solidFill>
              <a:srgbClr val="4F81BD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E7D4B9-CAC1-4F35-9189-8B9B50620EBB}"/>
              </a:ext>
            </a:extLst>
          </p:cNvPr>
          <p:cNvSpPr txBox="1"/>
          <p:nvPr/>
        </p:nvSpPr>
        <p:spPr>
          <a:xfrm>
            <a:off x="2130968" y="4228640"/>
            <a:ext cx="65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wait</a:t>
            </a:r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A380C0E2-92B9-4088-AAA0-ADB7602957BA}"/>
              </a:ext>
            </a:extLst>
          </p:cNvPr>
          <p:cNvSpPr/>
          <p:nvPr/>
        </p:nvSpPr>
        <p:spPr>
          <a:xfrm>
            <a:off x="3830158" y="2903824"/>
            <a:ext cx="647503" cy="45781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ABE29466-EBD7-4BD6-9DCD-87EF8D1754B1}"/>
              </a:ext>
            </a:extLst>
          </p:cNvPr>
          <p:cNvSpPr/>
          <p:nvPr/>
        </p:nvSpPr>
        <p:spPr>
          <a:xfrm>
            <a:off x="6705012" y="3132731"/>
            <a:ext cx="630193" cy="45781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2FD4FA8B-4FF4-4639-AC57-E3DE08BD266F}"/>
              </a:ext>
            </a:extLst>
          </p:cNvPr>
          <p:cNvSpPr/>
          <p:nvPr/>
        </p:nvSpPr>
        <p:spPr>
          <a:xfrm>
            <a:off x="6598277" y="5089302"/>
            <a:ext cx="630193" cy="45781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1C1749D7-5D53-4D75-ABAB-92DB5AB745AA}"/>
              </a:ext>
            </a:extLst>
          </p:cNvPr>
          <p:cNvSpPr/>
          <p:nvPr/>
        </p:nvSpPr>
        <p:spPr>
          <a:xfrm>
            <a:off x="3833294" y="5092836"/>
            <a:ext cx="647503" cy="45781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7C5791E-6FAE-45ED-BB3A-2A3896AAB162}"/>
              </a:ext>
            </a:extLst>
          </p:cNvPr>
          <p:cNvCxnSpPr/>
          <p:nvPr/>
        </p:nvCxnSpPr>
        <p:spPr>
          <a:xfrm>
            <a:off x="2130968" y="2742958"/>
            <a:ext cx="655135" cy="325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imgres.png">
            <a:extLst>
              <a:ext uri="{FF2B5EF4-FFF2-40B4-BE49-F238E27FC236}">
                <a16:creationId xmlns:a16="http://schemas.microsoft.com/office/drawing/2014/main" id="{1005DD79-CE9D-4B7B-AF5A-945AD6845B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854" y="3922865"/>
            <a:ext cx="948330" cy="822411"/>
          </a:xfrm>
          <a:prstGeom prst="rect">
            <a:avLst/>
          </a:prstGeom>
        </p:spPr>
      </p:pic>
      <p:pic>
        <p:nvPicPr>
          <p:cNvPr id="34" name="Picture 33" descr="imgres.png">
            <a:extLst>
              <a:ext uri="{FF2B5EF4-FFF2-40B4-BE49-F238E27FC236}">
                <a16:creationId xmlns:a16="http://schemas.microsoft.com/office/drawing/2014/main" id="{58A49D54-CF10-4C3B-82C1-570CBB232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90" y="5855619"/>
            <a:ext cx="948330" cy="822411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2A4F59-C863-49FC-A3C9-52A490B4EC9C}"/>
              </a:ext>
            </a:extLst>
          </p:cNvPr>
          <p:cNvCxnSpPr>
            <a:endCxn id="33" idx="1"/>
          </p:cNvCxnSpPr>
          <p:nvPr/>
        </p:nvCxnSpPr>
        <p:spPr>
          <a:xfrm>
            <a:off x="8425797" y="4173924"/>
            <a:ext cx="1139057" cy="1601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4B54B39-DC98-44DB-88AC-3AFCB04616E3}"/>
              </a:ext>
            </a:extLst>
          </p:cNvPr>
          <p:cNvSpPr txBox="1"/>
          <p:nvPr/>
        </p:nvSpPr>
        <p:spPr>
          <a:xfrm>
            <a:off x="4094534" y="6262567"/>
            <a:ext cx="68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print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567CAD5-5F22-48BA-B762-B787BC906D31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3052618" y="6038434"/>
            <a:ext cx="1844372" cy="228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45">
            <a:extLst>
              <a:ext uri="{FF2B5EF4-FFF2-40B4-BE49-F238E27FC236}">
                <a16:creationId xmlns:a16="http://schemas.microsoft.com/office/drawing/2014/main" id="{14435F38-29AB-4486-9A71-AC0243C5A8FB}"/>
              </a:ext>
            </a:extLst>
          </p:cNvPr>
          <p:cNvSpPr/>
          <p:nvPr/>
        </p:nvSpPr>
        <p:spPr>
          <a:xfrm>
            <a:off x="562973" y="3588475"/>
            <a:ext cx="2351677" cy="3150654"/>
          </a:xfrm>
          <a:custGeom>
            <a:avLst/>
            <a:gdLst>
              <a:gd name="connsiteX0" fmla="*/ 1654195 w 1654195"/>
              <a:gd name="connsiteY0" fmla="*/ 2997952 h 3812587"/>
              <a:gd name="connsiteX1" fmla="*/ 1432702 w 1654195"/>
              <a:gd name="connsiteY1" fmla="*/ 3647754 h 3812587"/>
              <a:gd name="connsiteX2" fmla="*/ 738688 w 1654195"/>
              <a:gd name="connsiteY2" fmla="*/ 3721596 h 3812587"/>
              <a:gd name="connsiteX3" fmla="*/ 236635 w 1654195"/>
              <a:gd name="connsiteY3" fmla="*/ 2525368 h 3812587"/>
              <a:gd name="connsiteX4" fmla="*/ 375 w 1654195"/>
              <a:gd name="connsiteY4" fmla="*/ 989472 h 3812587"/>
              <a:gd name="connsiteX5" fmla="*/ 177570 w 1654195"/>
              <a:gd name="connsiteY5" fmla="*/ 0 h 381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195" h="3812587">
                <a:moveTo>
                  <a:pt x="1654195" y="2997952"/>
                </a:moveTo>
                <a:cubicBezTo>
                  <a:pt x="1619740" y="3262549"/>
                  <a:pt x="1585286" y="3527147"/>
                  <a:pt x="1432702" y="3647754"/>
                </a:cubicBezTo>
                <a:cubicBezTo>
                  <a:pt x="1280118" y="3768361"/>
                  <a:pt x="938032" y="3908660"/>
                  <a:pt x="738688" y="3721596"/>
                </a:cubicBezTo>
                <a:cubicBezTo>
                  <a:pt x="539343" y="3534532"/>
                  <a:pt x="359687" y="2980722"/>
                  <a:pt x="236635" y="2525368"/>
                </a:cubicBezTo>
                <a:cubicBezTo>
                  <a:pt x="113583" y="2070014"/>
                  <a:pt x="10219" y="1410367"/>
                  <a:pt x="375" y="989472"/>
                </a:cubicBezTo>
                <a:cubicBezTo>
                  <a:pt x="-9469" y="568577"/>
                  <a:pt x="177570" y="0"/>
                  <a:pt x="177570" y="0"/>
                </a:cubicBezTo>
              </a:path>
            </a:pathLst>
          </a:custGeom>
          <a:ln>
            <a:solidFill>
              <a:srgbClr val="4F81BD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70B229D8-6293-4810-8722-AABC35C20F97}"/>
              </a:ext>
            </a:extLst>
          </p:cNvPr>
          <p:cNvSpPr/>
          <p:nvPr/>
        </p:nvSpPr>
        <p:spPr>
          <a:xfrm flipV="1">
            <a:off x="8725129" y="3078184"/>
            <a:ext cx="2521864" cy="2468931"/>
          </a:xfrm>
          <a:custGeom>
            <a:avLst/>
            <a:gdLst>
              <a:gd name="connsiteX0" fmla="*/ 0 w 2055225"/>
              <a:gd name="connsiteY0" fmla="*/ 2095367 h 2387676"/>
              <a:gd name="connsiteX1" fmla="*/ 221493 w 2055225"/>
              <a:gd name="connsiteY1" fmla="*/ 2361196 h 2387676"/>
              <a:gd name="connsiteX2" fmla="*/ 1196066 w 2055225"/>
              <a:gd name="connsiteY2" fmla="*/ 2346428 h 2387676"/>
              <a:gd name="connsiteX3" fmla="*/ 1919612 w 2055225"/>
              <a:gd name="connsiteY3" fmla="*/ 2080599 h 2387676"/>
              <a:gd name="connsiteX4" fmla="*/ 2052508 w 2055225"/>
              <a:gd name="connsiteY4" fmla="*/ 1017286 h 2387676"/>
              <a:gd name="connsiteX5" fmla="*/ 1875313 w 2055225"/>
              <a:gd name="connsiteY5" fmla="*/ 116424 h 2387676"/>
              <a:gd name="connsiteX6" fmla="*/ 1151767 w 2055225"/>
              <a:gd name="connsiteY6" fmla="*/ 13046 h 2387676"/>
              <a:gd name="connsiteX7" fmla="*/ 472520 w 2055225"/>
              <a:gd name="connsiteY7" fmla="*/ 131192 h 2387676"/>
              <a:gd name="connsiteX8" fmla="*/ 251026 w 2055225"/>
              <a:gd name="connsiteY8" fmla="*/ 515166 h 23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5225" h="2387676">
                <a:moveTo>
                  <a:pt x="0" y="2095367"/>
                </a:moveTo>
                <a:cubicBezTo>
                  <a:pt x="11074" y="2207360"/>
                  <a:pt x="22149" y="2319353"/>
                  <a:pt x="221493" y="2361196"/>
                </a:cubicBezTo>
                <a:cubicBezTo>
                  <a:pt x="420837" y="2403039"/>
                  <a:pt x="913046" y="2393194"/>
                  <a:pt x="1196066" y="2346428"/>
                </a:cubicBezTo>
                <a:cubicBezTo>
                  <a:pt x="1479086" y="2299662"/>
                  <a:pt x="1776872" y="2302123"/>
                  <a:pt x="1919612" y="2080599"/>
                </a:cubicBezTo>
                <a:cubicBezTo>
                  <a:pt x="2062352" y="1859075"/>
                  <a:pt x="2059891" y="1344648"/>
                  <a:pt x="2052508" y="1017286"/>
                </a:cubicBezTo>
                <a:cubicBezTo>
                  <a:pt x="2045125" y="689924"/>
                  <a:pt x="2025437" y="283797"/>
                  <a:pt x="1875313" y="116424"/>
                </a:cubicBezTo>
                <a:cubicBezTo>
                  <a:pt x="1725190" y="-50949"/>
                  <a:pt x="1385566" y="10585"/>
                  <a:pt x="1151767" y="13046"/>
                </a:cubicBezTo>
                <a:cubicBezTo>
                  <a:pt x="917968" y="15507"/>
                  <a:pt x="622644" y="47505"/>
                  <a:pt x="472520" y="131192"/>
                </a:cubicBezTo>
                <a:cubicBezTo>
                  <a:pt x="322397" y="214879"/>
                  <a:pt x="251026" y="515166"/>
                  <a:pt x="251026" y="515166"/>
                </a:cubicBezTo>
              </a:path>
            </a:pathLst>
          </a:custGeom>
          <a:ln>
            <a:solidFill>
              <a:srgbClr val="4F81BD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9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  <p:bldP spid="14" grpId="0" animBg="1"/>
      <p:bldP spid="16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9" grpId="0" animBg="1"/>
      <p:bldP spid="30" grpId="0" animBg="1"/>
      <p:bldP spid="36" grpId="0"/>
      <p:bldP spid="38" grpId="0" animBg="1"/>
      <p:bldP spid="3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2425C-690B-4192-8900-4AE3ABE0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Echo Server (One Request)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ABF1A4-4A57-465C-80DE-F02ACF33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72F33-3AA1-45C9-8424-58B1499D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431E6-1E56-485F-BCA0-5C0727CD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7DB78-B111-40A1-9CAB-7F389FDF747F}"/>
              </a:ext>
            </a:extLst>
          </p:cNvPr>
          <p:cNvSpPr/>
          <p:nvPr/>
        </p:nvSpPr>
        <p:spPr>
          <a:xfrm>
            <a:off x="1355035" y="1690688"/>
            <a:ext cx="7144680" cy="212365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ea typeface="Consolas" charset="0"/>
                <a:cs typeface="Consolas" charset="0"/>
              </a:rPr>
              <a:t>client</a:t>
            </a:r>
          </a:p>
          <a:p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char 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[BUF_SIZE];</a:t>
            </a:r>
          </a:p>
          <a:p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fgets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(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, BUF_SIZE, stdin);		// prompt</a:t>
            </a:r>
          </a:p>
          <a:p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write(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sockfd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strlen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(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sndbuf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)); 	// send request</a:t>
            </a:r>
          </a:p>
          <a:p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memset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(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, 0, BUF_SIZE);		// clear</a:t>
            </a:r>
          </a:p>
          <a:p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read(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sockfd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, BUF_SIZE-1);	// receive response</a:t>
            </a:r>
          </a:p>
          <a:p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printf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("%s\n", 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);		       // echo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38BEEA-69E3-424C-8FFE-3112EB351B4D}"/>
              </a:ext>
            </a:extLst>
          </p:cNvPr>
          <p:cNvSpPr/>
          <p:nvPr/>
        </p:nvSpPr>
        <p:spPr>
          <a:xfrm>
            <a:off x="1964635" y="4308758"/>
            <a:ext cx="7696200" cy="1846659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2400" b="1" u="sng" dirty="0">
                <a:ea typeface="Consolas" charset="0"/>
                <a:cs typeface="Consolas" charset="0"/>
              </a:rPr>
              <a:t>server</a:t>
            </a:r>
            <a:endParaRPr lang="en-US" b="1" dirty="0">
              <a:ea typeface="Consolas" charset="0"/>
              <a:cs typeface="Consolas" charset="0"/>
            </a:endParaRPr>
          </a:p>
          <a:p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char 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[BUF_SIZE];</a:t>
            </a:r>
          </a:p>
          <a:p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memset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(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, 0, BUF_SIZE);</a:t>
            </a:r>
          </a:p>
          <a:p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read(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consockfd</a:t>
            </a:r>
            <a:r>
              <a:rPr lang="en-US" b="0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, </a:t>
            </a:r>
            <a:r>
              <a:rPr lang="en-US" b="0" dirty="0" err="1" smtClean="0">
                <a:latin typeface="Consolas" panose="020B0609020204030204" pitchFamily="49" charset="0"/>
                <a:ea typeface="Consolas" charset="0"/>
                <a:cs typeface="Consolas" charset="0"/>
              </a:rPr>
              <a:t>reqbuf</a:t>
            </a:r>
            <a:r>
              <a:rPr lang="en-US" b="0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, MAXREQ-1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);	</a:t>
            </a:r>
            <a:r>
              <a:rPr lang="en-US" b="0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	// 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receive</a:t>
            </a:r>
          </a:p>
          <a:p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printf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("%s\n", 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);			</a:t>
            </a:r>
            <a:r>
              <a:rPr lang="en-US" b="0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	// 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echo</a:t>
            </a:r>
          </a:p>
          <a:p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write(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consockfd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strlen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(</a:t>
            </a:r>
            <a:r>
              <a:rPr lang="en-US" b="0" dirty="0" err="1">
                <a:latin typeface="Consolas" panose="020B0609020204030204" pitchFamily="49" charset="0"/>
                <a:ea typeface="Consolas" charset="0"/>
                <a:cs typeface="Consolas" charset="0"/>
              </a:rPr>
              <a:t>reqbuf</a:t>
            </a:r>
            <a:r>
              <a:rPr lang="en-US" b="0" dirty="0">
                <a:latin typeface="Consolas" panose="020B0609020204030204" pitchFamily="49" charset="0"/>
                <a:ea typeface="Consolas" charset="0"/>
                <a:cs typeface="Consolas" charset="0"/>
              </a:rPr>
              <a:t>)); 	// send response</a:t>
            </a: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5CDD03B4-FE25-4158-A801-E753770A9171}"/>
              </a:ext>
            </a:extLst>
          </p:cNvPr>
          <p:cNvSpPr/>
          <p:nvPr/>
        </p:nvSpPr>
        <p:spPr>
          <a:xfrm>
            <a:off x="937590" y="2805942"/>
            <a:ext cx="5791200" cy="2590800"/>
          </a:xfrm>
          <a:custGeom>
            <a:avLst/>
            <a:gdLst>
              <a:gd name="connsiteX0" fmla="*/ 4083817 w 4863574"/>
              <a:gd name="connsiteY0" fmla="*/ 0 h 3162648"/>
              <a:gd name="connsiteX1" fmla="*/ 4572311 w 4863574"/>
              <a:gd name="connsiteY1" fmla="*/ 928036 h 3162648"/>
              <a:gd name="connsiteX2" fmla="*/ 163652 w 4863574"/>
              <a:gd name="connsiteY2" fmla="*/ 2124713 h 3162648"/>
              <a:gd name="connsiteX3" fmla="*/ 871968 w 4863574"/>
              <a:gd name="connsiteY3" fmla="*/ 3162648 h 316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3574" h="3162648">
                <a:moveTo>
                  <a:pt x="4083817" y="0"/>
                </a:moveTo>
                <a:cubicBezTo>
                  <a:pt x="4654744" y="286958"/>
                  <a:pt x="5225672" y="573917"/>
                  <a:pt x="4572311" y="928036"/>
                </a:cubicBezTo>
                <a:cubicBezTo>
                  <a:pt x="3918950" y="1282155"/>
                  <a:pt x="780376" y="1752278"/>
                  <a:pt x="163652" y="2124713"/>
                </a:cubicBezTo>
                <a:cubicBezTo>
                  <a:pt x="-453072" y="2497148"/>
                  <a:pt x="871968" y="3162648"/>
                  <a:pt x="871968" y="3162648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031C0D-7C7A-4FE9-A507-9A669365A059}"/>
              </a:ext>
            </a:extLst>
          </p:cNvPr>
          <p:cNvSpPr/>
          <p:nvPr/>
        </p:nvSpPr>
        <p:spPr bwMode="auto">
          <a:xfrm>
            <a:off x="1355034" y="2651644"/>
            <a:ext cx="4515679" cy="3186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0BB160-10A3-4C77-957F-ED896ABA039B}"/>
              </a:ext>
            </a:extLst>
          </p:cNvPr>
          <p:cNvSpPr/>
          <p:nvPr/>
        </p:nvSpPr>
        <p:spPr bwMode="auto">
          <a:xfrm>
            <a:off x="1901686" y="5250376"/>
            <a:ext cx="4462538" cy="31705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39F5E-2011-489A-9284-D8C7AB5343A2}"/>
              </a:ext>
            </a:extLst>
          </p:cNvPr>
          <p:cNvSpPr/>
          <p:nvPr/>
        </p:nvSpPr>
        <p:spPr bwMode="auto">
          <a:xfrm>
            <a:off x="1901685" y="5802068"/>
            <a:ext cx="4936437" cy="318672"/>
          </a:xfrm>
          <a:prstGeom prst="rect">
            <a:avLst/>
          </a:prstGeom>
          <a:noFill/>
          <a:ln w="38100" cap="flat" cmpd="sng" algn="ctr">
            <a:solidFill>
              <a:srgbClr val="1C31C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82C1712C-354C-489E-A992-D3A3BF40552E}"/>
              </a:ext>
            </a:extLst>
          </p:cNvPr>
          <p:cNvSpPr/>
          <p:nvPr/>
        </p:nvSpPr>
        <p:spPr>
          <a:xfrm>
            <a:off x="768626" y="3393934"/>
            <a:ext cx="6858000" cy="2594604"/>
          </a:xfrm>
          <a:custGeom>
            <a:avLst/>
            <a:gdLst>
              <a:gd name="connsiteX0" fmla="*/ 7561943 w 8629325"/>
              <a:gd name="connsiteY0" fmla="*/ 3138226 h 3138226"/>
              <a:gd name="connsiteX1" fmla="*/ 8038225 w 8629325"/>
              <a:gd name="connsiteY1" fmla="*/ 2014814 h 3138226"/>
              <a:gd name="connsiteX2" fmla="*/ 442141 w 8629325"/>
              <a:gd name="connsiteY2" fmla="*/ 634972 h 3138226"/>
              <a:gd name="connsiteX3" fmla="*/ 857361 w 8629325"/>
              <a:gd name="connsiteY3" fmla="*/ 0 h 313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9325" h="3138226">
                <a:moveTo>
                  <a:pt x="7561943" y="3138226"/>
                </a:moveTo>
                <a:cubicBezTo>
                  <a:pt x="8393401" y="2785124"/>
                  <a:pt x="9224859" y="2432023"/>
                  <a:pt x="8038225" y="2014814"/>
                </a:cubicBezTo>
                <a:cubicBezTo>
                  <a:pt x="6851591" y="1597605"/>
                  <a:pt x="1638952" y="970774"/>
                  <a:pt x="442141" y="634972"/>
                </a:cubicBezTo>
                <a:cubicBezTo>
                  <a:pt x="-754670" y="299170"/>
                  <a:pt x="857361" y="0"/>
                  <a:pt x="857361" y="0"/>
                </a:cubicBezTo>
              </a:path>
            </a:pathLst>
          </a:custGeom>
          <a:ln w="57150" cmpd="sng">
            <a:solidFill>
              <a:srgbClr val="1C31CA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9537E-D9F2-4DD9-B9F2-335A2DE45D7F}"/>
              </a:ext>
            </a:extLst>
          </p:cNvPr>
          <p:cNvSpPr/>
          <p:nvPr/>
        </p:nvSpPr>
        <p:spPr bwMode="auto">
          <a:xfrm>
            <a:off x="1355035" y="3213789"/>
            <a:ext cx="3962400" cy="318672"/>
          </a:xfrm>
          <a:prstGeom prst="rect">
            <a:avLst/>
          </a:prstGeom>
          <a:noFill/>
          <a:ln w="38100" cap="flat" cmpd="sng" algn="ctr">
            <a:solidFill>
              <a:srgbClr val="1C31C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1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E60F-3F13-4455-AEEF-F268A56B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Assumptions are we Making?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1AA08-3835-4402-BF88-E9E170301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Reliable</a:t>
            </a:r>
          </a:p>
          <a:p>
            <a:pPr lvl="1"/>
            <a:r>
              <a:rPr lang="en-US" dirty="0" smtClean="0"/>
              <a:t>Write to a file =&gt; Read it back.  Nothing is lost. </a:t>
            </a:r>
          </a:p>
          <a:p>
            <a:pPr lvl="1"/>
            <a:r>
              <a:rPr lang="en-US" dirty="0" smtClean="0"/>
              <a:t>Write to a (TCP) socket =&gt; Read from the other side, same.</a:t>
            </a:r>
          </a:p>
          <a:p>
            <a:pPr lvl="1"/>
            <a:r>
              <a:rPr lang="en-US" dirty="0" smtClean="0"/>
              <a:t>Like pipes</a:t>
            </a:r>
          </a:p>
          <a:p>
            <a:r>
              <a:rPr lang="en-US" dirty="0" smtClean="0"/>
              <a:t>In order (sequential stream)</a:t>
            </a:r>
          </a:p>
          <a:p>
            <a:pPr lvl="1"/>
            <a:r>
              <a:rPr lang="en-US" dirty="0" smtClean="0"/>
              <a:t>Write X then write Y =&gt; read gets X then read gets Y</a:t>
            </a:r>
          </a:p>
          <a:p>
            <a:r>
              <a:rPr lang="en-US" dirty="0" smtClean="0"/>
              <a:t>When ready?</a:t>
            </a:r>
          </a:p>
          <a:p>
            <a:pPr lvl="1"/>
            <a:r>
              <a:rPr lang="en-US" dirty="0" smtClean="0"/>
              <a:t>File read gets whatever is there at the time.  Assumes writing already took place.  </a:t>
            </a:r>
          </a:p>
          <a:p>
            <a:pPr lvl="1"/>
            <a:r>
              <a:rPr lang="en-US" dirty="0" smtClean="0"/>
              <a:t>Like pipes!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0EE1F-5BD8-4C53-97FF-B0339244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3C1E6-A8DA-4CD8-9BFA-98967790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14817-2558-4A68-8BF3-2CFA9E9A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30C3-72F0-4A10-AC3E-37B33EB4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Socket Creation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E1BA7-2845-4AD4-9578-103A2CF0F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Files: permanent objects</a:t>
            </a:r>
          </a:p>
          <a:p>
            <a:pPr lvl="1"/>
            <a:r>
              <a:rPr lang="en-US" dirty="0" smtClean="0"/>
              <a:t>Files exist independently of processes</a:t>
            </a:r>
          </a:p>
          <a:p>
            <a:pPr lvl="1"/>
            <a:r>
              <a:rPr lang="en-US" dirty="0" smtClean="0"/>
              <a:t>Easy to name what file to open()</a:t>
            </a:r>
          </a:p>
          <a:p>
            <a:r>
              <a:rPr lang="en-US" dirty="0" smtClean="0"/>
              <a:t>Pipes: descriptors inherited from parent process</a:t>
            </a:r>
          </a:p>
          <a:p>
            <a:r>
              <a:rPr lang="en-US" dirty="0" smtClean="0"/>
              <a:t>Sockets are transient, tied to particular processes (the two endpoints!)</a:t>
            </a:r>
          </a:p>
          <a:p>
            <a:pPr lvl="1"/>
            <a:r>
              <a:rPr lang="en-US" dirty="0" smtClean="0"/>
              <a:t>Processes are on separate machines: no common ancestor</a:t>
            </a:r>
          </a:p>
          <a:p>
            <a:pPr lvl="1"/>
            <a:r>
              <a:rPr lang="en-US" dirty="0" smtClean="0"/>
              <a:t>How do we name the objects we are opening?</a:t>
            </a:r>
          </a:p>
          <a:p>
            <a:pPr lvl="1"/>
            <a:r>
              <a:rPr lang="en-US" dirty="0" smtClean="0"/>
              <a:t>How do these completely independent programs know that the other wants to “talk” to them?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22373-6C6E-4C24-9572-D7E4922A6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636B1-0355-4A51-BB70-8683B144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278A7-3C3D-4DC7-BD1A-00CC85B6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4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A220-6C5D-486E-922B-CE5F23DF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Namespaces for Communication </a:t>
            </a:r>
            <a:br>
              <a:rPr lang="en-US" dirty="0" smtClean="0"/>
            </a:br>
            <a:r>
              <a:rPr lang="en-US" dirty="0" smtClean="0"/>
              <a:t>over 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249CD-EB9E-4D67-8011-622DFF891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Hostname</a:t>
            </a:r>
          </a:p>
          <a:p>
            <a:pPr lvl="1"/>
            <a:r>
              <a:rPr lang="en-US" dirty="0" smtClean="0"/>
              <a:t>www.lsu.edu</a:t>
            </a:r>
          </a:p>
          <a:p>
            <a:r>
              <a:rPr lang="en-US" dirty="0" smtClean="0"/>
              <a:t>IP address</a:t>
            </a:r>
          </a:p>
          <a:p>
            <a:pPr lvl="1"/>
            <a:r>
              <a:rPr lang="en-US" dirty="0"/>
              <a:t>130.39.6.220  </a:t>
            </a:r>
            <a:r>
              <a:rPr lang="en-US" dirty="0" smtClean="0"/>
              <a:t>(IPv4, 32-bit Integer)</a:t>
            </a:r>
          </a:p>
          <a:p>
            <a:pPr lvl="1"/>
            <a:r>
              <a:rPr lang="en-US" dirty="0"/>
              <a:t>2600:1702:4930:cb0::1(IPv6</a:t>
            </a:r>
            <a:r>
              <a:rPr lang="en-US" dirty="0" smtClean="0"/>
              <a:t>, 128-bit Integer)</a:t>
            </a:r>
          </a:p>
          <a:p>
            <a:r>
              <a:rPr lang="en-US" dirty="0" smtClean="0"/>
              <a:t>Port Number</a:t>
            </a:r>
          </a:p>
          <a:p>
            <a:pPr lvl="1"/>
            <a:r>
              <a:rPr lang="en-US" dirty="0"/>
              <a:t>0 – </a:t>
            </a:r>
            <a:r>
              <a:rPr lang="en-US" dirty="0" smtClean="0"/>
              <a:t>1023 are “</a:t>
            </a:r>
            <a:r>
              <a:rPr lang="en-US" dirty="0" smtClean="0">
                <a:hlinkClick r:id="rId2"/>
              </a:rPr>
              <a:t>well known</a:t>
            </a:r>
            <a:r>
              <a:rPr lang="en-US" dirty="0" smtClean="0"/>
              <a:t>” or “system” ports</a:t>
            </a:r>
          </a:p>
          <a:p>
            <a:pPr lvl="2"/>
            <a:r>
              <a:rPr lang="en-US" dirty="0" err="1" smtClean="0"/>
              <a:t>Superuser</a:t>
            </a:r>
            <a:r>
              <a:rPr lang="en-US" dirty="0" smtClean="0"/>
              <a:t> privileges to bind to one</a:t>
            </a:r>
          </a:p>
          <a:p>
            <a:pPr lvl="1"/>
            <a:r>
              <a:rPr lang="en-US" dirty="0" smtClean="0"/>
              <a:t>1024 – 49151 are “registered” ports (</a:t>
            </a:r>
            <a:r>
              <a:rPr lang="en-US" dirty="0" smtClean="0">
                <a:hlinkClick r:id="rId3"/>
              </a:rPr>
              <a:t>registry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Assigned by IANA for specific services</a:t>
            </a:r>
          </a:p>
          <a:p>
            <a:pPr lvl="1"/>
            <a:r>
              <a:rPr lang="en-US" dirty="0" smtClean="0"/>
              <a:t>49152 – 65535 (2</a:t>
            </a:r>
            <a:r>
              <a:rPr lang="en-US" baseline="30000" dirty="0" smtClean="0"/>
              <a:t>15</a:t>
            </a:r>
            <a:r>
              <a:rPr lang="en-US" dirty="0" smtClean="0"/>
              <a:t>+2</a:t>
            </a:r>
            <a:r>
              <a:rPr lang="en-US" baseline="30000" dirty="0" smtClean="0"/>
              <a:t>14</a:t>
            </a:r>
            <a:r>
              <a:rPr lang="en-US" dirty="0" smtClean="0"/>
              <a:t> to 2</a:t>
            </a:r>
            <a:r>
              <a:rPr lang="en-US" baseline="30000" dirty="0" smtClean="0"/>
              <a:t>16</a:t>
            </a:r>
            <a:r>
              <a:rPr lang="en-US" dirty="0" smtClean="0"/>
              <a:t>−1) are “dynamic” or “private”</a:t>
            </a:r>
          </a:p>
          <a:p>
            <a:pPr lvl="2"/>
            <a:r>
              <a:rPr lang="en-US" dirty="0" smtClean="0"/>
              <a:t>Automatically allocated as “ephemeral ports”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4D212-DDCD-4024-A3F5-3E70BAD4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29DF9-9B7C-4BB4-B874-B12232058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117E7-ECE4-4C5A-8D70-BF6D3501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2A4E-17A5-40A0-B22B-32047C3D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 Setup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D386-0965-4368-A7E5-B19FAC222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Special kind of socket: server socket</a:t>
            </a:r>
          </a:p>
          <a:p>
            <a:pPr lvl="1"/>
            <a:r>
              <a:rPr lang="en-US" altLang="ko-KR" dirty="0" smtClean="0"/>
              <a:t>Has file descriptor</a:t>
            </a:r>
          </a:p>
          <a:p>
            <a:pPr lvl="1"/>
            <a:r>
              <a:rPr lang="en-US" altLang="ko-KR" dirty="0" smtClean="0"/>
              <a:t>Can’t read or write</a:t>
            </a:r>
          </a:p>
          <a:p>
            <a:r>
              <a:rPr lang="en-US" altLang="ko-KR" dirty="0" smtClean="0"/>
              <a:t>Two operations:</a:t>
            </a:r>
          </a:p>
          <a:p>
            <a:pPr lvl="1"/>
            <a:r>
              <a:rPr lang="en-US" altLang="ko-KR" dirty="0" smtClean="0"/>
              <a:t>listen(): Start allowing clients to connect</a:t>
            </a:r>
          </a:p>
          <a:p>
            <a:pPr lvl="1"/>
            <a:r>
              <a:rPr lang="en-US" altLang="ko-KR" dirty="0" smtClean="0"/>
              <a:t>accept(): Create a new socket for a particular client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5FB76-455A-4A0A-9288-2F21FE4C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A567-C602-4033-A4EE-AB5C4681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111B4-C62A-4769-9BCC-083DAB00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41B0C82D-AE6F-408D-8226-8034C4D0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639" y="3086734"/>
            <a:ext cx="1052970" cy="879904"/>
          </a:xfrm>
          <a:prstGeom prst="ellipse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socket</a:t>
            </a:r>
          </a:p>
        </p:txBody>
      </p:sp>
      <p:sp>
        <p:nvSpPr>
          <p:cNvPr id="8" name="Cloud">
            <a:extLst>
              <a:ext uri="{FF2B5EF4-FFF2-40B4-BE49-F238E27FC236}">
                <a16:creationId xmlns:a16="http://schemas.microsoft.com/office/drawing/2014/main" id="{E890EE24-4757-4066-A224-5769B8D0BBB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176393" y="1556149"/>
            <a:ext cx="3708284" cy="2493333"/>
          </a:xfrm>
          <a:custGeom>
            <a:avLst/>
            <a:gdLst>
              <a:gd name="T0" fmla="*/ 7 w 21600"/>
              <a:gd name="T1" fmla="*/ 767 h 21600"/>
              <a:gd name="T2" fmla="*/ 1094 w 21600"/>
              <a:gd name="T3" fmla="*/ 1531 h 21600"/>
              <a:gd name="T4" fmla="*/ 2185 w 21600"/>
              <a:gd name="T5" fmla="*/ 767 h 21600"/>
              <a:gd name="T6" fmla="*/ 1094 w 21600"/>
              <a:gd name="T7" fmla="*/ 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3 w 21600"/>
              <a:gd name="T13" fmla="*/ 3269 h 21600"/>
              <a:gd name="T14" fmla="*/ 17086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7001ED-A10A-4823-B743-A253E9C5EAA9}"/>
              </a:ext>
            </a:extLst>
          </p:cNvPr>
          <p:cNvGrpSpPr/>
          <p:nvPr/>
        </p:nvGrpSpPr>
        <p:grpSpPr>
          <a:xfrm>
            <a:off x="4110265" y="2090179"/>
            <a:ext cx="3447710" cy="1164077"/>
            <a:chOff x="2200954" y="1787932"/>
            <a:chExt cx="3699806" cy="1062066"/>
          </a:xfrm>
        </p:grpSpPr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BB715A6C-6959-4B60-9919-FAD0E7501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47700">
              <a:off x="2795334" y="1985008"/>
              <a:ext cx="2480528" cy="284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B216C94-8C51-4A5A-BB45-EE19A4A0A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954" y="1787932"/>
              <a:ext cx="3699806" cy="10620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0507" y="3677110"/>
            <a:ext cx="966591" cy="33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Server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34BB008-7549-49DF-8D35-78CE68B3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004" y="3602273"/>
            <a:ext cx="913692" cy="33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Client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2BA669-6A5A-4603-A87D-2D9DCCBF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57974" y="1419715"/>
            <a:ext cx="565150" cy="950628"/>
          </a:xfrm>
          <a:prstGeom prst="rect">
            <a:avLst/>
          </a:prstGeom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AEFFE092-7AC5-4261-87DD-7F5BCD20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7302" y="1311370"/>
            <a:ext cx="1512478" cy="108320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Server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Socket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1E2783-12CD-46DD-BD05-CC593D9E2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9" t="11674" r="7255" b="21873"/>
          <a:stretch/>
        </p:blipFill>
        <p:spPr>
          <a:xfrm>
            <a:off x="9071600" y="2151624"/>
            <a:ext cx="1056361" cy="310239"/>
          </a:xfrm>
          <a:prstGeom prst="rect">
            <a:avLst/>
          </a:prstGeom>
        </p:spPr>
      </p:pic>
      <p:sp>
        <p:nvSpPr>
          <p:cNvPr id="17" name="AutoShape 9">
            <a:extLst>
              <a:ext uri="{FF2B5EF4-FFF2-40B4-BE49-F238E27FC236}">
                <a16:creationId xmlns:a16="http://schemas.microsoft.com/office/drawing/2014/main" id="{A9908BBC-303F-49C9-96E7-C549D9B06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129" y="3254845"/>
            <a:ext cx="4479153" cy="491185"/>
          </a:xfrm>
          <a:prstGeom prst="leftRightArrow">
            <a:avLst>
              <a:gd name="adj1" fmla="val 57468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connection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4566D4-D9E3-4F5F-899B-697A1BD45A89}"/>
              </a:ext>
            </a:extLst>
          </p:cNvPr>
          <p:cNvGrpSpPr/>
          <p:nvPr/>
        </p:nvGrpSpPr>
        <p:grpSpPr>
          <a:xfrm>
            <a:off x="8027108" y="2394580"/>
            <a:ext cx="1914012" cy="1572058"/>
            <a:chOff x="6096663" y="1860237"/>
            <a:chExt cx="1914012" cy="1572058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BB631720-C179-421B-8030-711C54372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89868" y="1860237"/>
              <a:ext cx="8184" cy="665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7363DFF4-0589-4053-A052-ED413B36F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7364" y="2019146"/>
              <a:ext cx="923311" cy="582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A2DD5C9F-F034-460A-9B8F-E06F448BB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663" y="2552391"/>
              <a:ext cx="1765123" cy="879904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Connection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</p:grpSp>
      <p:sp>
        <p:nvSpPr>
          <p:cNvPr id="22" name="AutoShape 9">
            <a:extLst>
              <a:ext uri="{FF2B5EF4-FFF2-40B4-BE49-F238E27FC236}">
                <a16:creationId xmlns:a16="http://schemas.microsoft.com/office/drawing/2014/main" id="{B2D1C844-ABDD-4910-BBBD-2D17E341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782" y="3254257"/>
            <a:ext cx="3769326" cy="491185"/>
          </a:xfrm>
          <a:prstGeom prst="leftRightArrow">
            <a:avLst>
              <a:gd name="adj1" fmla="val 49630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9341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2A4E-17A5-40A0-B22B-32047C3D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Setup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D386-0965-4368-A7E5-B19FAC222B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5-Tuple identifies each connection:</a:t>
            </a:r>
          </a:p>
          <a:p>
            <a:pPr lvl="1"/>
            <a:r>
              <a:rPr lang="en-US" altLang="ko-KR" dirty="0" smtClean="0"/>
              <a:t>Source IP Address</a:t>
            </a:r>
          </a:p>
          <a:p>
            <a:pPr lvl="1"/>
            <a:r>
              <a:rPr lang="en-US" altLang="ko-KR" dirty="0" smtClean="0"/>
              <a:t>Destination IP Address</a:t>
            </a:r>
          </a:p>
          <a:p>
            <a:pPr lvl="1"/>
            <a:r>
              <a:rPr lang="en-US" altLang="ko-KR" dirty="0" smtClean="0"/>
              <a:t>Source Port Number</a:t>
            </a:r>
          </a:p>
          <a:p>
            <a:pPr lvl="1"/>
            <a:r>
              <a:rPr lang="en-US" altLang="ko-KR" dirty="0" smtClean="0"/>
              <a:t>Destination Port Number</a:t>
            </a:r>
          </a:p>
          <a:p>
            <a:pPr lvl="1"/>
            <a:r>
              <a:rPr lang="en-US" altLang="ko-KR" dirty="0" smtClean="0"/>
              <a:t>Protocol (always TCP here)</a:t>
            </a:r>
            <a:endParaRPr lang="en-US" altLang="ko-KR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738E480-1BAA-4EBC-A7FE-AFD9073C2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680618" cy="4351337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Often, Client Port “randomly” assigned</a:t>
            </a:r>
          </a:p>
          <a:p>
            <a:pPr lvl="1"/>
            <a:r>
              <a:rPr lang="en-US" dirty="0" smtClean="0"/>
              <a:t>Done by OS during client socket setup</a:t>
            </a:r>
          </a:p>
          <a:p>
            <a:r>
              <a:rPr lang="en-US" dirty="0" smtClean="0"/>
              <a:t>Server Port often “well known”</a:t>
            </a:r>
          </a:p>
          <a:p>
            <a:pPr lvl="1"/>
            <a:r>
              <a:rPr lang="en-US" dirty="0" smtClean="0"/>
              <a:t>80 (web), 443 (secure web), 25 (</a:t>
            </a:r>
            <a:r>
              <a:rPr lang="en-US" dirty="0" err="1" smtClean="0"/>
              <a:t>sendmail</a:t>
            </a:r>
            <a:r>
              <a:rPr lang="en-US" dirty="0" smtClean="0"/>
              <a:t>), etc.</a:t>
            </a:r>
          </a:p>
          <a:p>
            <a:pPr lvl="1"/>
            <a:r>
              <a:rPr lang="en-US" dirty="0" smtClean="0"/>
              <a:t>Well-known ports from 0…1023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5FB76-455A-4A0A-9288-2F21FE4C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A567-C602-4033-A4EE-AB5C4681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111B4-C62A-4769-9BCC-083DAB00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4" name="Oval 4">
            <a:extLst>
              <a:ext uri="{FF2B5EF4-FFF2-40B4-BE49-F238E27FC236}">
                <a16:creationId xmlns:a16="http://schemas.microsoft.com/office/drawing/2014/main" id="{41B0C82D-AE6F-408D-8226-8034C4D0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639" y="3086734"/>
            <a:ext cx="1052970" cy="879904"/>
          </a:xfrm>
          <a:prstGeom prst="ellipse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socket</a:t>
            </a:r>
          </a:p>
        </p:txBody>
      </p:sp>
      <p:sp>
        <p:nvSpPr>
          <p:cNvPr id="26" name="Cloud">
            <a:extLst>
              <a:ext uri="{FF2B5EF4-FFF2-40B4-BE49-F238E27FC236}">
                <a16:creationId xmlns:a16="http://schemas.microsoft.com/office/drawing/2014/main" id="{E890EE24-4757-4066-A224-5769B8D0BBB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176393" y="1556149"/>
            <a:ext cx="3708284" cy="2493333"/>
          </a:xfrm>
          <a:custGeom>
            <a:avLst/>
            <a:gdLst>
              <a:gd name="T0" fmla="*/ 7 w 21600"/>
              <a:gd name="T1" fmla="*/ 767 h 21600"/>
              <a:gd name="T2" fmla="*/ 1094 w 21600"/>
              <a:gd name="T3" fmla="*/ 1531 h 21600"/>
              <a:gd name="T4" fmla="*/ 2185 w 21600"/>
              <a:gd name="T5" fmla="*/ 767 h 21600"/>
              <a:gd name="T6" fmla="*/ 1094 w 21600"/>
              <a:gd name="T7" fmla="*/ 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3 w 21600"/>
              <a:gd name="T13" fmla="*/ 3269 h 21600"/>
              <a:gd name="T14" fmla="*/ 17086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7001ED-A10A-4823-B743-A253E9C5EAA9}"/>
              </a:ext>
            </a:extLst>
          </p:cNvPr>
          <p:cNvGrpSpPr/>
          <p:nvPr/>
        </p:nvGrpSpPr>
        <p:grpSpPr>
          <a:xfrm>
            <a:off x="4110265" y="2090179"/>
            <a:ext cx="3447710" cy="1164077"/>
            <a:chOff x="2200954" y="1787932"/>
            <a:chExt cx="3699806" cy="1062066"/>
          </a:xfrm>
        </p:grpSpPr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id="{BB715A6C-6959-4B60-9919-FAD0E7501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47700">
              <a:off x="2795334" y="1985008"/>
              <a:ext cx="2480528" cy="284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1B216C94-8C51-4A5A-BB45-EE19A4A0A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954" y="1787932"/>
              <a:ext cx="3699806" cy="10620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0507" y="3677110"/>
            <a:ext cx="966591" cy="33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Server</a:t>
            </a:r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B34BB008-7549-49DF-8D35-78CE68B3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004" y="3602273"/>
            <a:ext cx="913692" cy="33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Client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72BA669-6A5A-4603-A87D-2D9DCCBF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57974" y="1419715"/>
            <a:ext cx="565150" cy="950628"/>
          </a:xfrm>
          <a:prstGeom prst="rect">
            <a:avLst/>
          </a:prstGeom>
        </p:spPr>
      </p:pic>
      <p:sp>
        <p:nvSpPr>
          <p:cNvPr id="33" name="Oval 3">
            <a:extLst>
              <a:ext uri="{FF2B5EF4-FFF2-40B4-BE49-F238E27FC236}">
                <a16:creationId xmlns:a16="http://schemas.microsoft.com/office/drawing/2014/main" id="{AEFFE092-7AC5-4261-87DD-7F5BCD20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7302" y="1311370"/>
            <a:ext cx="1512478" cy="108320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Server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Socket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11E2783-12CD-46DD-BD05-CC593D9E2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9" t="11674" r="7255" b="21873"/>
          <a:stretch/>
        </p:blipFill>
        <p:spPr>
          <a:xfrm>
            <a:off x="9071600" y="2151624"/>
            <a:ext cx="1056361" cy="310239"/>
          </a:xfrm>
          <a:prstGeom prst="rect">
            <a:avLst/>
          </a:prstGeom>
        </p:spPr>
      </p:pic>
      <p:sp>
        <p:nvSpPr>
          <p:cNvPr id="35" name="AutoShape 9">
            <a:extLst>
              <a:ext uri="{FF2B5EF4-FFF2-40B4-BE49-F238E27FC236}">
                <a16:creationId xmlns:a16="http://schemas.microsoft.com/office/drawing/2014/main" id="{A9908BBC-303F-49C9-96E7-C549D9B06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129" y="3254845"/>
            <a:ext cx="4479153" cy="491185"/>
          </a:xfrm>
          <a:prstGeom prst="leftRightArrow">
            <a:avLst>
              <a:gd name="adj1" fmla="val 57468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connection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4566D4-D9E3-4F5F-899B-697A1BD45A89}"/>
              </a:ext>
            </a:extLst>
          </p:cNvPr>
          <p:cNvGrpSpPr/>
          <p:nvPr/>
        </p:nvGrpSpPr>
        <p:grpSpPr>
          <a:xfrm>
            <a:off x="8027108" y="2394580"/>
            <a:ext cx="1914012" cy="1572058"/>
            <a:chOff x="6096663" y="1860237"/>
            <a:chExt cx="1914012" cy="1572058"/>
          </a:xfrm>
        </p:grpSpPr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BB631720-C179-421B-8030-711C54372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89868" y="1860237"/>
              <a:ext cx="8184" cy="665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 Box 11">
              <a:extLst>
                <a:ext uri="{FF2B5EF4-FFF2-40B4-BE49-F238E27FC236}">
                  <a16:creationId xmlns:a16="http://schemas.microsoft.com/office/drawing/2014/main" id="{7363DFF4-0589-4053-A052-ED413B36F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7364" y="2019146"/>
              <a:ext cx="923311" cy="582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9" name="Oval 5">
              <a:extLst>
                <a:ext uri="{FF2B5EF4-FFF2-40B4-BE49-F238E27FC236}">
                  <a16:creationId xmlns:a16="http://schemas.microsoft.com/office/drawing/2014/main" id="{A2DD5C9F-F034-460A-9B8F-E06F448BB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663" y="2552391"/>
              <a:ext cx="1765123" cy="879904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Connection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</p:grpSp>
      <p:sp>
        <p:nvSpPr>
          <p:cNvPr id="40" name="AutoShape 9">
            <a:extLst>
              <a:ext uri="{FF2B5EF4-FFF2-40B4-BE49-F238E27FC236}">
                <a16:creationId xmlns:a16="http://schemas.microsoft.com/office/drawing/2014/main" id="{B2D1C844-ABDD-4910-BBBD-2D17E341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782" y="3254257"/>
            <a:ext cx="3769326" cy="491185"/>
          </a:xfrm>
          <a:prstGeom prst="leftRightArrow">
            <a:avLst>
              <a:gd name="adj1" fmla="val 49630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굴림" panose="020B0600000101010101" pitchFamily="34" charset="-127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534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2681-F4FE-4F77-A070-71E993B1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Sockets in Schematic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70E1A-9965-4BBD-8D7B-351C8204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97B39-25EE-49F2-8814-6105814A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32E3C-6B96-4D11-8A43-2C986674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2534C-57EA-4A02-BF8B-81466615A84B}"/>
              </a:ext>
            </a:extLst>
          </p:cNvPr>
          <p:cNvSpPr txBox="1"/>
          <p:nvPr/>
        </p:nvSpPr>
        <p:spPr>
          <a:xfrm>
            <a:off x="2201647" y="1661035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8D8E8-2FE4-41EF-9525-D1CDBC280D12}"/>
              </a:ext>
            </a:extLst>
          </p:cNvPr>
          <p:cNvSpPr txBox="1"/>
          <p:nvPr/>
        </p:nvSpPr>
        <p:spPr>
          <a:xfrm>
            <a:off x="7333999" y="1119844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Server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B555D-0429-42DD-8E5B-C9254FD3A53B}"/>
              </a:ext>
            </a:extLst>
          </p:cNvPr>
          <p:cNvSpPr txBox="1"/>
          <p:nvPr/>
        </p:nvSpPr>
        <p:spPr>
          <a:xfrm>
            <a:off x="2368802" y="5052676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response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473C70-EB94-4A39-AEF0-BDB5582AF4D3}"/>
              </a:ext>
            </a:extLst>
          </p:cNvPr>
          <p:cNvSpPr txBox="1"/>
          <p:nvPr/>
        </p:nvSpPr>
        <p:spPr>
          <a:xfrm>
            <a:off x="1855174" y="5824503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Client Socket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2F0B91-DB2A-4C55-9A4F-E1CE28D45137}"/>
              </a:ext>
            </a:extLst>
          </p:cNvPr>
          <p:cNvGrpSpPr/>
          <p:nvPr/>
        </p:nvGrpSpPr>
        <p:grpSpPr>
          <a:xfrm>
            <a:off x="1836513" y="2365451"/>
            <a:ext cx="3459601" cy="1154157"/>
            <a:chOff x="720262" y="1747219"/>
            <a:chExt cx="3459601" cy="11541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ED1BE7-62BD-426D-8F05-71263AF5683A}"/>
                </a:ext>
              </a:extLst>
            </p:cNvPr>
            <p:cNvSpPr txBox="1"/>
            <p:nvPr/>
          </p:nvSpPr>
          <p:spPr>
            <a:xfrm>
              <a:off x="720262" y="1747219"/>
              <a:ext cx="2393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Client Socket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6CB5CD-B806-4BB7-90DC-FA08D3EB1D94}"/>
                </a:ext>
              </a:extLst>
            </p:cNvPr>
            <p:cNvSpPr txBox="1"/>
            <p:nvPr/>
          </p:nvSpPr>
          <p:spPr>
            <a:xfrm>
              <a:off x="720262" y="2532044"/>
              <a:ext cx="3459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Connect it to server (</a:t>
              </a:r>
              <a:r>
                <a:rPr lang="en-US" dirty="0" err="1"/>
                <a:t>host:port</a:t>
              </a:r>
              <a:r>
                <a:rPr lang="en-US" dirty="0"/>
                <a:t>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652DF5E-AA4C-45F4-AB46-6A79E7B56B02}"/>
                </a:ext>
              </a:extLst>
            </p:cNvPr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CB3DAB-7DE8-466F-B93F-89F7E8760E92}"/>
              </a:ext>
            </a:extLst>
          </p:cNvPr>
          <p:cNvCxnSpPr/>
          <p:nvPr/>
        </p:nvCxnSpPr>
        <p:spPr>
          <a:xfrm>
            <a:off x="2586936" y="5465010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20AA9-FB86-49DA-83E9-3A8DBECD6206}"/>
              </a:ext>
            </a:extLst>
          </p:cNvPr>
          <p:cNvGrpSpPr/>
          <p:nvPr/>
        </p:nvGrpSpPr>
        <p:grpSpPr>
          <a:xfrm>
            <a:off x="6932645" y="1685032"/>
            <a:ext cx="2523190" cy="1905000"/>
            <a:chOff x="5816394" y="1141845"/>
            <a:chExt cx="2523190" cy="19050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A8BBFA-E72B-4814-BC34-8D4C4D9B11BF}"/>
                </a:ext>
              </a:extLst>
            </p:cNvPr>
            <p:cNvSpPr txBox="1"/>
            <p:nvPr/>
          </p:nvSpPr>
          <p:spPr>
            <a:xfrm>
              <a:off x="5816394" y="1141845"/>
              <a:ext cx="2441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Server Socket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0525080-F644-43FC-9EC3-93C30DDFE0D3}"/>
                </a:ext>
              </a:extLst>
            </p:cNvPr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C436F3-432B-49CB-843C-58C1375BD56D}"/>
                </a:ext>
              </a:extLst>
            </p:cNvPr>
            <p:cNvSpPr txBox="1"/>
            <p:nvPr/>
          </p:nvSpPr>
          <p:spPr>
            <a:xfrm>
              <a:off x="5832103" y="1730488"/>
              <a:ext cx="2507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Bind it to an Address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host:port</a:t>
              </a:r>
              <a:r>
                <a:rPr lang="en-US" dirty="0"/>
                <a:t>)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C8B79C8-8156-448D-A562-32D302B05900}"/>
                </a:ext>
              </a:extLst>
            </p:cNvPr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93C773-A07F-4B51-B59A-8DE6EBA0AB16}"/>
                </a:ext>
              </a:extLst>
            </p:cNvPr>
            <p:cNvSpPr txBox="1"/>
            <p:nvPr/>
          </p:nvSpPr>
          <p:spPr>
            <a:xfrm>
              <a:off x="5838080" y="2677513"/>
              <a:ext cx="2488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Listen for Connection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E8ABE60-0182-474B-89A1-93EC65D7BEA8}"/>
              </a:ext>
            </a:extLst>
          </p:cNvPr>
          <p:cNvSpPr txBox="1"/>
          <p:nvPr/>
        </p:nvSpPr>
        <p:spPr>
          <a:xfrm>
            <a:off x="6673705" y="5881605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Connection Socket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E65A5F-59A0-4631-98BC-49E1D80AFCF9}"/>
              </a:ext>
            </a:extLst>
          </p:cNvPr>
          <p:cNvCxnSpPr/>
          <p:nvPr/>
        </p:nvCxnSpPr>
        <p:spPr>
          <a:xfrm>
            <a:off x="7236281" y="5484913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68FEAA0-BFA7-4D6B-A19F-8BE452891BB9}"/>
              </a:ext>
            </a:extLst>
          </p:cNvPr>
          <p:cNvSpPr txBox="1"/>
          <p:nvPr/>
        </p:nvSpPr>
        <p:spPr>
          <a:xfrm>
            <a:off x="5967764" y="6504651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Server Socket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32D4E09-FEAD-4FB0-AA41-5807A0B810B4}"/>
              </a:ext>
            </a:extLst>
          </p:cNvPr>
          <p:cNvCxnSpPr>
            <a:cxnSpLocks/>
          </p:cNvCxnSpPr>
          <p:nvPr/>
        </p:nvCxnSpPr>
        <p:spPr>
          <a:xfrm flipH="1">
            <a:off x="7074734" y="6272278"/>
            <a:ext cx="65405" cy="25692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EB94F5-FFAB-4FF1-BE6F-62A20DE1605C}"/>
              </a:ext>
            </a:extLst>
          </p:cNvPr>
          <p:cNvGrpSpPr/>
          <p:nvPr/>
        </p:nvGrpSpPr>
        <p:grpSpPr>
          <a:xfrm>
            <a:off x="2368802" y="4685347"/>
            <a:ext cx="4352038" cy="369332"/>
            <a:chOff x="1252551" y="4067115"/>
            <a:chExt cx="4352038" cy="3693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38E172-9C99-43D0-BDA9-06BD77F43825}"/>
                </a:ext>
              </a:extLst>
            </p:cNvPr>
            <p:cNvSpPr txBox="1"/>
            <p:nvPr/>
          </p:nvSpPr>
          <p:spPr>
            <a:xfrm>
              <a:off x="1252551" y="4067115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write request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B3DB06A-6B3C-4B2C-8C43-CD052E9B4B27}"/>
                </a:ext>
              </a:extLst>
            </p:cNvPr>
            <p:cNvCxnSpPr/>
            <p:nvPr/>
          </p:nvCxnSpPr>
          <p:spPr>
            <a:xfrm>
              <a:off x="3044269" y="4273808"/>
              <a:ext cx="2560320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513087-005F-4E92-B76C-4D0847F88CE8}"/>
              </a:ext>
            </a:extLst>
          </p:cNvPr>
          <p:cNvGrpSpPr/>
          <p:nvPr/>
        </p:nvGrpSpPr>
        <p:grpSpPr>
          <a:xfrm>
            <a:off x="4096512" y="5096301"/>
            <a:ext cx="4356477" cy="369332"/>
            <a:chOff x="2980261" y="4478069"/>
            <a:chExt cx="4356477" cy="3693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B7AC09-146F-411A-B710-D57910453E11}"/>
                </a:ext>
              </a:extLst>
            </p:cNvPr>
            <p:cNvSpPr txBox="1"/>
            <p:nvPr/>
          </p:nvSpPr>
          <p:spPr>
            <a:xfrm>
              <a:off x="5590747" y="4478069"/>
              <a:ext cx="1745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write response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896A7E2-B9CD-4FC8-A7D1-3272BABCA9A5}"/>
                </a:ext>
              </a:extLst>
            </p:cNvPr>
            <p:cNvCxnSpPr>
              <a:stCxn id="30" idx="1"/>
            </p:cNvCxnSpPr>
            <p:nvPr/>
          </p:nvCxnSpPr>
          <p:spPr>
            <a:xfrm flipH="1">
              <a:off x="2980261" y="4662735"/>
              <a:ext cx="2610486" cy="4265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 41">
            <a:extLst>
              <a:ext uri="{FF2B5EF4-FFF2-40B4-BE49-F238E27FC236}">
                <a16:creationId xmlns:a16="http://schemas.microsoft.com/office/drawing/2014/main" id="{889D28E5-E732-4435-A4C5-29A34356231B}"/>
              </a:ext>
            </a:extLst>
          </p:cNvPr>
          <p:cNvSpPr/>
          <p:nvPr/>
        </p:nvSpPr>
        <p:spPr>
          <a:xfrm>
            <a:off x="8472256" y="4809232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42">
            <a:extLst>
              <a:ext uri="{FF2B5EF4-FFF2-40B4-BE49-F238E27FC236}">
                <a16:creationId xmlns:a16="http://schemas.microsoft.com/office/drawing/2014/main" id="{0D9AFC2B-15F5-4A95-AF80-F6DC731341AB}"/>
              </a:ext>
            </a:extLst>
          </p:cNvPr>
          <p:cNvSpPr/>
          <p:nvPr/>
        </p:nvSpPr>
        <p:spPr>
          <a:xfrm flipH="1">
            <a:off x="1914683" y="4781196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26">
            <a:extLst>
              <a:ext uri="{FF2B5EF4-FFF2-40B4-BE49-F238E27FC236}">
                <a16:creationId xmlns:a16="http://schemas.microsoft.com/office/drawing/2014/main" id="{EDDBAF99-E872-451C-99AC-261D2C3A2AFA}"/>
              </a:ext>
            </a:extLst>
          </p:cNvPr>
          <p:cNvSpPr/>
          <p:nvPr/>
        </p:nvSpPr>
        <p:spPr>
          <a:xfrm>
            <a:off x="8062707" y="3632107"/>
            <a:ext cx="1838714" cy="3070074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CEEB36-B747-4BC3-87D4-C370BF95EEFC}"/>
              </a:ext>
            </a:extLst>
          </p:cNvPr>
          <p:cNvGrpSpPr/>
          <p:nvPr/>
        </p:nvGrpSpPr>
        <p:grpSpPr>
          <a:xfrm>
            <a:off x="6948354" y="3562914"/>
            <a:ext cx="2317651" cy="862846"/>
            <a:chOff x="5832103" y="2944682"/>
            <a:chExt cx="2317651" cy="86284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C6F2E2E-5294-49FE-B171-991B291AD02C}"/>
                </a:ext>
              </a:extLst>
            </p:cNvPr>
            <p:cNvGrpSpPr/>
            <p:nvPr/>
          </p:nvGrpSpPr>
          <p:grpSpPr>
            <a:xfrm>
              <a:off x="5832103" y="2944682"/>
              <a:ext cx="1826141" cy="729734"/>
              <a:chOff x="5831695" y="2954752"/>
              <a:chExt cx="1826141" cy="729734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0D481363-DC41-4C06-80E1-E7E71DC199FA}"/>
                  </a:ext>
                </a:extLst>
              </p:cNvPr>
              <p:cNvCxnSpPr/>
              <p:nvPr/>
            </p:nvCxnSpPr>
            <p:spPr>
              <a:xfrm>
                <a:off x="6547748" y="2954752"/>
                <a:ext cx="0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F8A91FC-DBAD-42B9-91A7-E71BE5A8439A}"/>
                  </a:ext>
                </a:extLst>
              </p:cNvPr>
              <p:cNvSpPr txBox="1"/>
              <p:nvPr/>
            </p:nvSpPr>
            <p:spPr>
              <a:xfrm>
                <a:off x="5831695" y="3315154"/>
                <a:ext cx="1826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Accept </a:t>
                </a:r>
                <a:r>
                  <a:rPr lang="en-US" dirty="0" err="1"/>
                  <a:t>syscall</a:t>
                </a:r>
                <a:r>
                  <a:rPr lang="en-US" dirty="0"/>
                  <a:t>()</a:t>
                </a:r>
              </a:p>
            </p:txBody>
          </p:sp>
        </p:grpSp>
        <p:sp>
          <p:nvSpPr>
            <p:cNvPr id="37" name="Freeform 51">
              <a:extLst>
                <a:ext uri="{FF2B5EF4-FFF2-40B4-BE49-F238E27FC236}">
                  <a16:creationId xmlns:a16="http://schemas.microsoft.com/office/drawing/2014/main" id="{5E5B07F6-9A5A-4827-A15B-B6BC2D272A23}"/>
                </a:ext>
              </a:extLst>
            </p:cNvPr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782BC8-5189-4885-8AD5-87A6C04A568C}"/>
              </a:ext>
            </a:extLst>
          </p:cNvPr>
          <p:cNvGrpSpPr/>
          <p:nvPr/>
        </p:nvGrpSpPr>
        <p:grpSpPr>
          <a:xfrm>
            <a:off x="2573984" y="3632107"/>
            <a:ext cx="5090015" cy="1090777"/>
            <a:chOff x="1457733" y="3013875"/>
            <a:chExt cx="5090015" cy="109077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E5E6FDE-9C17-4A4A-BE30-EF53547F0F07}"/>
                </a:ext>
              </a:extLst>
            </p:cNvPr>
            <p:cNvGrpSpPr/>
            <p:nvPr/>
          </p:nvGrpSpPr>
          <p:grpSpPr>
            <a:xfrm>
              <a:off x="3997254" y="3636570"/>
              <a:ext cx="2550494" cy="468082"/>
              <a:chOff x="3997254" y="3636570"/>
              <a:chExt cx="2550494" cy="468082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1D1FD1C2-1254-4A88-A990-59DCA5F1ABAB}"/>
                  </a:ext>
                </a:extLst>
              </p:cNvPr>
              <p:cNvCxnSpPr/>
              <p:nvPr/>
            </p:nvCxnSpPr>
            <p:spPr>
              <a:xfrm flipH="1">
                <a:off x="6080497" y="3684486"/>
                <a:ext cx="467251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D7894E7-61FB-4E88-95D9-4CC453820586}"/>
                  </a:ext>
                </a:extLst>
              </p:cNvPr>
              <p:cNvSpPr txBox="1"/>
              <p:nvPr/>
            </p:nvSpPr>
            <p:spPr>
              <a:xfrm>
                <a:off x="3997254" y="3636570"/>
                <a:ext cx="21547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Connection Socket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09EBD7A-8581-45A9-BB41-33D7D5D3BA54}"/>
                </a:ext>
              </a:extLst>
            </p:cNvPr>
            <p:cNvSpPr txBox="1"/>
            <p:nvPr/>
          </p:nvSpPr>
          <p:spPr>
            <a:xfrm>
              <a:off x="1457733" y="3622862"/>
              <a:ext cx="2154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Connection Socket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C68EB4F-9DBF-4F4F-8530-BD8D387E2384}"/>
                </a:ext>
              </a:extLst>
            </p:cNvPr>
            <p:cNvCxnSpPr/>
            <p:nvPr/>
          </p:nvCxnSpPr>
          <p:spPr>
            <a:xfrm>
              <a:off x="1470685" y="3013875"/>
              <a:ext cx="0" cy="1055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9B01AA2-915C-4FB0-A21D-634ED400A8F9}"/>
              </a:ext>
            </a:extLst>
          </p:cNvPr>
          <p:cNvCxnSpPr>
            <a:endCxn id="21" idx="1"/>
          </p:cNvCxnSpPr>
          <p:nvPr/>
        </p:nvCxnSpPr>
        <p:spPr>
          <a:xfrm>
            <a:off x="5521531" y="3389160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Left-Right Arrow 5">
            <a:extLst>
              <a:ext uri="{FF2B5EF4-FFF2-40B4-BE49-F238E27FC236}">
                <a16:creationId xmlns:a16="http://schemas.microsoft.com/office/drawing/2014/main" id="{A871CCB7-C6A7-4494-A6EA-096B0C9EF144}"/>
              </a:ext>
            </a:extLst>
          </p:cNvPr>
          <p:cNvSpPr/>
          <p:nvPr/>
        </p:nvSpPr>
        <p:spPr bwMode="auto">
          <a:xfrm>
            <a:off x="4745496" y="4347135"/>
            <a:ext cx="415854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E03615A-A8EB-4E01-8716-EB78F868CA55}"/>
              </a:ext>
            </a:extLst>
          </p:cNvPr>
          <p:cNvCxnSpPr>
            <a:stCxn id="39" idx="1"/>
          </p:cNvCxnSpPr>
          <p:nvPr/>
        </p:nvCxnSpPr>
        <p:spPr>
          <a:xfrm flipH="1" flipV="1">
            <a:off x="5448946" y="3482373"/>
            <a:ext cx="1499408" cy="62560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10F5591-A534-4CBB-9DE6-735DAFFC1F3F}"/>
              </a:ext>
            </a:extLst>
          </p:cNvPr>
          <p:cNvSpPr txBox="1"/>
          <p:nvPr/>
        </p:nvSpPr>
        <p:spPr>
          <a:xfrm>
            <a:off x="6706998" y="4722884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request</a:t>
            </a:r>
          </a:p>
        </p:txBody>
      </p:sp>
    </p:spTree>
    <p:extLst>
      <p:ext uri="{BB962C8B-B14F-4D97-AF65-F5344CB8AC3E}">
        <p14:creationId xmlns:p14="http://schemas.microsoft.com/office/powerpoint/2010/main" val="3121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2" grpId="0"/>
      <p:bldP spid="24" grpId="0"/>
      <p:bldP spid="32" grpId="0" animBg="1"/>
      <p:bldP spid="33" grpId="0" animBg="1"/>
      <p:bldP spid="34" grpId="0" animBg="1"/>
      <p:bldP spid="47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86E1-5515-4269-B185-478E2D6B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Key Unix I/O Design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90C8C-847C-4E50-95FD-C705C535D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Uniformity – everything is a file</a:t>
            </a:r>
          </a:p>
          <a:p>
            <a:pPr lvl="1"/>
            <a:r>
              <a:rPr lang="en-US" dirty="0" smtClean="0"/>
              <a:t>file operations, device I/O, and </a:t>
            </a:r>
            <a:r>
              <a:rPr lang="en-US" dirty="0" err="1" smtClean="0"/>
              <a:t>interprocess</a:t>
            </a:r>
            <a:r>
              <a:rPr lang="en-US" dirty="0" smtClean="0"/>
              <a:t> communication through open, read/write, close</a:t>
            </a:r>
          </a:p>
          <a:p>
            <a:pPr lvl="1"/>
            <a:r>
              <a:rPr lang="en-US" dirty="0" smtClean="0"/>
              <a:t>Allows simple composition of programs 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</a:rPr>
              <a:t>find | </a:t>
            </a:r>
            <a:r>
              <a:rPr lang="en-US" dirty="0" err="1" smtClean="0">
                <a:latin typeface="Consolas" panose="020B0609020204030204" pitchFamily="49" charset="0"/>
              </a:rPr>
              <a:t>grep</a:t>
            </a:r>
            <a:r>
              <a:rPr lang="en-US" dirty="0" smtClean="0">
                <a:latin typeface="Consolas" panose="020B0609020204030204" pitchFamily="49" charset="0"/>
              </a:rPr>
              <a:t> | </a:t>
            </a:r>
            <a:r>
              <a:rPr lang="en-US" dirty="0" err="1" smtClean="0">
                <a:latin typeface="Consolas" panose="020B0609020204030204" pitchFamily="49" charset="0"/>
              </a:rPr>
              <a:t>wc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Open before use</a:t>
            </a:r>
          </a:p>
          <a:p>
            <a:pPr lvl="1"/>
            <a:r>
              <a:rPr lang="en-US" dirty="0" smtClean="0"/>
              <a:t>Provides opportunity for access control and arbitration</a:t>
            </a:r>
          </a:p>
          <a:p>
            <a:pPr lvl="1"/>
            <a:r>
              <a:rPr lang="en-US" dirty="0" smtClean="0"/>
              <a:t>Sets up the underlying machinery, i.e., data structures</a:t>
            </a:r>
          </a:p>
          <a:p>
            <a:r>
              <a:rPr lang="en-US" dirty="0" smtClean="0"/>
              <a:t>Byte-oriented</a:t>
            </a:r>
          </a:p>
          <a:p>
            <a:pPr lvl="1"/>
            <a:r>
              <a:rPr lang="en-US" dirty="0" smtClean="0"/>
              <a:t>Even if blocks are transferred, addressing is in bytes</a:t>
            </a:r>
          </a:p>
          <a:p>
            <a:r>
              <a:rPr lang="en-US" dirty="0" smtClean="0"/>
              <a:t>Kernel buffered reads</a:t>
            </a:r>
          </a:p>
          <a:p>
            <a:pPr lvl="1"/>
            <a:r>
              <a:rPr lang="en-US" dirty="0" smtClean="0"/>
              <a:t>Streaming and block devices looks the same, read blocks yielding processor to other task</a:t>
            </a:r>
          </a:p>
          <a:p>
            <a:r>
              <a:rPr lang="en-US" dirty="0" smtClean="0"/>
              <a:t>Kernel buffered writes</a:t>
            </a:r>
          </a:p>
          <a:p>
            <a:pPr lvl="1"/>
            <a:r>
              <a:rPr lang="en-US" dirty="0" smtClean="0"/>
              <a:t>Completion of out-going transfer decoupled from the application, allowing it to continue</a:t>
            </a:r>
          </a:p>
          <a:p>
            <a:r>
              <a:rPr lang="en-US" dirty="0" smtClean="0"/>
              <a:t>Explicit close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BAD3C-3671-4B23-AB1F-19EE7908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8A2D-4B72-4638-AFDC-D7D85CF60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BA433-C862-4775-8786-2B092B03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FD2C6-CE2E-45EC-BA1F-1230CA74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 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0818A-0EA1-4C7E-8C82-27E36E84B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36008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char* </a:t>
            </a:r>
            <a:r>
              <a:rPr lang="en-US" dirty="0" err="1" smtClean="0">
                <a:latin typeface="Consolas" panose="020B0609020204030204" pitchFamily="49" charset="0"/>
              </a:rPr>
              <a:t>host_name</a:t>
            </a:r>
            <a:r>
              <a:rPr lang="en-US" dirty="0" smtClean="0">
                <a:latin typeface="Consolas" panose="020B0609020204030204" pitchFamily="49" charset="0"/>
              </a:rPr>
              <a:t> = "www.lsu.edu";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char* port = "80";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Create a socket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*server = </a:t>
            </a:r>
            <a:r>
              <a:rPr lang="en-US" dirty="0" err="1" smtClean="0">
                <a:latin typeface="Consolas" panose="020B0609020204030204" pitchFamily="49" charset="0"/>
              </a:rPr>
              <a:t>lookup_host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host_name</a:t>
            </a:r>
            <a:r>
              <a:rPr lang="en-US" dirty="0" smtClean="0">
                <a:latin typeface="Consolas" panose="020B0609020204030204" pitchFamily="49" charset="0"/>
              </a:rPr>
              <a:t>, port);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sock_fd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socket</a:t>
            </a:r>
            <a:r>
              <a:rPr lang="en-US" dirty="0" smtClean="0">
                <a:latin typeface="Consolas" panose="020B0609020204030204" pitchFamily="49" charset="0"/>
              </a:rPr>
              <a:t>(server-&gt;</a:t>
            </a:r>
            <a:r>
              <a:rPr lang="en-US" dirty="0" err="1" smtClean="0">
                <a:latin typeface="Consolas" panose="020B0609020204030204" pitchFamily="49" charset="0"/>
              </a:rPr>
              <a:t>ai_family</a:t>
            </a:r>
            <a:r>
              <a:rPr lang="en-US" dirty="0" smtClean="0">
                <a:latin typeface="Consolas" panose="020B0609020204030204" pitchFamily="49" charset="0"/>
              </a:rPr>
              <a:t>, server-&gt;</a:t>
            </a:r>
            <a:r>
              <a:rPr lang="en-US" dirty="0" err="1" smtClean="0">
                <a:latin typeface="Consolas" panose="020B0609020204030204" pitchFamily="49" charset="0"/>
              </a:rPr>
              <a:t>ai_socktype</a:t>
            </a:r>
            <a:r>
              <a:rPr lang="en-US" dirty="0" smtClean="0"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             server-&gt;</a:t>
            </a:r>
            <a:r>
              <a:rPr lang="en-US" dirty="0" err="1" smtClean="0">
                <a:latin typeface="Consolas" panose="020B0609020204030204" pitchFamily="49" charset="0"/>
              </a:rPr>
              <a:t>ai_protocol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Connect to specified host and port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connect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sock_fd</a:t>
            </a:r>
            <a:r>
              <a:rPr lang="en-US" dirty="0" smtClean="0">
                <a:latin typeface="Consolas" panose="020B0609020204030204" pitchFamily="49" charset="0"/>
              </a:rPr>
              <a:t>, server-&gt;</a:t>
            </a:r>
            <a:r>
              <a:rPr lang="en-US" dirty="0" err="1" smtClean="0">
                <a:latin typeface="Consolas" panose="020B0609020204030204" pitchFamily="49" charset="0"/>
              </a:rPr>
              <a:t>ai_addr</a:t>
            </a:r>
            <a:r>
              <a:rPr lang="en-US" dirty="0" smtClean="0">
                <a:latin typeface="Consolas" panose="020B0609020204030204" pitchFamily="49" charset="0"/>
              </a:rPr>
              <a:t>, server-&gt;</a:t>
            </a:r>
            <a:r>
              <a:rPr lang="en-US" dirty="0" err="1" smtClean="0">
                <a:latin typeface="Consolas" panose="020B0609020204030204" pitchFamily="49" charset="0"/>
              </a:rPr>
              <a:t>ai_addrlen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Carry out Client-Server protocol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run_client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sock_fd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Clean up on termination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sock_fd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980A-3ABD-437F-A644-ABDDD4B2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74908-3A5F-44BF-B544-A4353CE1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E02C3-027D-4F48-8EC4-CC61CD7C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C94A-3B0B-44C9-A564-A1BCAA7C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Server Protocol (v1)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5C055-2F05-4B09-8E7E-A4136A86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473184" cy="4535424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Create socket to listen for client connections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char *port = "80";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*server = </a:t>
            </a:r>
            <a:r>
              <a:rPr lang="en-US" dirty="0" err="1" smtClean="0">
                <a:latin typeface="Consolas" panose="020B0609020204030204" pitchFamily="49" charset="0"/>
              </a:rPr>
              <a:t>setup_address</a:t>
            </a:r>
            <a:r>
              <a:rPr lang="en-US" dirty="0" smtClean="0">
                <a:latin typeface="Consolas" panose="020B0609020204030204" pitchFamily="49" charset="0"/>
              </a:rPr>
              <a:t>(port);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socket</a:t>
            </a:r>
            <a:r>
              <a:rPr lang="en-US" dirty="0" smtClean="0">
                <a:latin typeface="Consolas" panose="020B0609020204030204" pitchFamily="49" charset="0"/>
              </a:rPr>
              <a:t>(server-&gt;</a:t>
            </a:r>
            <a:r>
              <a:rPr lang="en-US" dirty="0" err="1" smtClean="0">
                <a:latin typeface="Consolas" panose="020B0609020204030204" pitchFamily="49" charset="0"/>
              </a:rPr>
              <a:t>ai_family</a:t>
            </a:r>
            <a:r>
              <a:rPr lang="en-US" dirty="0" smtClean="0">
                <a:latin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server-&gt;</a:t>
            </a:r>
            <a:r>
              <a:rPr lang="en-US" dirty="0" err="1" smtClean="0">
                <a:latin typeface="Consolas" panose="020B0609020204030204" pitchFamily="49" charset="0"/>
              </a:rPr>
              <a:t>ai_socktype</a:t>
            </a:r>
            <a:r>
              <a:rPr lang="en-US" dirty="0" smtClean="0">
                <a:latin typeface="Consolas" panose="020B0609020204030204" pitchFamily="49" charset="0"/>
              </a:rPr>
              <a:t>, server-&gt;</a:t>
            </a:r>
            <a:r>
              <a:rPr lang="en-US" dirty="0" err="1" smtClean="0">
                <a:latin typeface="Consolas" panose="020B0609020204030204" pitchFamily="49" charset="0"/>
              </a:rPr>
              <a:t>ai_protocol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Bind socket to specific port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bind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, server-&gt;</a:t>
            </a:r>
            <a:r>
              <a:rPr lang="en-US" dirty="0" err="1" smtClean="0">
                <a:latin typeface="Consolas" panose="020B0609020204030204" pitchFamily="49" charset="0"/>
              </a:rPr>
              <a:t>ai_addr</a:t>
            </a:r>
            <a:r>
              <a:rPr lang="en-US" dirty="0" smtClean="0">
                <a:latin typeface="Consolas" panose="020B0609020204030204" pitchFamily="49" charset="0"/>
              </a:rPr>
              <a:t>, server-&gt;</a:t>
            </a:r>
            <a:r>
              <a:rPr lang="en-US" dirty="0" err="1" smtClean="0">
                <a:latin typeface="Consolas" panose="020B0609020204030204" pitchFamily="49" charset="0"/>
              </a:rPr>
              <a:t>ai_addrlen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Start listening for new client connections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listen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, MAX_QUEUE);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while (1) {   // Accept a new client connection, obtaining a new socket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serve_client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EF7E4-8EA1-4467-BF19-7CC6B013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931F8-B8C3-4B88-84C6-EDD8D6D2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FD3A4-F255-4FB8-8EE3-BF0A5157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4BC8-05A8-40A1-8182-1B23787D2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the Server Protect Itself?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7BF3B-07C2-4ECD-B2EB-2051E1596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Handle each connection in a separate process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126EE-86FD-4F1F-9495-183BB57F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06DFB-9F0F-43FD-B8D5-0C9B5D66C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9ADB6-102D-4D79-9BB4-974815D0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18FA-AC0E-4708-B524-7694252A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763" y="303500"/>
            <a:ext cx="9692640" cy="836886"/>
          </a:xfrm>
        </p:spPr>
        <p:txBody>
          <a:bodyPr/>
          <a:lstStyle/>
          <a:p>
            <a:r>
              <a:rPr lang="en-US" dirty="0" smtClean="0"/>
              <a:t>Sockets with Protection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567571-6AD0-4E2C-AB6E-2C2E6C17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8CB70-F2E5-40FA-87D6-5F60FE55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C5B48-5A96-44F4-B646-A8E14E6D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E9DC6F-2858-43C1-8B76-06C4B87501CC}"/>
              </a:ext>
            </a:extLst>
          </p:cNvPr>
          <p:cNvSpPr/>
          <p:nvPr/>
        </p:nvSpPr>
        <p:spPr>
          <a:xfrm>
            <a:off x="4915011" y="4626712"/>
            <a:ext cx="2673034" cy="17214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B565C5-BB71-4C17-9007-B19F1B1DAACC}"/>
              </a:ext>
            </a:extLst>
          </p:cNvPr>
          <p:cNvSpPr txBox="1"/>
          <p:nvPr/>
        </p:nvSpPr>
        <p:spPr>
          <a:xfrm>
            <a:off x="1999527" y="1246241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Client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87A9E4-5EA2-4BDF-A26F-62F3F2093A51}"/>
              </a:ext>
            </a:extLst>
          </p:cNvPr>
          <p:cNvSpPr txBox="1"/>
          <p:nvPr/>
        </p:nvSpPr>
        <p:spPr>
          <a:xfrm>
            <a:off x="7145412" y="535865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Server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ACD492D-C12E-46F4-8487-C1CD19BCBA7B}"/>
              </a:ext>
            </a:extLst>
          </p:cNvPr>
          <p:cNvGrpSpPr/>
          <p:nvPr/>
        </p:nvGrpSpPr>
        <p:grpSpPr>
          <a:xfrm>
            <a:off x="1760559" y="1814677"/>
            <a:ext cx="3459601" cy="1154157"/>
            <a:chOff x="720262" y="1747219"/>
            <a:chExt cx="3459601" cy="115415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E9AE4FF-B6F0-4E88-A873-342534D87E5F}"/>
                </a:ext>
              </a:extLst>
            </p:cNvPr>
            <p:cNvSpPr txBox="1"/>
            <p:nvPr/>
          </p:nvSpPr>
          <p:spPr>
            <a:xfrm>
              <a:off x="720262" y="1747219"/>
              <a:ext cx="2393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Client Socket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FCE51BE-B570-404F-87A6-5DB6A1AAAB44}"/>
                </a:ext>
              </a:extLst>
            </p:cNvPr>
            <p:cNvSpPr txBox="1"/>
            <p:nvPr/>
          </p:nvSpPr>
          <p:spPr>
            <a:xfrm>
              <a:off x="720262" y="2532044"/>
              <a:ext cx="3459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Connect it to server (</a:t>
              </a:r>
              <a:r>
                <a:rPr lang="en-US" dirty="0" err="1"/>
                <a:t>host:port</a:t>
              </a:r>
              <a:r>
                <a:rPr lang="en-US" dirty="0"/>
                <a:t>)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18217E0-65A8-499F-995E-0513420CF715}"/>
                </a:ext>
              </a:extLst>
            </p:cNvPr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9EBC8B8-21BB-44AC-B3F8-5E0DA6C022DE}"/>
              </a:ext>
            </a:extLst>
          </p:cNvPr>
          <p:cNvGrpSpPr/>
          <p:nvPr/>
        </p:nvGrpSpPr>
        <p:grpSpPr>
          <a:xfrm>
            <a:off x="6856691" y="1134258"/>
            <a:ext cx="2523190" cy="1905000"/>
            <a:chOff x="5816394" y="1141845"/>
            <a:chExt cx="2523190" cy="190500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F7AF8A6-2786-4AEF-B7F4-2E350EC7989C}"/>
                </a:ext>
              </a:extLst>
            </p:cNvPr>
            <p:cNvSpPr txBox="1"/>
            <p:nvPr/>
          </p:nvSpPr>
          <p:spPr>
            <a:xfrm>
              <a:off x="5816394" y="1141845"/>
              <a:ext cx="2441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Server Socket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8567DFD-D9D0-41AD-BEFD-83E9199AEC53}"/>
                </a:ext>
              </a:extLst>
            </p:cNvPr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D5237ED-7D64-4E58-8AAE-C0AF2115DCC0}"/>
                </a:ext>
              </a:extLst>
            </p:cNvPr>
            <p:cNvSpPr txBox="1"/>
            <p:nvPr/>
          </p:nvSpPr>
          <p:spPr>
            <a:xfrm>
              <a:off x="5832103" y="1730488"/>
              <a:ext cx="2507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Bind it to an Address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host:port</a:t>
              </a:r>
              <a:r>
                <a:rPr lang="en-US" dirty="0"/>
                <a:t>)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6605B77-0E08-43DD-ADF7-4B973288BF70}"/>
                </a:ext>
              </a:extLst>
            </p:cNvPr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5C340E3-D7EB-40D7-9AA3-35ED863BA168}"/>
                </a:ext>
              </a:extLst>
            </p:cNvPr>
            <p:cNvSpPr txBox="1"/>
            <p:nvPr/>
          </p:nvSpPr>
          <p:spPr>
            <a:xfrm>
              <a:off x="5838080" y="2677513"/>
              <a:ext cx="2488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Listen for Connection</a:t>
              </a:r>
            </a:p>
          </p:txBody>
        </p:sp>
      </p:grpSp>
      <p:sp>
        <p:nvSpPr>
          <p:cNvPr id="69" name="Freeform 26">
            <a:extLst>
              <a:ext uri="{FF2B5EF4-FFF2-40B4-BE49-F238E27FC236}">
                <a16:creationId xmlns:a16="http://schemas.microsoft.com/office/drawing/2014/main" id="{2B410C7A-A81B-4D1F-AC2A-8C4AC8AE4E01}"/>
              </a:ext>
            </a:extLst>
          </p:cNvPr>
          <p:cNvSpPr/>
          <p:nvPr/>
        </p:nvSpPr>
        <p:spPr>
          <a:xfrm>
            <a:off x="7986753" y="3081333"/>
            <a:ext cx="1838714" cy="3070074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C19B60-521F-4AAC-B8EE-7E1DC9CC7CC8}"/>
              </a:ext>
            </a:extLst>
          </p:cNvPr>
          <p:cNvGrpSpPr/>
          <p:nvPr/>
        </p:nvGrpSpPr>
        <p:grpSpPr>
          <a:xfrm>
            <a:off x="6856691" y="3012140"/>
            <a:ext cx="2333360" cy="862846"/>
            <a:chOff x="5816394" y="2944682"/>
            <a:chExt cx="2333360" cy="862846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47FB8B9-2499-4248-B264-FA7D9438A80C}"/>
                </a:ext>
              </a:extLst>
            </p:cNvPr>
            <p:cNvGrpSpPr/>
            <p:nvPr/>
          </p:nvGrpSpPr>
          <p:grpSpPr>
            <a:xfrm>
              <a:off x="5816394" y="2944682"/>
              <a:ext cx="1826141" cy="666407"/>
              <a:chOff x="5815986" y="2954752"/>
              <a:chExt cx="1826141" cy="666407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C6247929-4FA9-4EBB-9DEC-811A6B3EA70A}"/>
                  </a:ext>
                </a:extLst>
              </p:cNvPr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D8A118F-D9BB-4783-9253-4E8F7CB695F9}"/>
                  </a:ext>
                </a:extLst>
              </p:cNvPr>
              <p:cNvSpPr txBox="1"/>
              <p:nvPr/>
            </p:nvSpPr>
            <p:spPr>
              <a:xfrm>
                <a:off x="5815986" y="3251827"/>
                <a:ext cx="1826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Accept </a:t>
                </a:r>
                <a:r>
                  <a:rPr lang="en-US" dirty="0" err="1"/>
                  <a:t>syscall</a:t>
                </a:r>
                <a:r>
                  <a:rPr lang="en-US" dirty="0"/>
                  <a:t>()</a:t>
                </a:r>
              </a:p>
            </p:txBody>
          </p:sp>
        </p:grpSp>
        <p:sp>
          <p:nvSpPr>
            <p:cNvPr id="72" name="Freeform 51">
              <a:extLst>
                <a:ext uri="{FF2B5EF4-FFF2-40B4-BE49-F238E27FC236}">
                  <a16:creationId xmlns:a16="http://schemas.microsoft.com/office/drawing/2014/main" id="{5FE3FE56-09CE-46A8-B9C2-E0E5A5F43922}"/>
                </a:ext>
              </a:extLst>
            </p:cNvPr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8091FF9-D180-46F0-8468-2761BF293A3A}"/>
              </a:ext>
            </a:extLst>
          </p:cNvPr>
          <p:cNvGrpSpPr/>
          <p:nvPr/>
        </p:nvGrpSpPr>
        <p:grpSpPr>
          <a:xfrm>
            <a:off x="1809188" y="2968837"/>
            <a:ext cx="6929649" cy="1281090"/>
            <a:chOff x="768891" y="2887549"/>
            <a:chExt cx="6929649" cy="1558793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77F04F8-8100-4DFF-8AC8-3B60AF217B5A}"/>
                </a:ext>
              </a:extLst>
            </p:cNvPr>
            <p:cNvGrpSpPr/>
            <p:nvPr/>
          </p:nvGrpSpPr>
          <p:grpSpPr>
            <a:xfrm>
              <a:off x="5543783" y="3684486"/>
              <a:ext cx="2154757" cy="759748"/>
              <a:chOff x="5543783" y="3684486"/>
              <a:chExt cx="2154757" cy="759748"/>
            </a:xfrm>
          </p:grpSpPr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1BEF6E93-53C8-42EE-885D-CB0A671BE099}"/>
                  </a:ext>
                </a:extLst>
              </p:cNvPr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3F09EB2-EBB4-40B4-B68D-147BAF919E31}"/>
                  </a:ext>
                </a:extLst>
              </p:cNvPr>
              <p:cNvSpPr txBox="1"/>
              <p:nvPr/>
            </p:nvSpPr>
            <p:spPr>
              <a:xfrm>
                <a:off x="5543783" y="3994841"/>
                <a:ext cx="2154757" cy="449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Connection Socket</a:t>
                </a: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6EC1A3C-2D8A-455D-B9B7-5776B2E88693}"/>
                </a:ext>
              </a:extLst>
            </p:cNvPr>
            <p:cNvSpPr txBox="1"/>
            <p:nvPr/>
          </p:nvSpPr>
          <p:spPr>
            <a:xfrm>
              <a:off x="768891" y="3996949"/>
              <a:ext cx="2154757" cy="449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Connection Socket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EB3E4A3-2C6D-4295-9D8A-34CF0644F5A6}"/>
                </a:ext>
              </a:extLst>
            </p:cNvPr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43201AC-64A7-4343-8004-08817992EF92}"/>
              </a:ext>
            </a:extLst>
          </p:cNvPr>
          <p:cNvCxnSpPr>
            <a:endCxn id="68" idx="1"/>
          </p:cNvCxnSpPr>
          <p:nvPr/>
        </p:nvCxnSpPr>
        <p:spPr>
          <a:xfrm>
            <a:off x="5445577" y="2838386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Left-Right Arrow 5">
            <a:extLst>
              <a:ext uri="{FF2B5EF4-FFF2-40B4-BE49-F238E27FC236}">
                <a16:creationId xmlns:a16="http://schemas.microsoft.com/office/drawing/2014/main" id="{7A8770D3-6B26-4DBE-9324-DF4FCC3EAABB}"/>
              </a:ext>
            </a:extLst>
          </p:cNvPr>
          <p:cNvSpPr/>
          <p:nvPr/>
        </p:nvSpPr>
        <p:spPr bwMode="auto">
          <a:xfrm>
            <a:off x="4015898" y="3981112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C92A455-C8F1-4EB9-8F97-F9E8D46FC840}"/>
              </a:ext>
            </a:extLst>
          </p:cNvPr>
          <p:cNvCxnSpPr>
            <a:stCxn id="74" idx="1"/>
          </p:cNvCxnSpPr>
          <p:nvPr/>
        </p:nvCxnSpPr>
        <p:spPr>
          <a:xfrm flipH="1" flipV="1">
            <a:off x="5372993" y="2931600"/>
            <a:ext cx="1483698" cy="56228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504A6B72-E954-459F-94A2-00F48430580F}"/>
              </a:ext>
            </a:extLst>
          </p:cNvPr>
          <p:cNvSpPr txBox="1"/>
          <p:nvPr/>
        </p:nvSpPr>
        <p:spPr>
          <a:xfrm>
            <a:off x="1869362" y="473380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request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D3A398D-A846-4C3E-A912-5F735937D4DB}"/>
              </a:ext>
            </a:extLst>
          </p:cNvPr>
          <p:cNvSpPr txBox="1"/>
          <p:nvPr/>
        </p:nvSpPr>
        <p:spPr>
          <a:xfrm>
            <a:off x="1899244" y="5162299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response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6A1BE7-8CC7-41D0-99BD-549B7DE92DE5}"/>
              </a:ext>
            </a:extLst>
          </p:cNvPr>
          <p:cNvSpPr txBox="1"/>
          <p:nvPr/>
        </p:nvSpPr>
        <p:spPr>
          <a:xfrm>
            <a:off x="1664105" y="5899218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Client Socket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568D256-21B4-422E-B019-E1C8BAB1EB75}"/>
              </a:ext>
            </a:extLst>
          </p:cNvPr>
          <p:cNvCxnSpPr/>
          <p:nvPr/>
        </p:nvCxnSpPr>
        <p:spPr>
          <a:xfrm>
            <a:off x="2395867" y="5539725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3B2E99A-FB6F-469E-A748-096E4CB5A200}"/>
              </a:ext>
            </a:extLst>
          </p:cNvPr>
          <p:cNvCxnSpPr/>
          <p:nvPr/>
        </p:nvCxnSpPr>
        <p:spPr>
          <a:xfrm flipH="1">
            <a:off x="6709562" y="4182386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99DBEA87-A7AA-4CEE-BCB6-FB475B82C911}"/>
              </a:ext>
            </a:extLst>
          </p:cNvPr>
          <p:cNvSpPr txBox="1"/>
          <p:nvPr/>
        </p:nvSpPr>
        <p:spPr>
          <a:xfrm>
            <a:off x="5205154" y="4797293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request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217D383-FA8E-4C78-B73A-26262631383C}"/>
              </a:ext>
            </a:extLst>
          </p:cNvPr>
          <p:cNvSpPr txBox="1"/>
          <p:nvPr/>
        </p:nvSpPr>
        <p:spPr>
          <a:xfrm>
            <a:off x="5205154" y="5189990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response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2E4C5A-69B3-4C7E-A52E-00E7B510E2CA}"/>
              </a:ext>
            </a:extLst>
          </p:cNvPr>
          <p:cNvSpPr txBox="1"/>
          <p:nvPr/>
        </p:nvSpPr>
        <p:spPr>
          <a:xfrm>
            <a:off x="4920613" y="5783635"/>
            <a:ext cx="278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 Connection Socket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2BCE190-F2E0-4A9A-B429-92D5692C3EA3}"/>
              </a:ext>
            </a:extLst>
          </p:cNvPr>
          <p:cNvCxnSpPr/>
          <p:nvPr/>
        </p:nvCxnSpPr>
        <p:spPr>
          <a:xfrm>
            <a:off x="6313344" y="549637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E5861CD1-B739-43CD-81EB-9A9A298F515E}"/>
              </a:ext>
            </a:extLst>
          </p:cNvPr>
          <p:cNvSpPr txBox="1"/>
          <p:nvPr/>
        </p:nvSpPr>
        <p:spPr>
          <a:xfrm>
            <a:off x="7599931" y="6321365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Server Socket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589CD3D-B620-4087-89DC-70D56104D99E}"/>
              </a:ext>
            </a:extLst>
          </p:cNvPr>
          <p:cNvCxnSpPr/>
          <p:nvPr/>
        </p:nvCxnSpPr>
        <p:spPr>
          <a:xfrm flipH="1" flipV="1">
            <a:off x="3470623" y="4964296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Freeform 73">
            <a:extLst>
              <a:ext uri="{FF2B5EF4-FFF2-40B4-BE49-F238E27FC236}">
                <a16:creationId xmlns:a16="http://schemas.microsoft.com/office/drawing/2014/main" id="{820A10CE-FA1B-423A-9E31-0E910491B2AD}"/>
              </a:ext>
            </a:extLst>
          </p:cNvPr>
          <p:cNvSpPr/>
          <p:nvPr/>
        </p:nvSpPr>
        <p:spPr>
          <a:xfrm>
            <a:off x="6941104" y="4868058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74">
            <a:extLst>
              <a:ext uri="{FF2B5EF4-FFF2-40B4-BE49-F238E27FC236}">
                <a16:creationId xmlns:a16="http://schemas.microsoft.com/office/drawing/2014/main" id="{AE6838E0-EBA0-4775-A648-476E9E0D074F}"/>
              </a:ext>
            </a:extLst>
          </p:cNvPr>
          <p:cNvSpPr/>
          <p:nvPr/>
        </p:nvSpPr>
        <p:spPr>
          <a:xfrm flipH="1">
            <a:off x="1421297" y="4855911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7268B17-BDA3-4C0B-B147-1B4EBBB8FBBF}"/>
              </a:ext>
            </a:extLst>
          </p:cNvPr>
          <p:cNvSpPr txBox="1"/>
          <p:nvPr/>
        </p:nvSpPr>
        <p:spPr>
          <a:xfrm>
            <a:off x="6148571" y="413817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Child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231761C-6DDA-4B66-8E65-7191E3391280}"/>
              </a:ext>
            </a:extLst>
          </p:cNvPr>
          <p:cNvSpPr txBox="1"/>
          <p:nvPr/>
        </p:nvSpPr>
        <p:spPr>
          <a:xfrm>
            <a:off x="7594013" y="4657024"/>
            <a:ext cx="251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 Connection Socket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8EA5F7E-CE85-429F-BABC-8E5A9C9CF36D}"/>
              </a:ext>
            </a:extLst>
          </p:cNvPr>
          <p:cNvCxnSpPr/>
          <p:nvPr/>
        </p:nvCxnSpPr>
        <p:spPr>
          <a:xfrm>
            <a:off x="7985749" y="4202236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AAE35A8B-F6E0-4A5B-9CD5-D63C4360A1BB}"/>
              </a:ext>
            </a:extLst>
          </p:cNvPr>
          <p:cNvSpPr txBox="1"/>
          <p:nvPr/>
        </p:nvSpPr>
        <p:spPr>
          <a:xfrm>
            <a:off x="4995815" y="4563258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 Listen Socket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9ACEB72-DCB7-4FA2-8358-DF957451A0C0}"/>
              </a:ext>
            </a:extLst>
          </p:cNvPr>
          <p:cNvSpPr txBox="1"/>
          <p:nvPr/>
        </p:nvSpPr>
        <p:spPr>
          <a:xfrm>
            <a:off x="8377008" y="417791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Parent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F97174C-9B61-471E-807B-2509F0DA1B78}"/>
              </a:ext>
            </a:extLst>
          </p:cNvPr>
          <p:cNvCxnSpPr/>
          <p:nvPr/>
        </p:nvCxnSpPr>
        <p:spPr>
          <a:xfrm flipH="1">
            <a:off x="3621041" y="5374656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A7392C-AAD4-4A6E-9455-CB5EACB74F3D}"/>
              </a:ext>
            </a:extLst>
          </p:cNvPr>
          <p:cNvCxnSpPr/>
          <p:nvPr/>
        </p:nvCxnSpPr>
        <p:spPr>
          <a:xfrm>
            <a:off x="2510982" y="4261246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E48C78BA-FEA3-4EC4-B8C1-152444A8BC16}"/>
              </a:ext>
            </a:extLst>
          </p:cNvPr>
          <p:cNvSpPr txBox="1"/>
          <p:nvPr/>
        </p:nvSpPr>
        <p:spPr>
          <a:xfrm>
            <a:off x="7632756" y="5380980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Wait for child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B0A8596-FBFE-43EB-983F-B0C448FEBE96}"/>
              </a:ext>
            </a:extLst>
          </p:cNvPr>
          <p:cNvCxnSpPr/>
          <p:nvPr/>
        </p:nvCxnSpPr>
        <p:spPr>
          <a:xfrm>
            <a:off x="8608455" y="5026356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0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7D33-CD60-467A-8316-53BAEDEB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Server Protocol (v2)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55355-6664-4BAD-9824-D1941234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553712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Socket setup code elided…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while (1)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pid_t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fork</a:t>
            </a:r>
            <a:r>
              <a:rPr lang="en-US" dirty="0" smtClean="0"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if (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 == 0) {        // child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serve_client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exit(0);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} else {               // parent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wait(NULL);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DDC3-986E-4F46-9BF3-4DE4273B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801CA-5CEA-469E-9089-C7686C29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CE66E-BAB3-4693-A3E2-E2DD8AF5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3A58-D600-44B7-8BD8-2E3FFB25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Concurrent 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954F4-5F26-4381-B421-74FF447A5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in the server:</a:t>
            </a:r>
          </a:p>
          <a:p>
            <a:pPr lvl="1"/>
            <a:r>
              <a:rPr lang="en-US" dirty="0" smtClean="0"/>
              <a:t>Listen will queue requests</a:t>
            </a:r>
          </a:p>
          <a:p>
            <a:pPr lvl="1"/>
            <a:r>
              <a:rPr lang="en-US" dirty="0" smtClean="0"/>
              <a:t>Buffering present elsewhere</a:t>
            </a:r>
          </a:p>
          <a:p>
            <a:pPr lvl="1"/>
            <a:r>
              <a:rPr lang="en-US" dirty="0" smtClean="0"/>
              <a:t>But server waits for each connection to terminate before servicing the next</a:t>
            </a:r>
          </a:p>
          <a:p>
            <a:r>
              <a:rPr lang="en-US" dirty="0" smtClean="0"/>
              <a:t>A concurrent server can handle and service a new connection before the previous client disconnects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CF84B-E985-45DB-8FD5-8C1183BC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08FE4-B557-4CE1-B01B-0088AFA5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C4AEB-0FDF-4F9D-BD8F-70F73648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8141-966A-41C9-BC32-CCD4943D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08" y="247597"/>
            <a:ext cx="10670732" cy="879836"/>
          </a:xfrm>
        </p:spPr>
        <p:txBody>
          <a:bodyPr/>
          <a:lstStyle/>
          <a:p>
            <a:r>
              <a:rPr lang="en-US" dirty="0" smtClean="0"/>
              <a:t>Sockets with Protection and Concurrency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0D8A8-EF70-48F1-AB5B-4BF4A11E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BF178-CC37-47D9-8D60-D844EA81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C640B-318F-4A20-9BB3-C99683EE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CAD82-CB32-407D-84A6-7AA7C9BD8F86}"/>
              </a:ext>
            </a:extLst>
          </p:cNvPr>
          <p:cNvSpPr/>
          <p:nvPr/>
        </p:nvSpPr>
        <p:spPr>
          <a:xfrm>
            <a:off x="5211949" y="4965904"/>
            <a:ext cx="2771435" cy="145303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EEB8A2-0A17-4A6E-868A-E4A4856A1795}"/>
              </a:ext>
            </a:extLst>
          </p:cNvPr>
          <p:cNvSpPr txBox="1"/>
          <p:nvPr/>
        </p:nvSpPr>
        <p:spPr>
          <a:xfrm>
            <a:off x="2209800" y="1302539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F6F14-CB3C-4646-9FE4-5F39639D18B6}"/>
              </a:ext>
            </a:extLst>
          </p:cNvPr>
          <p:cNvSpPr txBox="1"/>
          <p:nvPr/>
        </p:nvSpPr>
        <p:spPr>
          <a:xfrm>
            <a:off x="7568033" y="1096349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Server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CF1275-69A4-4786-BF92-63780878804F}"/>
              </a:ext>
            </a:extLst>
          </p:cNvPr>
          <p:cNvGrpSpPr/>
          <p:nvPr/>
        </p:nvGrpSpPr>
        <p:grpSpPr>
          <a:xfrm>
            <a:off x="1948768" y="2181156"/>
            <a:ext cx="3459601" cy="1154157"/>
            <a:chOff x="720262" y="1747219"/>
            <a:chExt cx="3459601" cy="115415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555096-016F-451F-AB15-D098901F75E7}"/>
                </a:ext>
              </a:extLst>
            </p:cNvPr>
            <p:cNvSpPr txBox="1"/>
            <p:nvPr/>
          </p:nvSpPr>
          <p:spPr>
            <a:xfrm>
              <a:off x="720262" y="1747219"/>
              <a:ext cx="2393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Client Socket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182511-218E-4C29-A9BA-FA0AB33F7259}"/>
                </a:ext>
              </a:extLst>
            </p:cNvPr>
            <p:cNvSpPr txBox="1"/>
            <p:nvPr/>
          </p:nvSpPr>
          <p:spPr>
            <a:xfrm>
              <a:off x="720262" y="2532044"/>
              <a:ext cx="3459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Connect it to server (</a:t>
              </a:r>
              <a:r>
                <a:rPr lang="en-US" dirty="0" err="1"/>
                <a:t>host:port</a:t>
              </a:r>
              <a:r>
                <a:rPr lang="en-US" dirty="0"/>
                <a:t>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139982-B963-4A23-A416-8D88869FBE5F}"/>
                </a:ext>
              </a:extLst>
            </p:cNvPr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1F55AC-B3AE-433B-9A70-261E4F92F331}"/>
              </a:ext>
            </a:extLst>
          </p:cNvPr>
          <p:cNvGrpSpPr/>
          <p:nvPr/>
        </p:nvGrpSpPr>
        <p:grpSpPr>
          <a:xfrm>
            <a:off x="7044900" y="1500737"/>
            <a:ext cx="2523190" cy="1905000"/>
            <a:chOff x="5816394" y="1141845"/>
            <a:chExt cx="2523190" cy="19050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D248A6-BF6E-4F6E-9280-4C6032588AFC}"/>
                </a:ext>
              </a:extLst>
            </p:cNvPr>
            <p:cNvSpPr txBox="1"/>
            <p:nvPr/>
          </p:nvSpPr>
          <p:spPr>
            <a:xfrm>
              <a:off x="5816394" y="1141845"/>
              <a:ext cx="2441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Create Server Socket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B20BEC4-116A-494D-8F21-A9E62326B2ED}"/>
                </a:ext>
              </a:extLst>
            </p:cNvPr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E624FD-D003-4222-AB02-F1745C601D17}"/>
                </a:ext>
              </a:extLst>
            </p:cNvPr>
            <p:cNvSpPr txBox="1"/>
            <p:nvPr/>
          </p:nvSpPr>
          <p:spPr>
            <a:xfrm>
              <a:off x="5832103" y="1730488"/>
              <a:ext cx="2507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Bind it to an Address 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host:port</a:t>
              </a:r>
              <a:r>
                <a:rPr lang="en-US" dirty="0"/>
                <a:t>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A89305F-1B26-44DD-BEBF-B9CC2BDA0F12}"/>
                </a:ext>
              </a:extLst>
            </p:cNvPr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06357D-4BAC-4463-BF65-1289CEECDC09}"/>
                </a:ext>
              </a:extLst>
            </p:cNvPr>
            <p:cNvSpPr txBox="1"/>
            <p:nvPr/>
          </p:nvSpPr>
          <p:spPr>
            <a:xfrm>
              <a:off x="5838080" y="2677513"/>
              <a:ext cx="2488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Listen for Connection</a:t>
              </a:r>
            </a:p>
          </p:txBody>
        </p:sp>
      </p:grpSp>
      <p:sp>
        <p:nvSpPr>
          <p:cNvPr id="20" name="Freeform 26">
            <a:extLst>
              <a:ext uri="{FF2B5EF4-FFF2-40B4-BE49-F238E27FC236}">
                <a16:creationId xmlns:a16="http://schemas.microsoft.com/office/drawing/2014/main" id="{0F2BA83D-6B09-4DAB-B3B5-CDDAF69B1E29}"/>
              </a:ext>
            </a:extLst>
          </p:cNvPr>
          <p:cNvSpPr/>
          <p:nvPr/>
        </p:nvSpPr>
        <p:spPr>
          <a:xfrm>
            <a:off x="8174962" y="3447812"/>
            <a:ext cx="1838714" cy="2548725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26BED6-96B3-4D4B-8823-9C543B57D368}"/>
              </a:ext>
            </a:extLst>
          </p:cNvPr>
          <p:cNvGrpSpPr/>
          <p:nvPr/>
        </p:nvGrpSpPr>
        <p:grpSpPr>
          <a:xfrm>
            <a:off x="7044900" y="3378619"/>
            <a:ext cx="2333360" cy="862846"/>
            <a:chOff x="5816394" y="2944682"/>
            <a:chExt cx="2333360" cy="86284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95063EE-4720-4869-8045-F83B8C670E30}"/>
                </a:ext>
              </a:extLst>
            </p:cNvPr>
            <p:cNvGrpSpPr/>
            <p:nvPr/>
          </p:nvGrpSpPr>
          <p:grpSpPr>
            <a:xfrm>
              <a:off x="5816394" y="2944682"/>
              <a:ext cx="1826141" cy="666407"/>
              <a:chOff x="5815986" y="2954752"/>
              <a:chExt cx="1826141" cy="666407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5975282-0BD4-4730-9322-36901A2BFF8B}"/>
                  </a:ext>
                </a:extLst>
              </p:cNvPr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96822A-D2D0-4F78-B294-1DB0FBC0839A}"/>
                  </a:ext>
                </a:extLst>
              </p:cNvPr>
              <p:cNvSpPr txBox="1"/>
              <p:nvPr/>
            </p:nvSpPr>
            <p:spPr>
              <a:xfrm>
                <a:off x="5815986" y="3251827"/>
                <a:ext cx="1826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Accept </a:t>
                </a:r>
                <a:r>
                  <a:rPr lang="en-US" dirty="0" err="1"/>
                  <a:t>syscall</a:t>
                </a:r>
                <a:r>
                  <a:rPr lang="en-US" dirty="0"/>
                  <a:t>()</a:t>
                </a:r>
              </a:p>
            </p:txBody>
          </p:sp>
        </p:grp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74D4E123-E6EC-40EA-9693-B1B1BED60BCB}"/>
                </a:ext>
              </a:extLst>
            </p:cNvPr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5E8F4B-5F7A-42DF-9702-E22FCF6598EF}"/>
              </a:ext>
            </a:extLst>
          </p:cNvPr>
          <p:cNvGrpSpPr/>
          <p:nvPr/>
        </p:nvGrpSpPr>
        <p:grpSpPr>
          <a:xfrm>
            <a:off x="1997397" y="3335314"/>
            <a:ext cx="6929649" cy="1281091"/>
            <a:chOff x="768891" y="2887549"/>
            <a:chExt cx="6929649" cy="155879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6840889-EEE6-410E-BA27-5B227DC807E4}"/>
                </a:ext>
              </a:extLst>
            </p:cNvPr>
            <p:cNvGrpSpPr/>
            <p:nvPr/>
          </p:nvGrpSpPr>
          <p:grpSpPr>
            <a:xfrm>
              <a:off x="5543783" y="3684486"/>
              <a:ext cx="2154757" cy="759746"/>
              <a:chOff x="5543783" y="3684486"/>
              <a:chExt cx="2154757" cy="759746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6E793D5-6DDC-414C-9FCC-90CC9B991AEF}"/>
                  </a:ext>
                </a:extLst>
              </p:cNvPr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E3D812-496E-4B37-BB1E-AF14AB1F19FB}"/>
                  </a:ext>
                </a:extLst>
              </p:cNvPr>
              <p:cNvSpPr txBox="1"/>
              <p:nvPr/>
            </p:nvSpPr>
            <p:spPr>
              <a:xfrm>
                <a:off x="5543783" y="3994839"/>
                <a:ext cx="2154757" cy="449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Connection Socket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4E40E2-F4EA-4F33-AB55-971291510461}"/>
                </a:ext>
              </a:extLst>
            </p:cNvPr>
            <p:cNvSpPr txBox="1"/>
            <p:nvPr/>
          </p:nvSpPr>
          <p:spPr>
            <a:xfrm>
              <a:off x="768891" y="3996951"/>
              <a:ext cx="2154757" cy="449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Connection Socket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6E62120-F71A-4483-A11D-87E11DCCB667}"/>
                </a:ext>
              </a:extLst>
            </p:cNvPr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726E18-87DB-4AC6-9BE8-F23382ED91C8}"/>
              </a:ext>
            </a:extLst>
          </p:cNvPr>
          <p:cNvCxnSpPr>
            <a:endCxn id="19" idx="1"/>
          </p:cNvCxnSpPr>
          <p:nvPr/>
        </p:nvCxnSpPr>
        <p:spPr>
          <a:xfrm>
            <a:off x="5633786" y="3204865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Left-Right Arrow 5">
            <a:extLst>
              <a:ext uri="{FF2B5EF4-FFF2-40B4-BE49-F238E27FC236}">
                <a16:creationId xmlns:a16="http://schemas.microsoft.com/office/drawing/2014/main" id="{9576F524-FB8F-42F9-8EAB-4029F630927D}"/>
              </a:ext>
            </a:extLst>
          </p:cNvPr>
          <p:cNvSpPr/>
          <p:nvPr/>
        </p:nvSpPr>
        <p:spPr bwMode="auto">
          <a:xfrm>
            <a:off x="4204107" y="4347591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9C8591D-1FBA-4864-91EA-8E4F49E43C4D}"/>
              </a:ext>
            </a:extLst>
          </p:cNvPr>
          <p:cNvCxnSpPr>
            <a:stCxn id="25" idx="1"/>
          </p:cNvCxnSpPr>
          <p:nvPr/>
        </p:nvCxnSpPr>
        <p:spPr>
          <a:xfrm flipH="1" flipV="1">
            <a:off x="5561202" y="3298079"/>
            <a:ext cx="1483698" cy="56228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848E707-A470-4B73-92D1-0A90B47C0DEE}"/>
              </a:ext>
            </a:extLst>
          </p:cNvPr>
          <p:cNvSpPr txBox="1"/>
          <p:nvPr/>
        </p:nvSpPr>
        <p:spPr>
          <a:xfrm>
            <a:off x="2057571" y="510028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request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80A2E2-A674-4800-B30A-C99F600A09B9}"/>
              </a:ext>
            </a:extLst>
          </p:cNvPr>
          <p:cNvSpPr txBox="1"/>
          <p:nvPr/>
        </p:nvSpPr>
        <p:spPr>
          <a:xfrm>
            <a:off x="2087453" y="5528778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response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40D61F-0DF0-4C52-85EB-178981F1F184}"/>
              </a:ext>
            </a:extLst>
          </p:cNvPr>
          <p:cNvSpPr txBox="1"/>
          <p:nvPr/>
        </p:nvSpPr>
        <p:spPr>
          <a:xfrm>
            <a:off x="1852314" y="6265697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Client Socket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F83869-9CB2-421F-BDD4-E09DF70C547C}"/>
              </a:ext>
            </a:extLst>
          </p:cNvPr>
          <p:cNvCxnSpPr>
            <a:cxnSpLocks/>
          </p:cNvCxnSpPr>
          <p:nvPr/>
        </p:nvCxnSpPr>
        <p:spPr>
          <a:xfrm>
            <a:off x="2584076" y="5906204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CD5CD2-4D23-4257-BCC2-C4BDE7F53A58}"/>
              </a:ext>
            </a:extLst>
          </p:cNvPr>
          <p:cNvCxnSpPr/>
          <p:nvPr/>
        </p:nvCxnSpPr>
        <p:spPr>
          <a:xfrm flipH="1">
            <a:off x="6897771" y="4548865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7910CA7-E2D5-4FA5-B9EF-F1D87269C418}"/>
              </a:ext>
            </a:extLst>
          </p:cNvPr>
          <p:cNvSpPr txBox="1"/>
          <p:nvPr/>
        </p:nvSpPr>
        <p:spPr>
          <a:xfrm>
            <a:off x="5393363" y="516377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 request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FE1621-3E42-4A93-A65A-7C776F00DF25}"/>
              </a:ext>
            </a:extLst>
          </p:cNvPr>
          <p:cNvSpPr txBox="1"/>
          <p:nvPr/>
        </p:nvSpPr>
        <p:spPr>
          <a:xfrm>
            <a:off x="5393363" y="5556469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response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8F8099-48CE-41FA-8E60-6B39C4B9C73F}"/>
              </a:ext>
            </a:extLst>
          </p:cNvPr>
          <p:cNvSpPr txBox="1"/>
          <p:nvPr/>
        </p:nvSpPr>
        <p:spPr>
          <a:xfrm>
            <a:off x="5211922" y="6050118"/>
            <a:ext cx="277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 Connection Socket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51A6F84-0F78-4A83-B5E8-555B8DB7408F}"/>
              </a:ext>
            </a:extLst>
          </p:cNvPr>
          <p:cNvCxnSpPr>
            <a:cxnSpLocks/>
          </p:cNvCxnSpPr>
          <p:nvPr/>
        </p:nvCxnSpPr>
        <p:spPr>
          <a:xfrm>
            <a:off x="6501553" y="5862857"/>
            <a:ext cx="0" cy="3355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6E14ADF-DCA1-4277-8E52-4E4EC7076138}"/>
              </a:ext>
            </a:extLst>
          </p:cNvPr>
          <p:cNvSpPr txBox="1"/>
          <p:nvPr/>
        </p:nvSpPr>
        <p:spPr>
          <a:xfrm>
            <a:off x="8173958" y="606857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Server Socket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E638B6A-F6F9-4350-BD68-386FD550F67C}"/>
              </a:ext>
            </a:extLst>
          </p:cNvPr>
          <p:cNvCxnSpPr/>
          <p:nvPr/>
        </p:nvCxnSpPr>
        <p:spPr>
          <a:xfrm flipH="1" flipV="1">
            <a:off x="3658832" y="5330775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73">
            <a:extLst>
              <a:ext uri="{FF2B5EF4-FFF2-40B4-BE49-F238E27FC236}">
                <a16:creationId xmlns:a16="http://schemas.microsoft.com/office/drawing/2014/main" id="{6CB444B0-31A1-4053-942D-553BE8C74E2E}"/>
              </a:ext>
            </a:extLst>
          </p:cNvPr>
          <p:cNvSpPr/>
          <p:nvPr/>
        </p:nvSpPr>
        <p:spPr>
          <a:xfrm>
            <a:off x="7129313" y="5234537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74">
            <a:extLst>
              <a:ext uri="{FF2B5EF4-FFF2-40B4-BE49-F238E27FC236}">
                <a16:creationId xmlns:a16="http://schemas.microsoft.com/office/drawing/2014/main" id="{76BB8C49-E7A6-4A10-87EE-8F5B2075917D}"/>
              </a:ext>
            </a:extLst>
          </p:cNvPr>
          <p:cNvSpPr/>
          <p:nvPr/>
        </p:nvSpPr>
        <p:spPr>
          <a:xfrm flipH="1">
            <a:off x="1609506" y="522239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984CE7-F2DC-4D16-93C3-A2885C109ED3}"/>
              </a:ext>
            </a:extLst>
          </p:cNvPr>
          <p:cNvSpPr txBox="1"/>
          <p:nvPr/>
        </p:nvSpPr>
        <p:spPr>
          <a:xfrm>
            <a:off x="6336780" y="450464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Child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3E656A-4A76-4B9E-A86D-2ED29B6FDD1F}"/>
              </a:ext>
            </a:extLst>
          </p:cNvPr>
          <p:cNvSpPr txBox="1"/>
          <p:nvPr/>
        </p:nvSpPr>
        <p:spPr>
          <a:xfrm>
            <a:off x="7994183" y="5023503"/>
            <a:ext cx="251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 Connection Socket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1B849FB-1B9F-476F-8535-B930577BD18E}"/>
              </a:ext>
            </a:extLst>
          </p:cNvPr>
          <p:cNvCxnSpPr/>
          <p:nvPr/>
        </p:nvCxnSpPr>
        <p:spPr>
          <a:xfrm>
            <a:off x="8173958" y="4568715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BB27908-9B45-4554-913A-0271B73317C6}"/>
              </a:ext>
            </a:extLst>
          </p:cNvPr>
          <p:cNvSpPr txBox="1"/>
          <p:nvPr/>
        </p:nvSpPr>
        <p:spPr>
          <a:xfrm>
            <a:off x="5184024" y="4929737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 Listen Socket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8D5173-BCE3-4232-B439-3CD200247E4A}"/>
              </a:ext>
            </a:extLst>
          </p:cNvPr>
          <p:cNvSpPr txBox="1"/>
          <p:nvPr/>
        </p:nvSpPr>
        <p:spPr>
          <a:xfrm>
            <a:off x="8565217" y="454439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Parent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17B63A-5140-4253-B079-CC135E9C62E5}"/>
              </a:ext>
            </a:extLst>
          </p:cNvPr>
          <p:cNvCxnSpPr/>
          <p:nvPr/>
        </p:nvCxnSpPr>
        <p:spPr>
          <a:xfrm flipH="1">
            <a:off x="3809250" y="5741135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379CD0E-76ED-42C0-9293-539C5F4E9858}"/>
              </a:ext>
            </a:extLst>
          </p:cNvPr>
          <p:cNvCxnSpPr/>
          <p:nvPr/>
        </p:nvCxnSpPr>
        <p:spPr>
          <a:xfrm>
            <a:off x="2699191" y="4627725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4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7D33-CD60-467A-8316-53BAEDEB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Server Protocol (v3)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55355-6664-4BAD-9824-D1941234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26864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Socket setup code elided…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while (1)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pid_t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 = fork();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if (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 == 0) {           // child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serve_client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exit(0);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} else {                  // parent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//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wait</a:t>
            </a:r>
            <a:r>
              <a:rPr lang="en-US" dirty="0" smtClean="0">
                <a:latin typeface="Consolas" panose="020B0609020204030204" pitchFamily="49" charset="0"/>
              </a:rPr>
              <a:t>(NULL);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DDC3-986E-4F46-9BF3-4DE4273B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801CA-5CEA-469E-9089-C7686C29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CE66E-BAB3-4693-A3E2-E2DD8AF5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D431-CFB7-411E-BE0B-AF392031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Concurrent Server without Protection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F147-3D52-4F6C-862D-4BF17545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Spawn a new thread to handle each connection</a:t>
            </a:r>
          </a:p>
          <a:p>
            <a:r>
              <a:rPr lang="en-US" smtClean="0"/>
              <a:t>Main thread initiates new client connections without waiting for previously spawned threads</a:t>
            </a:r>
          </a:p>
          <a:p>
            <a:r>
              <a:rPr lang="en-US" smtClean="0"/>
              <a:t>Why give up the protection of separate processes?</a:t>
            </a:r>
          </a:p>
          <a:p>
            <a:pPr lvl="1"/>
            <a:r>
              <a:rPr lang="en-US" smtClean="0"/>
              <a:t>More efficient to create new threads</a:t>
            </a:r>
          </a:p>
          <a:p>
            <a:pPr lvl="1"/>
            <a:r>
              <a:rPr lang="en-US" smtClean="0"/>
              <a:t>More efficient to switch between threads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91DC2-4658-4980-9EFE-642691EB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FA76A-8D48-48E4-BA40-A4B6D416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D076C-4877-4D2F-811C-F501F0BB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AAD9-1058-4926-A1D0-42F90E699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53" y="231371"/>
            <a:ext cx="9692640" cy="1397124"/>
          </a:xfrm>
        </p:spPr>
        <p:txBody>
          <a:bodyPr/>
          <a:lstStyle/>
          <a:p>
            <a:r>
              <a:rPr lang="en-US" smtClean="0"/>
              <a:t>Sockets with Concurrency, without Protection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F2EF6-3824-455C-9D1D-E57514F0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FB281-7D48-4222-BF67-F5733D10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A4DCE-CCAF-44C0-A6D0-C01017FC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EE523-6890-40EE-A0CF-D8BADFC98B15}"/>
              </a:ext>
            </a:extLst>
          </p:cNvPr>
          <p:cNvSpPr/>
          <p:nvPr/>
        </p:nvSpPr>
        <p:spPr>
          <a:xfrm>
            <a:off x="5427542" y="5000815"/>
            <a:ext cx="2575622" cy="138776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0935C-3813-4415-BF48-D1A65C76BA52}"/>
              </a:ext>
            </a:extLst>
          </p:cNvPr>
          <p:cNvSpPr txBox="1"/>
          <p:nvPr/>
        </p:nvSpPr>
        <p:spPr>
          <a:xfrm>
            <a:off x="2683540" y="1582528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AA5BC-3D0A-4EC6-BDDB-A78DC04C5D25}"/>
              </a:ext>
            </a:extLst>
          </p:cNvPr>
          <p:cNvSpPr txBox="1"/>
          <p:nvPr/>
        </p:nvSpPr>
        <p:spPr>
          <a:xfrm>
            <a:off x="7843649" y="1103973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Server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89D85E-B6A6-496B-ACD8-010808B95B2F}"/>
              </a:ext>
            </a:extLst>
          </p:cNvPr>
          <p:cNvGrpSpPr/>
          <p:nvPr/>
        </p:nvGrpSpPr>
        <p:grpSpPr>
          <a:xfrm>
            <a:off x="2224384" y="2188780"/>
            <a:ext cx="3100529" cy="1123379"/>
            <a:chOff x="720262" y="1747219"/>
            <a:chExt cx="3100529" cy="11233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03FA14-E59E-4411-91E6-BD8A7DB98344}"/>
                </a:ext>
              </a:extLst>
            </p:cNvPr>
            <p:cNvSpPr txBox="1"/>
            <p:nvPr/>
          </p:nvSpPr>
          <p:spPr>
            <a:xfrm>
              <a:off x="720262" y="1747219"/>
              <a:ext cx="21499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Create Client Socket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96030F-0CE9-4A04-B2A3-55246094EB3E}"/>
                </a:ext>
              </a:extLst>
            </p:cNvPr>
            <p:cNvSpPr txBox="1"/>
            <p:nvPr/>
          </p:nvSpPr>
          <p:spPr>
            <a:xfrm>
              <a:off x="720262" y="2532044"/>
              <a:ext cx="31005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Connect it to server (</a:t>
              </a:r>
              <a:r>
                <a:rPr lang="en-US" sz="1600" dirty="0" err="1"/>
                <a:t>host:port</a:t>
              </a:r>
              <a:r>
                <a:rPr lang="en-US" sz="1600" dirty="0"/>
                <a:t>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B97DC6B-D1E8-4AAC-A6AD-0EB625416E41}"/>
                </a:ext>
              </a:extLst>
            </p:cNvPr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98DB5A-97F3-4128-BAE4-8D2996F9B227}"/>
              </a:ext>
            </a:extLst>
          </p:cNvPr>
          <p:cNvGrpSpPr/>
          <p:nvPr/>
        </p:nvGrpSpPr>
        <p:grpSpPr>
          <a:xfrm>
            <a:off x="7320516" y="1508361"/>
            <a:ext cx="2266518" cy="1874222"/>
            <a:chOff x="5816394" y="1141845"/>
            <a:chExt cx="2266518" cy="187422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74D458-85D2-4A4D-9170-0C2A8531250C}"/>
                </a:ext>
              </a:extLst>
            </p:cNvPr>
            <p:cNvSpPr txBox="1"/>
            <p:nvPr/>
          </p:nvSpPr>
          <p:spPr>
            <a:xfrm>
              <a:off x="5816394" y="1141845"/>
              <a:ext cx="2194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Create Server Socket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507007F-BEBC-4298-B0CE-A9DEF2A1A65C}"/>
                </a:ext>
              </a:extLst>
            </p:cNvPr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CABF36-E34C-40A8-A587-A48F3024AFEA}"/>
                </a:ext>
              </a:extLst>
            </p:cNvPr>
            <p:cNvSpPr txBox="1"/>
            <p:nvPr/>
          </p:nvSpPr>
          <p:spPr>
            <a:xfrm>
              <a:off x="5832103" y="1730488"/>
              <a:ext cx="22508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Bind it to an Address </a:t>
              </a:r>
            </a:p>
            <a:p>
              <a:r>
                <a:rPr lang="en-US" sz="1600" dirty="0"/>
                <a:t>(</a:t>
              </a:r>
              <a:r>
                <a:rPr lang="en-US" sz="1600" dirty="0" err="1"/>
                <a:t>host:port</a:t>
              </a:r>
              <a:r>
                <a:rPr lang="en-US" sz="1600" dirty="0"/>
                <a:t>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489C038-C3E8-4025-81C0-068BB3ABB74D}"/>
                </a:ext>
              </a:extLst>
            </p:cNvPr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6F7059-2669-4E91-9FE7-0F853C8AA9C9}"/>
                </a:ext>
              </a:extLst>
            </p:cNvPr>
            <p:cNvSpPr txBox="1"/>
            <p:nvPr/>
          </p:nvSpPr>
          <p:spPr>
            <a:xfrm>
              <a:off x="5838080" y="2677513"/>
              <a:ext cx="2231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Listen for Connection</a:t>
              </a:r>
            </a:p>
          </p:txBody>
        </p:sp>
      </p:grpSp>
      <p:sp>
        <p:nvSpPr>
          <p:cNvPr id="20" name="Freeform 26">
            <a:extLst>
              <a:ext uri="{FF2B5EF4-FFF2-40B4-BE49-F238E27FC236}">
                <a16:creationId xmlns:a16="http://schemas.microsoft.com/office/drawing/2014/main" id="{98CE522D-374C-4D41-A22E-EC4FE99FE1A4}"/>
              </a:ext>
            </a:extLst>
          </p:cNvPr>
          <p:cNvSpPr/>
          <p:nvPr/>
        </p:nvSpPr>
        <p:spPr>
          <a:xfrm>
            <a:off x="8947104" y="3455437"/>
            <a:ext cx="1342187" cy="1907906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02D4FE-81EB-4390-B2E3-E2166F9DFDAB}"/>
              </a:ext>
            </a:extLst>
          </p:cNvPr>
          <p:cNvGrpSpPr/>
          <p:nvPr/>
        </p:nvGrpSpPr>
        <p:grpSpPr>
          <a:xfrm>
            <a:off x="7320516" y="3386243"/>
            <a:ext cx="2333360" cy="862846"/>
            <a:chOff x="5816394" y="2944682"/>
            <a:chExt cx="2333360" cy="86284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0DD6B9-8177-4ABF-B35E-940E49B90546}"/>
                </a:ext>
              </a:extLst>
            </p:cNvPr>
            <p:cNvGrpSpPr/>
            <p:nvPr/>
          </p:nvGrpSpPr>
          <p:grpSpPr>
            <a:xfrm>
              <a:off x="5816394" y="2944682"/>
              <a:ext cx="1645002" cy="635629"/>
              <a:chOff x="5815986" y="2954752"/>
              <a:chExt cx="1645002" cy="635629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B40444B-C84E-48DC-BF34-EF3C5A153626}"/>
                  </a:ext>
                </a:extLst>
              </p:cNvPr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59DE8D-1349-4C60-A41D-BBBE59C381E0}"/>
                  </a:ext>
                </a:extLst>
              </p:cNvPr>
              <p:cNvSpPr txBox="1"/>
              <p:nvPr/>
            </p:nvSpPr>
            <p:spPr>
              <a:xfrm>
                <a:off x="5815986" y="3251827"/>
                <a:ext cx="16450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Accept </a:t>
                </a:r>
                <a:r>
                  <a:rPr lang="en-US" sz="1600" dirty="0" err="1"/>
                  <a:t>syscall</a:t>
                </a:r>
                <a:r>
                  <a:rPr lang="en-US" sz="1600" dirty="0"/>
                  <a:t>()</a:t>
                </a:r>
              </a:p>
            </p:txBody>
          </p:sp>
        </p:grp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4E34F222-6984-4C53-BF33-EF8A70573336}"/>
                </a:ext>
              </a:extLst>
            </p:cNvPr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73DF95-529C-412B-BF49-1DBBB2A4D65E}"/>
              </a:ext>
            </a:extLst>
          </p:cNvPr>
          <p:cNvGrpSpPr/>
          <p:nvPr/>
        </p:nvGrpSpPr>
        <p:grpSpPr>
          <a:xfrm>
            <a:off x="2273013" y="3342937"/>
            <a:ext cx="6711641" cy="1250311"/>
            <a:chOff x="768891" y="2887549"/>
            <a:chExt cx="6711641" cy="152134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1A4B207-2817-43F4-A9D6-65155E6316B7}"/>
                </a:ext>
              </a:extLst>
            </p:cNvPr>
            <p:cNvGrpSpPr/>
            <p:nvPr/>
          </p:nvGrpSpPr>
          <p:grpSpPr>
            <a:xfrm>
              <a:off x="5543783" y="3684486"/>
              <a:ext cx="1936749" cy="722298"/>
              <a:chOff x="5543783" y="3684486"/>
              <a:chExt cx="1936749" cy="722298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BB83CF1-FD6A-4662-88F9-7AE2722D5A34}"/>
                  </a:ext>
                </a:extLst>
              </p:cNvPr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459270-C599-4C2E-AE4A-CB4633A52DA4}"/>
                  </a:ext>
                </a:extLst>
              </p:cNvPr>
              <p:cNvSpPr txBox="1"/>
              <p:nvPr/>
            </p:nvSpPr>
            <p:spPr>
              <a:xfrm>
                <a:off x="5543783" y="3994841"/>
                <a:ext cx="1936749" cy="411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Connection Socket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46B9E3-5899-4670-AE9C-CC5E1848C0CD}"/>
                </a:ext>
              </a:extLst>
            </p:cNvPr>
            <p:cNvSpPr txBox="1"/>
            <p:nvPr/>
          </p:nvSpPr>
          <p:spPr>
            <a:xfrm>
              <a:off x="768891" y="3996949"/>
              <a:ext cx="1936749" cy="411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Connection Socket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42C681A-3998-4536-B03C-09BA528AAD89}"/>
                </a:ext>
              </a:extLst>
            </p:cNvPr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594318F-7236-465F-97E7-E9DA0CFE0557}"/>
              </a:ext>
            </a:extLst>
          </p:cNvPr>
          <p:cNvCxnSpPr>
            <a:endCxn id="19" idx="1"/>
          </p:cNvCxnSpPr>
          <p:nvPr/>
        </p:nvCxnSpPr>
        <p:spPr>
          <a:xfrm>
            <a:off x="5909402" y="3212489"/>
            <a:ext cx="1432800" cy="81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Left-Right Arrow 5">
            <a:extLst>
              <a:ext uri="{FF2B5EF4-FFF2-40B4-BE49-F238E27FC236}">
                <a16:creationId xmlns:a16="http://schemas.microsoft.com/office/drawing/2014/main" id="{5663DF3B-9CA9-48EC-84A4-2FC06598B367}"/>
              </a:ext>
            </a:extLst>
          </p:cNvPr>
          <p:cNvSpPr/>
          <p:nvPr/>
        </p:nvSpPr>
        <p:spPr bwMode="auto">
          <a:xfrm>
            <a:off x="4479723" y="4355215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2F1AC1-CB7C-4B58-BB6E-E4E9D0025309}"/>
              </a:ext>
            </a:extLst>
          </p:cNvPr>
          <p:cNvCxnSpPr>
            <a:stCxn id="25" idx="1"/>
          </p:cNvCxnSpPr>
          <p:nvPr/>
        </p:nvCxnSpPr>
        <p:spPr>
          <a:xfrm flipH="1" flipV="1">
            <a:off x="5836818" y="3305704"/>
            <a:ext cx="1483698" cy="54689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878C1BC-F663-450B-9FD9-11EB1CA37C9E}"/>
              </a:ext>
            </a:extLst>
          </p:cNvPr>
          <p:cNvSpPr txBox="1"/>
          <p:nvPr/>
        </p:nvSpPr>
        <p:spPr>
          <a:xfrm>
            <a:off x="2333187" y="5107909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write request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A00622-0BB1-4178-A034-52DE137D7EAE}"/>
              </a:ext>
            </a:extLst>
          </p:cNvPr>
          <p:cNvSpPr txBox="1"/>
          <p:nvPr/>
        </p:nvSpPr>
        <p:spPr>
          <a:xfrm>
            <a:off x="2363069" y="5536402"/>
            <a:ext cx="1500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read response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07C410-68FF-4377-8D59-961973AB159E}"/>
              </a:ext>
            </a:extLst>
          </p:cNvPr>
          <p:cNvSpPr txBox="1"/>
          <p:nvPr/>
        </p:nvSpPr>
        <p:spPr>
          <a:xfrm>
            <a:off x="2127930" y="6273321"/>
            <a:ext cx="20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 Client Socket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C44351E-9BBE-4EC8-9965-5539D35082CE}"/>
              </a:ext>
            </a:extLst>
          </p:cNvPr>
          <p:cNvCxnSpPr/>
          <p:nvPr/>
        </p:nvCxnSpPr>
        <p:spPr>
          <a:xfrm>
            <a:off x="2859692" y="591382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E8D2E00-7AB0-40FA-9D82-3F09EEA33FE3}"/>
              </a:ext>
            </a:extLst>
          </p:cNvPr>
          <p:cNvCxnSpPr/>
          <p:nvPr/>
        </p:nvCxnSpPr>
        <p:spPr>
          <a:xfrm flipH="1">
            <a:off x="7173387" y="4556489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C89E0F0-5DAA-4122-9F34-7A9AD68BB27F}"/>
              </a:ext>
            </a:extLst>
          </p:cNvPr>
          <p:cNvSpPr txBox="1"/>
          <p:nvPr/>
        </p:nvSpPr>
        <p:spPr>
          <a:xfrm>
            <a:off x="5668979" y="5171396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read request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4A9E13-52CA-437B-855F-6C2452BA1CB3}"/>
              </a:ext>
            </a:extLst>
          </p:cNvPr>
          <p:cNvSpPr txBox="1"/>
          <p:nvPr/>
        </p:nvSpPr>
        <p:spPr>
          <a:xfrm>
            <a:off x="5668979" y="5564093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write response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22C382-723A-4A6E-8F50-2D01D78D0DDE}"/>
              </a:ext>
            </a:extLst>
          </p:cNvPr>
          <p:cNvSpPr txBox="1"/>
          <p:nvPr/>
        </p:nvSpPr>
        <p:spPr>
          <a:xfrm>
            <a:off x="5379639" y="6062417"/>
            <a:ext cx="2795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Close Connection Socket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040C094-DCDC-45F5-811F-176FB2192799}"/>
              </a:ext>
            </a:extLst>
          </p:cNvPr>
          <p:cNvCxnSpPr>
            <a:cxnSpLocks/>
          </p:cNvCxnSpPr>
          <p:nvPr/>
        </p:nvCxnSpPr>
        <p:spPr>
          <a:xfrm>
            <a:off x="6777169" y="5870481"/>
            <a:ext cx="0" cy="324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F066453-96B3-4BEC-8904-B5D3ABB22144}"/>
              </a:ext>
            </a:extLst>
          </p:cNvPr>
          <p:cNvSpPr txBox="1"/>
          <p:nvPr/>
        </p:nvSpPr>
        <p:spPr>
          <a:xfrm>
            <a:off x="8024463" y="5691378"/>
            <a:ext cx="2068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 Server Socket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97DF76C-1246-426A-8678-0151938C587D}"/>
              </a:ext>
            </a:extLst>
          </p:cNvPr>
          <p:cNvCxnSpPr/>
          <p:nvPr/>
        </p:nvCxnSpPr>
        <p:spPr>
          <a:xfrm flipH="1" flipV="1">
            <a:off x="3934448" y="5338399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73">
            <a:extLst>
              <a:ext uri="{FF2B5EF4-FFF2-40B4-BE49-F238E27FC236}">
                <a16:creationId xmlns:a16="http://schemas.microsoft.com/office/drawing/2014/main" id="{7CF76F0C-3D2E-4262-A510-82739D719FEC}"/>
              </a:ext>
            </a:extLst>
          </p:cNvPr>
          <p:cNvSpPr/>
          <p:nvPr/>
        </p:nvSpPr>
        <p:spPr>
          <a:xfrm>
            <a:off x="7404929" y="5242161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Freeform 74">
            <a:extLst>
              <a:ext uri="{FF2B5EF4-FFF2-40B4-BE49-F238E27FC236}">
                <a16:creationId xmlns:a16="http://schemas.microsoft.com/office/drawing/2014/main" id="{E11C71D5-15E5-4377-8335-CEBD101BEB3C}"/>
              </a:ext>
            </a:extLst>
          </p:cNvPr>
          <p:cNvSpPr/>
          <p:nvPr/>
        </p:nvSpPr>
        <p:spPr>
          <a:xfrm flipH="1">
            <a:off x="1885122" y="523001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4A3D7A-DA21-4A6C-8BE1-1E94643EFC56}"/>
              </a:ext>
            </a:extLst>
          </p:cNvPr>
          <p:cNvSpPr txBox="1"/>
          <p:nvPr/>
        </p:nvSpPr>
        <p:spPr>
          <a:xfrm>
            <a:off x="5379767" y="4499263"/>
            <a:ext cx="1798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Spawned Thread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CF3F4A-F9BF-4F2F-9754-3238DB39F35D}"/>
              </a:ext>
            </a:extLst>
          </p:cNvPr>
          <p:cNvSpPr txBox="1"/>
          <p:nvPr/>
        </p:nvSpPr>
        <p:spPr>
          <a:xfrm>
            <a:off x="8535464" y="4580086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Main Thread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4E251F1-EA1F-46F4-8F19-05C74A87CF6D}"/>
              </a:ext>
            </a:extLst>
          </p:cNvPr>
          <p:cNvCxnSpPr/>
          <p:nvPr/>
        </p:nvCxnSpPr>
        <p:spPr>
          <a:xfrm flipH="1">
            <a:off x="4084866" y="5748759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6B8DF97-9A40-4954-88F2-BFE78522127D}"/>
              </a:ext>
            </a:extLst>
          </p:cNvPr>
          <p:cNvCxnSpPr/>
          <p:nvPr/>
        </p:nvCxnSpPr>
        <p:spPr>
          <a:xfrm>
            <a:off x="2974807" y="4635349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9B12E70-1CF1-4AFA-8CCE-435A3E4A808E}"/>
              </a:ext>
            </a:extLst>
          </p:cNvPr>
          <p:cNvSpPr txBox="1"/>
          <p:nvPr/>
        </p:nvSpPr>
        <p:spPr>
          <a:xfrm>
            <a:off x="7020101" y="4585236"/>
            <a:ext cx="220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cs typeface="Consolas" panose="020B0609020204030204" pitchFamily="49" charset="0"/>
              </a:rPr>
              <a:t>pthread_create</a:t>
            </a:r>
            <a:endParaRPr lang="en-US" sz="1600" dirty="0">
              <a:solidFill>
                <a:srgbClr val="FF0000"/>
              </a:solidFill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87-E9E4-42B5-A024-F4722F60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Abstract Representation of a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CD6F-6DB0-4E4C-94FF-1968E1D5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9" y="1833372"/>
            <a:ext cx="3522693" cy="4351337"/>
          </a:xfrm>
        </p:spPr>
        <p:txBody>
          <a:bodyPr/>
          <a:lstStyle/>
          <a:p>
            <a:r>
              <a:rPr lang="en-US" dirty="0" smtClean="0"/>
              <a:t>Suppose that we execute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open("foo.txt")</a:t>
            </a:r>
          </a:p>
          <a:p>
            <a:r>
              <a:rPr lang="en-US" dirty="0" smtClean="0"/>
              <a:t>and that the result is 3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5D84-7F08-447B-9CA3-2B4BD9BA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9CE43-0BFA-42C3-B403-6792C158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2C93-8B42-4C90-B3E9-685CB4BB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17F2F5-F35D-4C1E-9F9E-3AF9D97D9362}"/>
              </a:ext>
            </a:extLst>
          </p:cNvPr>
          <p:cNvSpPr/>
          <p:nvPr/>
        </p:nvSpPr>
        <p:spPr>
          <a:xfrm>
            <a:off x="2299251" y="2293927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54EFF2-29FA-4643-9CD2-5C070A2901CA}"/>
              </a:ext>
            </a:extLst>
          </p:cNvPr>
          <p:cNvCxnSpPr>
            <a:cxnSpLocks/>
          </p:cNvCxnSpPr>
          <p:nvPr/>
        </p:nvCxnSpPr>
        <p:spPr>
          <a:xfrm>
            <a:off x="2014330" y="4316126"/>
            <a:ext cx="549965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6A7571-5132-4BEC-9890-EC1530C55A49}"/>
              </a:ext>
            </a:extLst>
          </p:cNvPr>
          <p:cNvSpPr txBox="1"/>
          <p:nvPr/>
        </p:nvSpPr>
        <p:spPr>
          <a:xfrm>
            <a:off x="583035" y="3824644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7590-79C1-4263-B8D8-4F4165BBB847}"/>
              </a:ext>
            </a:extLst>
          </p:cNvPr>
          <p:cNvSpPr txBox="1"/>
          <p:nvPr/>
        </p:nvSpPr>
        <p:spPr>
          <a:xfrm>
            <a:off x="359383" y="4329950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6EBDE-7DDC-4440-A8EB-1305F379702C}"/>
              </a:ext>
            </a:extLst>
          </p:cNvPr>
          <p:cNvSpPr/>
          <p:nvPr/>
        </p:nvSpPr>
        <p:spPr>
          <a:xfrm>
            <a:off x="3493266" y="2587228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9CE90-2E98-42F8-BEC8-3C0E49506BC8}"/>
              </a:ext>
            </a:extLst>
          </p:cNvPr>
          <p:cNvSpPr/>
          <p:nvPr/>
        </p:nvSpPr>
        <p:spPr>
          <a:xfrm>
            <a:off x="2378764" y="2587228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</a:t>
            </a:r>
            <a:r>
              <a:rPr lang="en-US" dirty="0">
                <a:solidFill>
                  <a:schemeClr val="tx1"/>
                </a:solidFill>
              </a:rPr>
              <a:t> Regs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E2DDE-103C-459F-8E60-EAFB185EFA33}"/>
              </a:ext>
            </a:extLst>
          </p:cNvPr>
          <p:cNvSpPr txBox="1"/>
          <p:nvPr/>
        </p:nvSpPr>
        <p:spPr>
          <a:xfrm>
            <a:off x="2759560" y="316369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AB8729-54EB-4C78-A9FF-F2C6AF13F2F2}"/>
              </a:ext>
            </a:extLst>
          </p:cNvPr>
          <p:cNvSpPr/>
          <p:nvPr/>
        </p:nvSpPr>
        <p:spPr>
          <a:xfrm>
            <a:off x="2378764" y="4531647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9CA3D1-6CAC-4F43-AC42-355D3E1F0CA2}"/>
              </a:ext>
            </a:extLst>
          </p:cNvPr>
          <p:cNvCxnSpPr/>
          <p:nvPr/>
        </p:nvCxnSpPr>
        <p:spPr>
          <a:xfrm>
            <a:off x="3670851" y="4930764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431F7A-8A2C-43B6-B8F5-20F36314F479}"/>
              </a:ext>
            </a:extLst>
          </p:cNvPr>
          <p:cNvSpPr txBox="1"/>
          <p:nvPr/>
        </p:nvSpPr>
        <p:spPr>
          <a:xfrm>
            <a:off x="3316585" y="48645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79FAE-EA7A-4669-85F6-95F8F96D6DDB}"/>
              </a:ext>
            </a:extLst>
          </p:cNvPr>
          <p:cNvSpPr/>
          <p:nvPr/>
        </p:nvSpPr>
        <p:spPr>
          <a:xfrm>
            <a:off x="5385080" y="5055674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C9BD41-E197-42F4-9723-34952CE20BC1}"/>
              </a:ext>
            </a:extLst>
          </p:cNvPr>
          <p:cNvSpPr txBox="1"/>
          <p:nvPr/>
        </p:nvSpPr>
        <p:spPr>
          <a:xfrm>
            <a:off x="5348538" y="4669312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C88175-3FDB-451B-A8B3-9FC9969BE7F2}"/>
              </a:ext>
            </a:extLst>
          </p:cNvPr>
          <p:cNvSpPr txBox="1"/>
          <p:nvPr/>
        </p:nvSpPr>
        <p:spPr>
          <a:xfrm>
            <a:off x="3065138" y="1850572"/>
            <a:ext cx="113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</a:t>
            </a:r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B8B66E6F-F3F6-4DBD-9C0C-3564F5BDA64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869633" y="5111531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AFC1-E843-4602-B035-44457AC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Server Address: Itself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12631-2E9B-493D-AE43-18706F998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lvl="1" indent="0">
              <a:spcBef>
                <a:spcPts val="6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setup_address</a:t>
            </a:r>
            <a:r>
              <a:rPr lang="en-US" dirty="0" smtClean="0">
                <a:latin typeface="Consolas" panose="020B0609020204030204" pitchFamily="49" charset="0"/>
              </a:rPr>
              <a:t>(char *port) {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*server;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hints;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memset</a:t>
            </a:r>
            <a:r>
              <a:rPr lang="en-US" dirty="0" smtClean="0">
                <a:latin typeface="Consolas" panose="020B0609020204030204" pitchFamily="49" charset="0"/>
              </a:rPr>
              <a:t>(&amp;hints, 0,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(hints));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hints.ai_family</a:t>
            </a:r>
            <a:r>
              <a:rPr lang="en-US" dirty="0" smtClean="0">
                <a:latin typeface="Consolas" panose="020B0609020204030204" pitchFamily="49" charset="0"/>
              </a:rPr>
              <a:t> = AF_UNSPEC;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hints.ai_socktype</a:t>
            </a:r>
            <a:r>
              <a:rPr lang="en-US" dirty="0" smtClean="0">
                <a:latin typeface="Consolas" panose="020B0609020204030204" pitchFamily="49" charset="0"/>
              </a:rPr>
              <a:t> = SOCK_STREAM;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hints.ai_flags</a:t>
            </a:r>
            <a:r>
              <a:rPr lang="en-US" dirty="0" smtClean="0">
                <a:latin typeface="Consolas" panose="020B0609020204030204" pitchFamily="49" charset="0"/>
              </a:rPr>
              <a:t> = AI_PASSIVE;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getaddrinfo</a:t>
            </a:r>
            <a:r>
              <a:rPr lang="en-US" dirty="0" smtClean="0">
                <a:latin typeface="Consolas" panose="020B0609020204030204" pitchFamily="49" charset="0"/>
              </a:rPr>
              <a:t>(NULL, port, &amp;hints, &amp;server);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server;</a:t>
            </a:r>
          </a:p>
          <a:p>
            <a:pPr marL="274320" lvl="1" indent="0">
              <a:spcBef>
                <a:spcPts val="600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endParaRPr lang="en-US" dirty="0" smtClean="0"/>
          </a:p>
          <a:p>
            <a:r>
              <a:rPr lang="en-US" dirty="0" smtClean="0"/>
              <a:t>Accepts any connections on the specified port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AF2CE-D49E-4E52-BB67-A707F847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B76-5EE1-4AB4-AA45-9A427D31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4EC10-CFD9-42AB-842A-69BF2784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0EBC-3132-47E0-9FAA-022DC3DE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Client: Getting the Server Address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BACF9-98F8-4D2B-A923-9CD8186DF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lookup_host</a:t>
            </a:r>
            <a:r>
              <a:rPr lang="en-US" dirty="0" smtClean="0">
                <a:latin typeface="Consolas" panose="020B0609020204030204" pitchFamily="49" charset="0"/>
              </a:rPr>
              <a:t>(char *</a:t>
            </a:r>
            <a:r>
              <a:rPr lang="en-US" dirty="0" err="1" smtClean="0">
                <a:latin typeface="Consolas" panose="020B0609020204030204" pitchFamily="49" charset="0"/>
              </a:rPr>
              <a:t>host_name</a:t>
            </a:r>
            <a:r>
              <a:rPr lang="en-US" dirty="0" smtClean="0">
                <a:latin typeface="Consolas" panose="020B0609020204030204" pitchFamily="49" charset="0"/>
              </a:rPr>
              <a:t>, char *port)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*server;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hints;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memset</a:t>
            </a:r>
            <a:r>
              <a:rPr lang="en-US" dirty="0" smtClean="0">
                <a:latin typeface="Consolas" panose="020B0609020204030204" pitchFamily="49" charset="0"/>
              </a:rPr>
              <a:t>(&amp;hints, 0,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(hints));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hints.ai_family</a:t>
            </a:r>
            <a:r>
              <a:rPr lang="en-US" dirty="0" smtClean="0">
                <a:latin typeface="Consolas" panose="020B0609020204030204" pitchFamily="49" charset="0"/>
              </a:rPr>
              <a:t> = AF_UNSPEC;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hints.ai_socktype</a:t>
            </a:r>
            <a:r>
              <a:rPr lang="en-US" dirty="0" smtClean="0">
                <a:latin typeface="Consolas" panose="020B0609020204030204" pitchFamily="49" charset="0"/>
              </a:rPr>
              <a:t> = SOCK_STREAM;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//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hints.ai_flags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 AI_PASSIVE;</a:t>
            </a:r>
          </a:p>
          <a:p>
            <a:pPr marL="274320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rv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</a:rPr>
              <a:t>getaddrinfo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host_name</a:t>
            </a:r>
            <a:r>
              <a:rPr lang="en-US" dirty="0" smtClean="0">
                <a:latin typeface="Consolas" panose="020B0609020204030204" pitchFamily="49" charset="0"/>
              </a:rPr>
              <a:t>, port, &amp;hints, &amp;server);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</a:t>
            </a:r>
            <a:r>
              <a:rPr lang="en-US" dirty="0" err="1" smtClean="0">
                <a:latin typeface="Consolas" panose="020B0609020204030204" pitchFamily="49" charset="0"/>
              </a:rPr>
              <a:t>rv</a:t>
            </a:r>
            <a:r>
              <a:rPr lang="en-US" dirty="0" smtClean="0">
                <a:latin typeface="Consolas" panose="020B0609020204030204" pitchFamily="49" charset="0"/>
              </a:rPr>
              <a:t> != 0) {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</a:t>
            </a:r>
            <a:r>
              <a:rPr lang="en-US" dirty="0" err="1" smtClean="0">
                <a:latin typeface="Consolas" panose="020B0609020204030204" pitchFamily="49" charset="0"/>
              </a:rPr>
              <a:t>getaddrinfo</a:t>
            </a:r>
            <a:r>
              <a:rPr lang="en-US" dirty="0" smtClean="0">
                <a:latin typeface="Consolas" panose="020B0609020204030204" pitchFamily="49" charset="0"/>
              </a:rPr>
              <a:t> failed: %s\n", </a:t>
            </a:r>
            <a:r>
              <a:rPr lang="en-US" dirty="0" err="1" smtClean="0">
                <a:latin typeface="Consolas" panose="020B0609020204030204" pitchFamily="49" charset="0"/>
              </a:rPr>
              <a:t>gai_strerror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rv</a:t>
            </a:r>
            <a:r>
              <a:rPr lang="en-US" dirty="0" smtClean="0">
                <a:latin typeface="Consolas" panose="020B0609020204030204" pitchFamily="49" charset="0"/>
              </a:rPr>
              <a:t>));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NULL;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server;</a:t>
            </a:r>
          </a:p>
          <a:p>
            <a:pPr marL="27432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39D13-22B6-4CBA-A929-238DD239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749F3-B5B3-45EF-B35D-BEBE9293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0EFEE-4513-47AB-81D1-CFBE84C3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285C-7D2F-48F7-8563-A6EF2631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81235-FEF5-436F-B1F0-127B17EFC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Pipes are an abstraction of a single queue</a:t>
            </a:r>
          </a:p>
          <a:p>
            <a:pPr lvl="1"/>
            <a:r>
              <a:rPr lang="en-US" dirty="0" smtClean="0"/>
              <a:t>One end write-only, another end read-only</a:t>
            </a:r>
          </a:p>
          <a:p>
            <a:pPr lvl="1"/>
            <a:r>
              <a:rPr lang="en-US" dirty="0" smtClean="0"/>
              <a:t>Used for communication between multiple processes on one machine</a:t>
            </a:r>
          </a:p>
          <a:p>
            <a:pPr lvl="1"/>
            <a:r>
              <a:rPr lang="en-US" dirty="0" smtClean="0"/>
              <a:t>File descriptors obtained via inheritance</a:t>
            </a:r>
          </a:p>
          <a:p>
            <a:r>
              <a:rPr lang="en-US" smtClean="0"/>
              <a:t>Sockets </a:t>
            </a:r>
            <a:r>
              <a:rPr lang="en-US" dirty="0" smtClean="0"/>
              <a:t>are an abstraction of two queues, one in each direction</a:t>
            </a:r>
          </a:p>
          <a:p>
            <a:pPr lvl="1"/>
            <a:r>
              <a:rPr lang="en-US" dirty="0" smtClean="0"/>
              <a:t>Can read or write to either end</a:t>
            </a:r>
          </a:p>
          <a:p>
            <a:pPr lvl="1"/>
            <a:r>
              <a:rPr lang="en-US" dirty="0" smtClean="0"/>
              <a:t>Used for communication between multiple processes on different machines</a:t>
            </a:r>
          </a:p>
          <a:p>
            <a:pPr lvl="1"/>
            <a:r>
              <a:rPr lang="en-US" dirty="0" smtClean="0"/>
              <a:t>File descriptors obtained via socket/bind/connect/listen/accept</a:t>
            </a:r>
          </a:p>
          <a:p>
            <a:pPr lvl="1"/>
            <a:r>
              <a:rPr lang="en-US" dirty="0" smtClean="0"/>
              <a:t>Inheritance of file descriptors on fork() facilitates handling each connection in a separate process</a:t>
            </a:r>
          </a:p>
          <a:p>
            <a:r>
              <a:rPr lang="en-US" dirty="0" smtClean="0"/>
              <a:t>Both support read/write system calls, just like File I/O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D9DAD-9FC7-47BB-93D4-A43A53C7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B4AF-18B9-4BC0-A3E2-08C09C29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482C2-3FAF-4058-BA14-21348F20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What happens on fork()?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B97BD5-AE70-4EA9-AD0B-8DCDEC1F9307}"/>
              </a:ext>
            </a:extLst>
          </p:cNvPr>
          <p:cNvSpPr txBox="1"/>
          <p:nvPr/>
        </p:nvSpPr>
        <p:spPr>
          <a:xfrm>
            <a:off x="5166118" y="2566573"/>
            <a:ext cx="2689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File descriptor is copied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Open file description is aliased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38660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10305606" cy="1397124"/>
          </a:xfrm>
        </p:spPr>
        <p:txBody>
          <a:bodyPr/>
          <a:lstStyle/>
          <a:p>
            <a:r>
              <a:rPr lang="en-US" dirty="0" smtClean="0"/>
              <a:t>Recall: Open File Description is Aliased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5"/>
                </a:solidFill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2393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9914-99F1-46D9-9ED2-4E182B3D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294198"/>
            <a:ext cx="10230307" cy="1397124"/>
          </a:xfrm>
        </p:spPr>
        <p:txBody>
          <a:bodyPr/>
          <a:lstStyle/>
          <a:p>
            <a:r>
              <a:rPr lang="en-US" dirty="0" smtClean="0"/>
              <a:t>Recall: Open File Description is Aliased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C9346-4FAA-4D85-893A-17EA053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2/19/2026, Lecture 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DD3DB-96C8-4BEB-B7A2-6D11E0E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Pipes and Sockets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4A491-CDCC-4596-9CEB-D8C441C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5FA960-31E2-4496-BA11-37C080DBCC34}"/>
              </a:ext>
            </a:extLst>
          </p:cNvPr>
          <p:cNvSpPr/>
          <p:nvPr/>
        </p:nvSpPr>
        <p:spPr>
          <a:xfrm>
            <a:off x="2299251" y="2284783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BB8A1-54E4-4BE5-8D2A-55630C60E17E}"/>
              </a:ext>
            </a:extLst>
          </p:cNvPr>
          <p:cNvCxnSpPr>
            <a:cxnSpLocks/>
          </p:cNvCxnSpPr>
          <p:nvPr/>
        </p:nvCxnSpPr>
        <p:spPr>
          <a:xfrm>
            <a:off x="2014330" y="4306982"/>
            <a:ext cx="947784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B55D7-040F-451A-A89E-007F4D36DCFF}"/>
              </a:ext>
            </a:extLst>
          </p:cNvPr>
          <p:cNvSpPr txBox="1"/>
          <p:nvPr/>
        </p:nvSpPr>
        <p:spPr>
          <a:xfrm>
            <a:off x="583035" y="38155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User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147AB-91AF-456E-A3B4-36C0E49C9FBC}"/>
              </a:ext>
            </a:extLst>
          </p:cNvPr>
          <p:cNvSpPr txBox="1"/>
          <p:nvPr/>
        </p:nvSpPr>
        <p:spPr>
          <a:xfrm>
            <a:off x="359383" y="4320806"/>
            <a:ext cx="179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Kernel Space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5E54E-F909-4F10-83AE-8046F186BC58}"/>
              </a:ext>
            </a:extLst>
          </p:cNvPr>
          <p:cNvSpPr/>
          <p:nvPr/>
        </p:nvSpPr>
        <p:spPr>
          <a:xfrm>
            <a:off x="3493266" y="2578084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1AF39-4AA2-4260-AA70-D76B42B7C20F}"/>
              </a:ext>
            </a:extLst>
          </p:cNvPr>
          <p:cNvSpPr/>
          <p:nvPr/>
        </p:nvSpPr>
        <p:spPr>
          <a:xfrm>
            <a:off x="2378764" y="2578084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68DBC-224F-4334-B261-5EFE36EB60A9}"/>
              </a:ext>
            </a:extLst>
          </p:cNvPr>
          <p:cNvSpPr/>
          <p:nvPr/>
        </p:nvSpPr>
        <p:spPr>
          <a:xfrm>
            <a:off x="2378764" y="4522503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03DE42-93AA-408C-9A79-ACFBEF9A0167}"/>
              </a:ext>
            </a:extLst>
          </p:cNvPr>
          <p:cNvCxnSpPr/>
          <p:nvPr/>
        </p:nvCxnSpPr>
        <p:spPr>
          <a:xfrm>
            <a:off x="3670851" y="4921620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78FDC0-E9D4-4EDA-BABF-55C01F0ABD88}"/>
              </a:ext>
            </a:extLst>
          </p:cNvPr>
          <p:cNvSpPr txBox="1"/>
          <p:nvPr/>
        </p:nvSpPr>
        <p:spPr>
          <a:xfrm>
            <a:off x="3316585" y="48553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81628-DC8E-4B63-B81D-6DAA1BDC1758}"/>
              </a:ext>
            </a:extLst>
          </p:cNvPr>
          <p:cNvSpPr/>
          <p:nvPr/>
        </p:nvSpPr>
        <p:spPr>
          <a:xfrm>
            <a:off x="5385080" y="5046530"/>
            <a:ext cx="2128738" cy="875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File: foo.txt</a:t>
            </a:r>
          </a:p>
          <a:p>
            <a:r>
              <a:rPr lang="en-US" dirty="0">
                <a:solidFill>
                  <a:schemeClr val="tx1"/>
                </a:solidFill>
              </a:rPr>
              <a:t>Position: </a:t>
            </a:r>
            <a:r>
              <a:rPr lang="en-US" dirty="0">
                <a:solidFill>
                  <a:schemeClr val="accent6"/>
                </a:solidFill>
              </a:rPr>
              <a:t>200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70B6B-0371-41AE-A58D-03649F018D9A}"/>
              </a:ext>
            </a:extLst>
          </p:cNvPr>
          <p:cNvSpPr txBox="1"/>
          <p:nvPr/>
        </p:nvSpPr>
        <p:spPr>
          <a:xfrm>
            <a:off x="2952928" y="1841428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1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8DD8A5F-C06B-496F-8CE9-BB23634D360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869633" y="5102387"/>
            <a:ext cx="1515447" cy="3818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43CE1-FF40-4C11-931B-FF4B440EA7A3}"/>
              </a:ext>
            </a:extLst>
          </p:cNvPr>
          <p:cNvSpPr/>
          <p:nvPr/>
        </p:nvSpPr>
        <p:spPr>
          <a:xfrm>
            <a:off x="7927805" y="2280554"/>
            <a:ext cx="2743201" cy="404439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1A3D8-B464-4574-88E2-4902D89F34B7}"/>
              </a:ext>
            </a:extLst>
          </p:cNvPr>
          <p:cNvSpPr/>
          <p:nvPr/>
        </p:nvSpPr>
        <p:spPr>
          <a:xfrm>
            <a:off x="9121820" y="2573855"/>
            <a:ext cx="1464365" cy="1497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Address Space (Memory)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7D048-8F8D-4ADD-9607-CD2BB6DFAE13}"/>
              </a:ext>
            </a:extLst>
          </p:cNvPr>
          <p:cNvSpPr/>
          <p:nvPr/>
        </p:nvSpPr>
        <p:spPr>
          <a:xfrm>
            <a:off x="8007318" y="2573855"/>
            <a:ext cx="1039621" cy="576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Thread’s Regs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C80F994-4581-4391-92D7-D2B3FA377C1B}"/>
              </a:ext>
            </a:extLst>
          </p:cNvPr>
          <p:cNvSpPr/>
          <p:nvPr/>
        </p:nvSpPr>
        <p:spPr>
          <a:xfrm>
            <a:off x="8007318" y="4518274"/>
            <a:ext cx="2578867" cy="137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File Descriptors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057235-74E1-4DFC-B11B-5D7A825BB93A}"/>
              </a:ext>
            </a:extLst>
          </p:cNvPr>
          <p:cNvCxnSpPr/>
          <p:nvPr/>
        </p:nvCxnSpPr>
        <p:spPr>
          <a:xfrm>
            <a:off x="9299405" y="4917391"/>
            <a:ext cx="0" cy="90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1132CF-01A9-47F6-A10C-5B71D28F2BF9}"/>
              </a:ext>
            </a:extLst>
          </p:cNvPr>
          <p:cNvSpPr txBox="1"/>
          <p:nvPr/>
        </p:nvSpPr>
        <p:spPr>
          <a:xfrm>
            <a:off x="8945139" y="48511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AA4CC1-3031-4FF2-ADB1-840E11B5014D}"/>
              </a:ext>
            </a:extLst>
          </p:cNvPr>
          <p:cNvSpPr txBox="1"/>
          <p:nvPr/>
        </p:nvSpPr>
        <p:spPr>
          <a:xfrm>
            <a:off x="8581482" y="1837199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Process 2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2C99BEE5-514F-4FEF-A13B-2E517E7736AE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 flipV="1">
            <a:off x="7513819" y="5098157"/>
            <a:ext cx="1984371" cy="386126"/>
          </a:xfrm>
          <a:prstGeom prst="curvedConnector3">
            <a:avLst>
              <a:gd name="adj1" fmla="val 97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55D840A-6000-4CDB-B770-712352CB9977}"/>
              </a:ext>
            </a:extLst>
          </p:cNvPr>
          <p:cNvSpPr txBox="1"/>
          <p:nvPr/>
        </p:nvSpPr>
        <p:spPr>
          <a:xfrm>
            <a:off x="2759560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BB1861-AAFB-4AEA-AFD4-2E88B6B55D54}"/>
              </a:ext>
            </a:extLst>
          </p:cNvPr>
          <p:cNvSpPr txBox="1"/>
          <p:nvPr/>
        </p:nvSpPr>
        <p:spPr>
          <a:xfrm>
            <a:off x="8388114" y="315454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CA00B4-0229-406C-9A60-F6AD69C9BF78}"/>
              </a:ext>
            </a:extLst>
          </p:cNvPr>
          <p:cNvSpPr txBox="1"/>
          <p:nvPr/>
        </p:nvSpPr>
        <p:spPr>
          <a:xfrm>
            <a:off x="5348538" y="4660168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Open File Description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DFDCA3-FD33-43C1-897F-6DF433CD0926}"/>
              </a:ext>
            </a:extLst>
          </p:cNvPr>
          <p:cNvSpPr txBox="1"/>
          <p:nvPr/>
        </p:nvSpPr>
        <p:spPr>
          <a:xfrm>
            <a:off x="540548" y="196915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read(3, </a:t>
            </a: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, 100)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C411A-A1E2-47B8-8B58-D57D8FA886BF}"/>
              </a:ext>
            </a:extLst>
          </p:cNvPr>
          <p:cNvSpPr txBox="1"/>
          <p:nvPr/>
        </p:nvSpPr>
        <p:spPr>
          <a:xfrm>
            <a:off x="583035" y="5115479"/>
            <a:ext cx="168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shown: Initially contains 0, 1, and 2 (stdin, </a:t>
            </a:r>
            <a:r>
              <a:rPr lang="en-US" sz="1400" dirty="0" err="1"/>
              <a:t>stdout</a:t>
            </a:r>
            <a:r>
              <a:rPr lang="en-US" sz="1400" dirty="0"/>
              <a:t>, stderr)</a:t>
            </a:r>
          </a:p>
        </p:txBody>
      </p:sp>
    </p:spTree>
    <p:extLst>
      <p:ext uri="{BB962C8B-B14F-4D97-AF65-F5344CB8AC3E}">
        <p14:creationId xmlns:p14="http://schemas.microsoft.com/office/powerpoint/2010/main" val="39429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598</TotalTime>
  <Words>4785</Words>
  <Application>Microsoft Office PowerPoint</Application>
  <PresentationFormat>Widescreen</PresentationFormat>
  <Paragraphs>1107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맑은 고딕</vt:lpstr>
      <vt:lpstr>MS PGothic</vt:lpstr>
      <vt:lpstr>Arial</vt:lpstr>
      <vt:lpstr>Calibri</vt:lpstr>
      <vt:lpstr>Century Schoolbook</vt:lpstr>
      <vt:lpstr>Comic Sans MS</vt:lpstr>
      <vt:lpstr>Consolas</vt:lpstr>
      <vt:lpstr>Courier</vt:lpstr>
      <vt:lpstr>Gill Sans</vt:lpstr>
      <vt:lpstr>굴림</vt:lpstr>
      <vt:lpstr>Wingdings 2</vt:lpstr>
      <vt:lpstr>View</vt:lpstr>
      <vt:lpstr>Abstractions 3: Pipes and Sockets</vt:lpstr>
      <vt:lpstr>Recall: I/O and Storage Layers</vt:lpstr>
      <vt:lpstr>C High-Level File API – Streams</vt:lpstr>
      <vt:lpstr>Low-Level File I/O</vt:lpstr>
      <vt:lpstr>Recall: Key Unix I/O Design Concepts</vt:lpstr>
      <vt:lpstr>Recall: Abstract Representation of a Process</vt:lpstr>
      <vt:lpstr>Recall: What happens on fork()?</vt:lpstr>
      <vt:lpstr>Recall: Open File Description is Aliased</vt:lpstr>
      <vt:lpstr>Recall: Open File Description is Aliased</vt:lpstr>
      <vt:lpstr>Recall: Open File Description is Aliased</vt:lpstr>
      <vt:lpstr>Open File Description is Aliased</vt:lpstr>
      <vt:lpstr>Recall: File Descriptor is Copied</vt:lpstr>
      <vt:lpstr>Recall: In POSIX,  Everything is a “File”</vt:lpstr>
      <vt:lpstr>Recall: Shared Terminal Emulator</vt:lpstr>
      <vt:lpstr>Other Syscalls: dup and dup2</vt:lpstr>
      <vt:lpstr>Other Syscalls: dup and dup2</vt:lpstr>
      <vt:lpstr>Pipes</vt:lpstr>
      <vt:lpstr>Communication Between Processes</vt:lpstr>
      <vt:lpstr>Communication Between Processes</vt:lpstr>
      <vt:lpstr>Communication Between Processes</vt:lpstr>
      <vt:lpstr>Pipes</vt:lpstr>
      <vt:lpstr>Single-Process Pipe Example</vt:lpstr>
      <vt:lpstr>Inter-Process Communication (IPC)</vt:lpstr>
      <vt:lpstr>Pipes Between Processes</vt:lpstr>
      <vt:lpstr>Channel from Child to Parent</vt:lpstr>
      <vt:lpstr>Channel from Parent to Child</vt:lpstr>
      <vt:lpstr>When do we get EOF on a pipe?</vt:lpstr>
      <vt:lpstr>EOF on a Pipe</vt:lpstr>
      <vt:lpstr>EOF on a Pipe</vt:lpstr>
      <vt:lpstr>Announcements</vt:lpstr>
      <vt:lpstr>Sockets</vt:lpstr>
      <vt:lpstr>Today: The Socket Abstraction</vt:lpstr>
      <vt:lpstr>Sockets</vt:lpstr>
      <vt:lpstr>What is a Network Connection?</vt:lpstr>
      <vt:lpstr>Sockets</vt:lpstr>
      <vt:lpstr>What is a Protocol?</vt:lpstr>
      <vt:lpstr>Examples of Protocols in Human Interaction</vt:lpstr>
      <vt:lpstr>Web Server</vt:lpstr>
      <vt:lpstr>Client-Server Protocols</vt:lpstr>
      <vt:lpstr>Client-Server Communication</vt:lpstr>
      <vt:lpstr>Simple Example: Echo Server</vt:lpstr>
      <vt:lpstr>Simple Example: Echo Server</vt:lpstr>
      <vt:lpstr>Echo Server (One Request)</vt:lpstr>
      <vt:lpstr>What Assumptions are we Making?</vt:lpstr>
      <vt:lpstr>Socket Creation</vt:lpstr>
      <vt:lpstr>Namespaces for Communication  over IP</vt:lpstr>
      <vt:lpstr>Connection Setup</vt:lpstr>
      <vt:lpstr>Connection Setup</vt:lpstr>
      <vt:lpstr>Sockets in Schematic</vt:lpstr>
      <vt:lpstr>Client Protocol</vt:lpstr>
      <vt:lpstr>Server Protocol (v1)</vt:lpstr>
      <vt:lpstr>How Does the Server Protect Itself?</vt:lpstr>
      <vt:lpstr>Sockets with Protection</vt:lpstr>
      <vt:lpstr>Server Protocol (v2)</vt:lpstr>
      <vt:lpstr>Concurrent Server</vt:lpstr>
      <vt:lpstr>Sockets with Protection and Concurrency</vt:lpstr>
      <vt:lpstr>Server Protocol (v3)</vt:lpstr>
      <vt:lpstr>Concurrent Server without Protection</vt:lpstr>
      <vt:lpstr>Sockets with Concurrency, without Protection</vt:lpstr>
      <vt:lpstr>Server Address: Itself</vt:lpstr>
      <vt:lpstr>Client: Getting the Server Address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159</cp:revision>
  <dcterms:created xsi:type="dcterms:W3CDTF">2024-06-27T20:10:03Z</dcterms:created>
  <dcterms:modified xsi:type="dcterms:W3CDTF">2026-02-17T20:51:04Z</dcterms:modified>
</cp:coreProperties>
</file>