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0"/>
  </p:notesMasterIdLst>
  <p:sldIdLst>
    <p:sldId id="256" r:id="rId2"/>
    <p:sldId id="442" r:id="rId3"/>
    <p:sldId id="427" r:id="rId4"/>
    <p:sldId id="428" r:id="rId5"/>
    <p:sldId id="429" r:id="rId6"/>
    <p:sldId id="430" r:id="rId7"/>
    <p:sldId id="431" r:id="rId8"/>
    <p:sldId id="432" r:id="rId9"/>
    <p:sldId id="433" r:id="rId10"/>
    <p:sldId id="443" r:id="rId11"/>
    <p:sldId id="435" r:id="rId12"/>
    <p:sldId id="436" r:id="rId13"/>
    <p:sldId id="437" r:id="rId14"/>
    <p:sldId id="331" r:id="rId15"/>
    <p:sldId id="438" r:id="rId16"/>
    <p:sldId id="333" r:id="rId17"/>
    <p:sldId id="334" r:id="rId18"/>
    <p:sldId id="335" r:id="rId19"/>
    <p:sldId id="337" r:id="rId20"/>
    <p:sldId id="338" r:id="rId21"/>
    <p:sldId id="336" r:id="rId22"/>
    <p:sldId id="439" r:id="rId23"/>
    <p:sldId id="440" r:id="rId24"/>
    <p:sldId id="341" r:id="rId25"/>
    <p:sldId id="342" r:id="rId26"/>
    <p:sldId id="343" r:id="rId27"/>
    <p:sldId id="441" r:id="rId28"/>
    <p:sldId id="346" r:id="rId29"/>
    <p:sldId id="347" r:id="rId30"/>
    <p:sldId id="348" r:id="rId31"/>
    <p:sldId id="349" r:id="rId32"/>
    <p:sldId id="350" r:id="rId33"/>
    <p:sldId id="351" r:id="rId34"/>
    <p:sldId id="352" r:id="rId35"/>
    <p:sldId id="353" r:id="rId36"/>
    <p:sldId id="354" r:id="rId37"/>
    <p:sldId id="355" r:id="rId38"/>
    <p:sldId id="356" r:id="rId39"/>
    <p:sldId id="445" r:id="rId40"/>
    <p:sldId id="444" r:id="rId41"/>
    <p:sldId id="358" r:id="rId42"/>
    <p:sldId id="359" r:id="rId43"/>
    <p:sldId id="360" r:id="rId44"/>
    <p:sldId id="361" r:id="rId45"/>
    <p:sldId id="362" r:id="rId46"/>
    <p:sldId id="363" r:id="rId47"/>
    <p:sldId id="364" r:id="rId48"/>
    <p:sldId id="365" r:id="rId49"/>
    <p:sldId id="366" r:id="rId50"/>
    <p:sldId id="367" r:id="rId51"/>
    <p:sldId id="368" r:id="rId52"/>
    <p:sldId id="369" r:id="rId53"/>
    <p:sldId id="446" r:id="rId54"/>
    <p:sldId id="371" r:id="rId55"/>
    <p:sldId id="372" r:id="rId56"/>
    <p:sldId id="373" r:id="rId57"/>
    <p:sldId id="374" r:id="rId58"/>
    <p:sldId id="375" r:id="rId59"/>
    <p:sldId id="376" r:id="rId60"/>
    <p:sldId id="377" r:id="rId61"/>
    <p:sldId id="378" r:id="rId62"/>
    <p:sldId id="379" r:id="rId63"/>
    <p:sldId id="380" r:id="rId64"/>
    <p:sldId id="381" r:id="rId65"/>
    <p:sldId id="382" r:id="rId66"/>
    <p:sldId id="383" r:id="rId67"/>
    <p:sldId id="384" r:id="rId68"/>
    <p:sldId id="385" r:id="rId69"/>
    <p:sldId id="386" r:id="rId70"/>
    <p:sldId id="387" r:id="rId71"/>
    <p:sldId id="388" r:id="rId72"/>
    <p:sldId id="389" r:id="rId73"/>
    <p:sldId id="390" r:id="rId74"/>
    <p:sldId id="391" r:id="rId75"/>
    <p:sldId id="392" r:id="rId76"/>
    <p:sldId id="393" r:id="rId77"/>
    <p:sldId id="394" r:id="rId78"/>
    <p:sldId id="395" r:id="rId79"/>
    <p:sldId id="396" r:id="rId80"/>
    <p:sldId id="397" r:id="rId81"/>
    <p:sldId id="398" r:id="rId82"/>
    <p:sldId id="399" r:id="rId83"/>
    <p:sldId id="400" r:id="rId84"/>
    <p:sldId id="401" r:id="rId85"/>
    <p:sldId id="402" r:id="rId86"/>
    <p:sldId id="403" r:id="rId87"/>
    <p:sldId id="404" r:id="rId88"/>
    <p:sldId id="405" r:id="rId89"/>
    <p:sldId id="406" r:id="rId90"/>
    <p:sldId id="407" r:id="rId91"/>
    <p:sldId id="408" r:id="rId92"/>
    <p:sldId id="409" r:id="rId93"/>
    <p:sldId id="410" r:id="rId94"/>
    <p:sldId id="411" r:id="rId95"/>
    <p:sldId id="412" r:id="rId96"/>
    <p:sldId id="413" r:id="rId97"/>
    <p:sldId id="414" r:id="rId98"/>
    <p:sldId id="415" r:id="rId99"/>
    <p:sldId id="416" r:id="rId100"/>
    <p:sldId id="417" r:id="rId101"/>
    <p:sldId id="418" r:id="rId102"/>
    <p:sldId id="419" r:id="rId103"/>
    <p:sldId id="420" r:id="rId104"/>
    <p:sldId id="421" r:id="rId105"/>
    <p:sldId id="422" r:id="rId106"/>
    <p:sldId id="423" r:id="rId107"/>
    <p:sldId id="424" r:id="rId108"/>
    <p:sldId id="317" r:id="rId10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1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772" autoAdjust="0"/>
    <p:restoredTop sz="94660"/>
  </p:normalViewPr>
  <p:slideViewPr>
    <p:cSldViewPr snapToGrid="0" showGuides="1">
      <p:cViewPr varScale="1">
        <p:scale>
          <a:sx n="108" d="100"/>
          <a:sy n="108" d="100"/>
        </p:scale>
        <p:origin x="126" y="300"/>
      </p:cViewPr>
      <p:guideLst>
        <p:guide orient="horz" pos="1248"/>
        <p:guide pos="1032"/>
      </p:guideLst>
    </p:cSldViewPr>
  </p:slideViewPr>
  <p:notesTextViewPr>
    <p:cViewPr>
      <p:scale>
        <a:sx n="1" d="1"/>
        <a:sy n="1" d="1"/>
      </p:scale>
      <p:origin x="0" y="0"/>
    </p:cViewPr>
  </p:notesTextViewPr>
  <p:sorterViewPr>
    <p:cViewPr>
      <p:scale>
        <a:sx n="100" d="100"/>
        <a:sy n="100" d="100"/>
      </p:scale>
      <p:origin x="0" y="-699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7DBD87-D45B-449A-A81D-96B908368C17}" type="datetimeFigureOut">
              <a:rPr lang="en-US" smtClean="0"/>
              <a:t>2/25/2026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129B2D-53F2-4807-92B5-B5CECE2A0F83}" type="slidenum">
              <a:rPr lang="en-US" smtClean="0"/>
              <a:t>‹#›</a:t>
            </a:fld>
            <a:endParaRPr lang="en-US"/>
          </a:p>
        </p:txBody>
      </p:sp>
    </p:spTree>
    <p:extLst>
      <p:ext uri="{BB962C8B-B14F-4D97-AF65-F5344CB8AC3E}">
        <p14:creationId xmlns:p14="http://schemas.microsoft.com/office/powerpoint/2010/main" val="2263866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95210F-3153-47D6-B786-4D5C9DCDB62B}" type="slidenum">
              <a:rPr lang="en-US" smtClean="0"/>
              <a:t>108</a:t>
            </a:fld>
            <a:endParaRPr lang="en-US"/>
          </a:p>
        </p:txBody>
      </p:sp>
    </p:spTree>
    <p:extLst>
      <p:ext uri="{BB962C8B-B14F-4D97-AF65-F5344CB8AC3E}">
        <p14:creationId xmlns:p14="http://schemas.microsoft.com/office/powerpoint/2010/main" val="544696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r>
              <a:rPr lang="en-US" smtClean="0"/>
              <a:t>2/26/2026, Lecture 7</a:t>
            </a:r>
            <a:endParaRPr lang="en-US"/>
          </a:p>
        </p:txBody>
      </p:sp>
      <p:sp>
        <p:nvSpPr>
          <p:cNvPr id="9" name="Footer Placeholder 8"/>
          <p:cNvSpPr>
            <a:spLocks noGrp="1"/>
          </p:cNvSpPr>
          <p:nvPr>
            <p:ph type="ftr" sz="quarter" idx="11"/>
          </p:nvPr>
        </p:nvSpPr>
        <p:spPr/>
        <p:txBody>
          <a:bodyPr/>
          <a:lstStyle/>
          <a:p>
            <a:r>
              <a:rPr lang="en-US" smtClean="0"/>
              <a:t>CSC4103, Spring 2026, Monitors and Language Support for Concurrency</a:t>
            </a:r>
            <a:endParaRPr lang="en-US"/>
          </a:p>
        </p:txBody>
      </p:sp>
      <p:sp>
        <p:nvSpPr>
          <p:cNvPr id="10" name="Slide Number Placeholder 9"/>
          <p:cNvSpPr>
            <a:spLocks noGrp="1"/>
          </p:cNvSpPr>
          <p:nvPr>
            <p:ph type="sldNum" sz="quarter" idx="12"/>
          </p:nvPr>
        </p:nvSpPr>
        <p:spPr/>
        <p:txBody>
          <a:bodyPr/>
          <a:lstStyle/>
          <a:p>
            <a:fld id="{187D5CB2-48A7-425A-8CBB-1A520B672A4C}" type="slidenum">
              <a:rPr lang="en-US" smtClean="0"/>
              <a:t>‹#›</a:t>
            </a:fld>
            <a:endParaRPr lang="en-US"/>
          </a:p>
        </p:txBody>
      </p:sp>
    </p:spTree>
    <p:extLst>
      <p:ext uri="{BB962C8B-B14F-4D97-AF65-F5344CB8AC3E}">
        <p14:creationId xmlns:p14="http://schemas.microsoft.com/office/powerpoint/2010/main" val="37507578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2/26/2026, Lecture 7</a:t>
            </a:r>
            <a:endParaRPr lang="en-US"/>
          </a:p>
        </p:txBody>
      </p:sp>
      <p:sp>
        <p:nvSpPr>
          <p:cNvPr id="5" name="Footer Placeholder 4"/>
          <p:cNvSpPr>
            <a:spLocks noGrp="1"/>
          </p:cNvSpPr>
          <p:nvPr>
            <p:ph type="ftr" sz="quarter" idx="11"/>
          </p:nvPr>
        </p:nvSpPr>
        <p:spPr/>
        <p:txBody>
          <a:bodyPr/>
          <a:lstStyle/>
          <a:p>
            <a:r>
              <a:rPr lang="en-US" smtClean="0"/>
              <a:t>CSC4103, Spring 2026, Monitors and Language Support for Concurrency</a:t>
            </a:r>
            <a:endParaRPr lang="en-US"/>
          </a:p>
        </p:txBody>
      </p:sp>
      <p:sp>
        <p:nvSpPr>
          <p:cNvPr id="6" name="Slide Number Placeholder 5"/>
          <p:cNvSpPr>
            <a:spLocks noGrp="1"/>
          </p:cNvSpPr>
          <p:nvPr>
            <p:ph type="sldNum" sz="quarter" idx="12"/>
          </p:nvPr>
        </p:nvSpPr>
        <p:spPr/>
        <p:txBody>
          <a:bodyPr/>
          <a:lstStyle/>
          <a:p>
            <a:fld id="{187D5CB2-48A7-425A-8CBB-1A520B672A4C}"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2829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2/26/2026, Lecture 7</a:t>
            </a:r>
            <a:endParaRPr lang="en-US"/>
          </a:p>
        </p:txBody>
      </p:sp>
      <p:sp>
        <p:nvSpPr>
          <p:cNvPr id="5" name="Footer Placeholder 4"/>
          <p:cNvSpPr>
            <a:spLocks noGrp="1"/>
          </p:cNvSpPr>
          <p:nvPr>
            <p:ph type="ftr" sz="quarter" idx="11"/>
          </p:nvPr>
        </p:nvSpPr>
        <p:spPr/>
        <p:txBody>
          <a:bodyPr/>
          <a:lstStyle/>
          <a:p>
            <a:r>
              <a:rPr lang="en-US" smtClean="0"/>
              <a:t>CSC4103, Spring 2026, Monitors and Language Support for Concurrency</a:t>
            </a:r>
            <a:endParaRPr lang="en-US"/>
          </a:p>
        </p:txBody>
      </p:sp>
      <p:sp>
        <p:nvSpPr>
          <p:cNvPr id="6" name="Slide Number Placeholder 5"/>
          <p:cNvSpPr>
            <a:spLocks noGrp="1"/>
          </p:cNvSpPr>
          <p:nvPr>
            <p:ph type="sldNum" sz="quarter" idx="12"/>
          </p:nvPr>
        </p:nvSpPr>
        <p:spPr/>
        <p:txBody>
          <a:bodyPr/>
          <a:lstStyle/>
          <a:p>
            <a:fld id="{187D5CB2-48A7-425A-8CBB-1A520B672A4C}"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52220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Title Slid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p:nvPr>
        </p:nvSpPr>
        <p:spPr>
          <a:xfrm>
            <a:off x="993139" y="2404364"/>
            <a:ext cx="7277734" cy="848360"/>
          </a:xfrm>
          <a:prstGeom prst="rect">
            <a:avLst/>
          </a:prstGeom>
        </p:spPr>
        <p:txBody>
          <a:bodyPr wrap="square" lIns="0" tIns="0" rIns="0" bIns="0">
            <a:spAutoFit/>
          </a:bodyPr>
          <a:lstStyle>
            <a:lvl1pPr>
              <a:defRPr sz="4000" b="0" i="0">
                <a:solidFill>
                  <a:srgbClr val="D2533C"/>
                </a:solidFill>
                <a:latin typeface="Arial"/>
                <a:cs typeface="Arial"/>
              </a:defRPr>
            </a:lvl1pPr>
          </a:lstStyle>
          <a:p>
            <a:r>
              <a:rPr lang="en-US" smtClean="0"/>
              <a:t>Click to edit Master title style</a:t>
            </a:r>
            <a:endParaRPr/>
          </a:p>
        </p:txBody>
      </p:sp>
      <p:sp>
        <p:nvSpPr>
          <p:cNvPr id="3" name="Holder 3"/>
          <p:cNvSpPr>
            <a:spLocks noGrp="1"/>
          </p:cNvSpPr>
          <p:nvPr>
            <p:ph type="subTitle" idx="4"/>
          </p:nvPr>
        </p:nvSpPr>
        <p:spPr>
          <a:xfrm>
            <a:off x="993139" y="3446779"/>
            <a:ext cx="3890010" cy="915670"/>
          </a:xfrm>
          <a:prstGeom prst="rect">
            <a:avLst/>
          </a:prstGeom>
        </p:spPr>
        <p:txBody>
          <a:bodyPr wrap="square" lIns="0" tIns="0" rIns="0" bIns="0">
            <a:spAutoFit/>
          </a:bodyPr>
          <a:lstStyle>
            <a:lvl1pPr>
              <a:defRPr sz="2400" b="0" i="0">
                <a:solidFill>
                  <a:srgbClr val="292934"/>
                </a:solidFill>
                <a:latin typeface="Arial"/>
                <a:cs typeface="Arial"/>
              </a:defRPr>
            </a:lvl1pPr>
          </a:lstStyle>
          <a:p>
            <a:r>
              <a:rPr lang="en-US" smtClean="0"/>
              <a:t>Click to edit Master subtitle style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smtClean="0"/>
              <a:t>CSC4103, Spring 2026, Monitors and Language Support for Concurrency</a:t>
            </a:r>
            <a:endParaRPr lang="en-US"/>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r>
              <a:rPr lang="en-US" smtClean="0"/>
              <a:t>2/26/2026, Lecture 7</a:t>
            </a:r>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187D5CB2-48A7-425A-8CBB-1A520B672A4C}" type="slidenum">
              <a:rPr lang="en-US" smtClean="0"/>
              <a:t>‹#›</a:t>
            </a:fld>
            <a:endParaRPr lang="en-US"/>
          </a:p>
        </p:txBody>
      </p:sp>
    </p:spTree>
    <p:extLst>
      <p:ext uri="{BB962C8B-B14F-4D97-AF65-F5344CB8AC3E}">
        <p14:creationId xmlns:p14="http://schemas.microsoft.com/office/powerpoint/2010/main" val="95029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2/26/2026, Lecture 7</a:t>
            </a:r>
            <a:endParaRPr lang="en-US"/>
          </a:p>
        </p:txBody>
      </p:sp>
      <p:sp>
        <p:nvSpPr>
          <p:cNvPr id="5" name="Footer Placeholder 4"/>
          <p:cNvSpPr>
            <a:spLocks noGrp="1"/>
          </p:cNvSpPr>
          <p:nvPr>
            <p:ph type="ftr" sz="quarter" idx="11"/>
          </p:nvPr>
        </p:nvSpPr>
        <p:spPr/>
        <p:txBody>
          <a:bodyPr/>
          <a:lstStyle/>
          <a:p>
            <a:r>
              <a:rPr lang="en-US" smtClean="0"/>
              <a:t>CSC4103, Spring 2026, Monitors and Language Support for Concurrency</a:t>
            </a:r>
            <a:endParaRPr lang="en-US"/>
          </a:p>
        </p:txBody>
      </p:sp>
      <p:sp>
        <p:nvSpPr>
          <p:cNvPr id="6" name="Slide Number Placeholder 5"/>
          <p:cNvSpPr>
            <a:spLocks noGrp="1"/>
          </p:cNvSpPr>
          <p:nvPr>
            <p:ph type="sldNum" sz="quarter" idx="12"/>
          </p:nvPr>
        </p:nvSpPr>
        <p:spPr/>
        <p:txBody>
          <a:bodyPr/>
          <a:lstStyle/>
          <a:p>
            <a:fld id="{187D5CB2-48A7-425A-8CBB-1A520B672A4C}"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9911" y="5621939"/>
            <a:ext cx="1143986" cy="1143986"/>
          </a:xfrm>
          <a:prstGeom prst="rect">
            <a:avLst/>
          </a:prstGeom>
        </p:spPr>
      </p:pic>
    </p:spTree>
    <p:extLst>
      <p:ext uri="{BB962C8B-B14F-4D97-AF65-F5344CB8AC3E}">
        <p14:creationId xmlns:p14="http://schemas.microsoft.com/office/powerpoint/2010/main" val="311499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smtClean="0"/>
              <a:t>2/26/2026, Lecture 7</a:t>
            </a:r>
            <a:endParaRPr lang="en-US"/>
          </a:p>
        </p:txBody>
      </p:sp>
      <p:sp>
        <p:nvSpPr>
          <p:cNvPr id="5" name="Footer Placeholder 4"/>
          <p:cNvSpPr>
            <a:spLocks noGrp="1"/>
          </p:cNvSpPr>
          <p:nvPr>
            <p:ph type="ftr" sz="quarter" idx="11"/>
          </p:nvPr>
        </p:nvSpPr>
        <p:spPr/>
        <p:txBody>
          <a:bodyPr/>
          <a:lstStyle/>
          <a:p>
            <a:r>
              <a:rPr lang="en-US" smtClean="0"/>
              <a:t>CSC4103, Spring 2026, Monitors and Language Support for Concurrency</a:t>
            </a:r>
            <a:endParaRPr lang="en-US"/>
          </a:p>
        </p:txBody>
      </p:sp>
      <p:sp>
        <p:nvSpPr>
          <p:cNvPr id="6" name="Slide Number Placeholder 5"/>
          <p:cNvSpPr>
            <a:spLocks noGrp="1"/>
          </p:cNvSpPr>
          <p:nvPr>
            <p:ph type="sldNum" sz="quarter" idx="12"/>
          </p:nvPr>
        </p:nvSpPr>
        <p:spPr/>
        <p:txBody>
          <a:bodyPr/>
          <a:lstStyle/>
          <a:p>
            <a:fld id="{187D5CB2-48A7-425A-8CBB-1A520B672A4C}"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27379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2/26/2026, Lecture 7</a:t>
            </a:r>
            <a:endParaRPr lang="en-US"/>
          </a:p>
        </p:txBody>
      </p:sp>
      <p:sp>
        <p:nvSpPr>
          <p:cNvPr id="6" name="Footer Placeholder 5"/>
          <p:cNvSpPr>
            <a:spLocks noGrp="1"/>
          </p:cNvSpPr>
          <p:nvPr>
            <p:ph type="ftr" sz="quarter" idx="11"/>
          </p:nvPr>
        </p:nvSpPr>
        <p:spPr/>
        <p:txBody>
          <a:bodyPr/>
          <a:lstStyle/>
          <a:p>
            <a:r>
              <a:rPr lang="en-US" smtClean="0"/>
              <a:t>CSC4103, Spring 2026, Monitors and Language Support for Concurrency</a:t>
            </a:r>
            <a:endParaRPr lang="en-US"/>
          </a:p>
        </p:txBody>
      </p:sp>
      <p:sp>
        <p:nvSpPr>
          <p:cNvPr id="7" name="Slide Number Placeholder 6"/>
          <p:cNvSpPr>
            <a:spLocks noGrp="1"/>
          </p:cNvSpPr>
          <p:nvPr>
            <p:ph type="sldNum" sz="quarter" idx="12"/>
          </p:nvPr>
        </p:nvSpPr>
        <p:spPr/>
        <p:txBody>
          <a:bodyPr/>
          <a:lstStyle/>
          <a:p>
            <a:fld id="{187D5CB2-48A7-425A-8CBB-1A520B672A4C}"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9911" y="5621939"/>
            <a:ext cx="1143986" cy="1143986"/>
          </a:xfrm>
          <a:prstGeom prst="rect">
            <a:avLst/>
          </a:prstGeom>
        </p:spPr>
      </p:pic>
    </p:spTree>
    <p:extLst>
      <p:ext uri="{BB962C8B-B14F-4D97-AF65-F5344CB8AC3E}">
        <p14:creationId xmlns:p14="http://schemas.microsoft.com/office/powerpoint/2010/main" val="1876067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2/26/2026, Lecture 7</a:t>
            </a:r>
            <a:endParaRPr lang="en-US"/>
          </a:p>
        </p:txBody>
      </p:sp>
      <p:sp>
        <p:nvSpPr>
          <p:cNvPr id="8" name="Footer Placeholder 7"/>
          <p:cNvSpPr>
            <a:spLocks noGrp="1"/>
          </p:cNvSpPr>
          <p:nvPr>
            <p:ph type="ftr" sz="quarter" idx="11"/>
          </p:nvPr>
        </p:nvSpPr>
        <p:spPr/>
        <p:txBody>
          <a:bodyPr/>
          <a:lstStyle/>
          <a:p>
            <a:r>
              <a:rPr lang="en-US" smtClean="0"/>
              <a:t>CSC4103, Spring 2026, Monitors and Language Support for Concurrency</a:t>
            </a:r>
            <a:endParaRPr lang="en-US"/>
          </a:p>
        </p:txBody>
      </p:sp>
      <p:sp>
        <p:nvSpPr>
          <p:cNvPr id="9" name="Slide Number Placeholder 8"/>
          <p:cNvSpPr>
            <a:spLocks noGrp="1"/>
          </p:cNvSpPr>
          <p:nvPr>
            <p:ph type="sldNum" sz="quarter" idx="12"/>
          </p:nvPr>
        </p:nvSpPr>
        <p:spPr/>
        <p:txBody>
          <a:bodyPr/>
          <a:lstStyle/>
          <a:p>
            <a:fld id="{187D5CB2-48A7-425A-8CBB-1A520B672A4C}" type="slidenum">
              <a:rPr lang="en-US" smtClean="0"/>
              <a:t>‹#›</a:t>
            </a:fld>
            <a:endParaRPr lang="en-US"/>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9911" y="5621939"/>
            <a:ext cx="1143986" cy="1143986"/>
          </a:xfrm>
          <a:prstGeom prst="rect">
            <a:avLst/>
          </a:prstGeom>
        </p:spPr>
      </p:pic>
    </p:spTree>
    <p:extLst>
      <p:ext uri="{BB962C8B-B14F-4D97-AF65-F5344CB8AC3E}">
        <p14:creationId xmlns:p14="http://schemas.microsoft.com/office/powerpoint/2010/main" val="1135333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2/26/2026, Lecture 7</a:t>
            </a:r>
            <a:endParaRPr lang="en-US"/>
          </a:p>
        </p:txBody>
      </p:sp>
      <p:sp>
        <p:nvSpPr>
          <p:cNvPr id="4" name="Footer Placeholder 3"/>
          <p:cNvSpPr>
            <a:spLocks noGrp="1"/>
          </p:cNvSpPr>
          <p:nvPr>
            <p:ph type="ftr" sz="quarter" idx="11"/>
          </p:nvPr>
        </p:nvSpPr>
        <p:spPr/>
        <p:txBody>
          <a:bodyPr/>
          <a:lstStyle/>
          <a:p>
            <a:r>
              <a:rPr lang="en-US" smtClean="0"/>
              <a:t>CSC4103, Spring 2026, Monitors and Language Support for Concurrency</a:t>
            </a:r>
            <a:endParaRPr lang="en-US"/>
          </a:p>
        </p:txBody>
      </p:sp>
      <p:sp>
        <p:nvSpPr>
          <p:cNvPr id="5" name="Slide Number Placeholder 4"/>
          <p:cNvSpPr>
            <a:spLocks noGrp="1"/>
          </p:cNvSpPr>
          <p:nvPr>
            <p:ph type="sldNum" sz="quarter" idx="12"/>
          </p:nvPr>
        </p:nvSpPr>
        <p:spPr/>
        <p:txBody>
          <a:bodyPr/>
          <a:lstStyle/>
          <a:p>
            <a:fld id="{187D5CB2-48A7-425A-8CBB-1A520B672A4C}"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89911" y="5621939"/>
            <a:ext cx="1143986" cy="1143986"/>
          </a:xfrm>
          <a:prstGeom prst="rect">
            <a:avLst/>
          </a:prstGeom>
        </p:spPr>
      </p:pic>
    </p:spTree>
    <p:extLst>
      <p:ext uri="{BB962C8B-B14F-4D97-AF65-F5344CB8AC3E}">
        <p14:creationId xmlns:p14="http://schemas.microsoft.com/office/powerpoint/2010/main" val="796058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2/26/2026, Lecture 7</a:t>
            </a:r>
            <a:endParaRPr lang="en-US"/>
          </a:p>
        </p:txBody>
      </p:sp>
      <p:sp>
        <p:nvSpPr>
          <p:cNvPr id="3" name="Footer Placeholder 2"/>
          <p:cNvSpPr>
            <a:spLocks noGrp="1"/>
          </p:cNvSpPr>
          <p:nvPr>
            <p:ph type="ftr" sz="quarter" idx="11"/>
          </p:nvPr>
        </p:nvSpPr>
        <p:spPr/>
        <p:txBody>
          <a:bodyPr/>
          <a:lstStyle/>
          <a:p>
            <a:r>
              <a:rPr lang="en-US" smtClean="0"/>
              <a:t>CSC4103, Spring 2026, Monitors and Language Support for Concurrency</a:t>
            </a:r>
            <a:endParaRPr lang="en-US"/>
          </a:p>
        </p:txBody>
      </p:sp>
      <p:sp>
        <p:nvSpPr>
          <p:cNvPr id="4" name="Slide Number Placeholder 3"/>
          <p:cNvSpPr>
            <a:spLocks noGrp="1"/>
          </p:cNvSpPr>
          <p:nvPr>
            <p:ph type="sldNum" sz="quarter" idx="12"/>
          </p:nvPr>
        </p:nvSpPr>
        <p:spPr/>
        <p:txBody>
          <a:bodyPr/>
          <a:lstStyle/>
          <a:p>
            <a:fld id="{187D5CB2-48A7-425A-8CBB-1A520B672A4C}" type="slidenum">
              <a:rPr lang="en-US" smtClean="0"/>
              <a:t>‹#›</a:t>
            </a:fld>
            <a:endParaRPr lang="en-US"/>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735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2/26/2026, Lecture 7</a:t>
            </a:r>
            <a:endParaRPr lang="en-US"/>
          </a:p>
        </p:txBody>
      </p:sp>
      <p:sp>
        <p:nvSpPr>
          <p:cNvPr id="6" name="Footer Placeholder 5"/>
          <p:cNvSpPr>
            <a:spLocks noGrp="1"/>
          </p:cNvSpPr>
          <p:nvPr>
            <p:ph type="ftr" sz="quarter" idx="11"/>
          </p:nvPr>
        </p:nvSpPr>
        <p:spPr/>
        <p:txBody>
          <a:bodyPr/>
          <a:lstStyle/>
          <a:p>
            <a:r>
              <a:rPr lang="en-US" smtClean="0"/>
              <a:t>CSC4103, Spring 2026, Monitors and Language Support for Concurrency</a:t>
            </a:r>
            <a:endParaRPr lang="en-US"/>
          </a:p>
        </p:txBody>
      </p:sp>
      <p:sp>
        <p:nvSpPr>
          <p:cNvPr id="7" name="Slide Number Placeholder 6"/>
          <p:cNvSpPr>
            <a:spLocks noGrp="1"/>
          </p:cNvSpPr>
          <p:nvPr>
            <p:ph type="sldNum" sz="quarter" idx="12"/>
          </p:nvPr>
        </p:nvSpPr>
        <p:spPr/>
        <p:txBody>
          <a:bodyPr/>
          <a:lstStyle/>
          <a:p>
            <a:fld id="{187D5CB2-48A7-425A-8CBB-1A520B672A4C}" type="slidenum">
              <a:rPr lang="en-US" smtClean="0"/>
              <a:t>‹#›</a:t>
            </a:fld>
            <a:endParaRPr lang="en-US"/>
          </a:p>
        </p:txBody>
      </p:sp>
    </p:spTree>
    <p:extLst>
      <p:ext uri="{BB962C8B-B14F-4D97-AF65-F5344CB8AC3E}">
        <p14:creationId xmlns:p14="http://schemas.microsoft.com/office/powerpoint/2010/main" val="3578994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2/26/2026, Lecture 7</a:t>
            </a:r>
            <a:endParaRPr lang="en-US"/>
          </a:p>
        </p:txBody>
      </p:sp>
      <p:sp>
        <p:nvSpPr>
          <p:cNvPr id="6" name="Footer Placeholder 5"/>
          <p:cNvSpPr>
            <a:spLocks noGrp="1"/>
          </p:cNvSpPr>
          <p:nvPr>
            <p:ph type="ftr" sz="quarter" idx="11"/>
          </p:nvPr>
        </p:nvSpPr>
        <p:spPr/>
        <p:txBody>
          <a:bodyPr/>
          <a:lstStyle/>
          <a:p>
            <a:r>
              <a:rPr lang="en-US" smtClean="0"/>
              <a:t>CSC4103, Spring 2026, Monitors and Language Support for Concurrency</a:t>
            </a:r>
            <a:endParaRPr lang="en-US"/>
          </a:p>
        </p:txBody>
      </p:sp>
      <p:sp>
        <p:nvSpPr>
          <p:cNvPr id="7" name="Slide Number Placeholder 6"/>
          <p:cNvSpPr>
            <a:spLocks noGrp="1"/>
          </p:cNvSpPr>
          <p:nvPr>
            <p:ph type="sldNum" sz="quarter" idx="12"/>
          </p:nvPr>
        </p:nvSpPr>
        <p:spPr/>
        <p:txBody>
          <a:bodyPr/>
          <a:lstStyle/>
          <a:p>
            <a:fld id="{187D5CB2-48A7-425A-8CBB-1A520B672A4C}" type="slidenum">
              <a:rPr lang="en-US" smtClean="0"/>
              <a:t>‹#›</a:t>
            </a:fld>
            <a:endParaRPr lang="en-US"/>
          </a:p>
        </p:txBody>
      </p:sp>
    </p:spTree>
    <p:extLst>
      <p:ext uri="{BB962C8B-B14F-4D97-AF65-F5344CB8AC3E}">
        <p14:creationId xmlns:p14="http://schemas.microsoft.com/office/powerpoint/2010/main" val="2881334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r>
              <a:rPr lang="en-US" smtClean="0"/>
              <a:t>2/26/2026, Lecture 7</a:t>
            </a:r>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r>
              <a:rPr lang="en-US" smtClean="0"/>
              <a:t>CSC4103, Spring 2026, Monitors and Language Support for Concurrency</a:t>
            </a:r>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187D5CB2-48A7-425A-8CBB-1A520B672A4C}" type="slidenum">
              <a:rPr lang="en-US" smtClean="0"/>
              <a:t>‹#›</a:t>
            </a:fld>
            <a:endParaRPr lang="en-US"/>
          </a:p>
        </p:txBody>
      </p:sp>
    </p:spTree>
    <p:extLst>
      <p:ext uri="{BB962C8B-B14F-4D97-AF65-F5344CB8AC3E}">
        <p14:creationId xmlns:p14="http://schemas.microsoft.com/office/powerpoint/2010/main" val="2525217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4.jpeg"/><Relationship Id="rId5" Type="http://schemas.openxmlformats.org/officeDocument/2006/relationships/image" Target="../media/image13.jpg"/><Relationship Id="rId4" Type="http://schemas.openxmlformats.org/officeDocument/2006/relationships/image" Target="../media/image12.jp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2.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s.washington.edu/research/smt/index.html"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Synchronization </a:t>
            </a:r>
            <a:r>
              <a:rPr lang="en-US" dirty="0" smtClean="0"/>
              <a:t>1: </a:t>
            </a:r>
            <a:r>
              <a:rPr lang="en-US" dirty="0"/>
              <a:t>Monitors and Language Support for Concurrency</a:t>
            </a:r>
          </a:p>
        </p:txBody>
      </p:sp>
      <p:sp>
        <p:nvSpPr>
          <p:cNvPr id="3" name="Subtitle 2"/>
          <p:cNvSpPr>
            <a:spLocks noGrp="1"/>
          </p:cNvSpPr>
          <p:nvPr>
            <p:ph type="subTitle" idx="1"/>
          </p:nvPr>
        </p:nvSpPr>
        <p:spPr/>
        <p:txBody>
          <a:bodyPr/>
          <a:lstStyle/>
          <a:p>
            <a:r>
              <a:rPr lang="en-US" dirty="0"/>
              <a:t>Lecture 7</a:t>
            </a:r>
          </a:p>
          <a:p>
            <a:r>
              <a:rPr lang="en-US" dirty="0"/>
              <a:t>Hartmut Kaiser</a:t>
            </a:r>
          </a:p>
          <a:p>
            <a:r>
              <a:rPr lang="en-US" dirty="0"/>
              <a:t>https://</a:t>
            </a:r>
            <a:r>
              <a:rPr lang="en-US" dirty="0" smtClean="0"/>
              <a:t>teaching.hkaiser.org/spring2026/csc4103</a:t>
            </a:r>
            <a:r>
              <a:rPr lang="en-US" dirty="0" smtClean="0"/>
              <a:t>/</a:t>
            </a:r>
            <a:endParaRPr lang="en-US" dirty="0"/>
          </a:p>
          <a:p>
            <a:endParaRPr lang="en-US" dirty="0"/>
          </a:p>
        </p:txBody>
      </p:sp>
    </p:spTree>
    <p:extLst>
      <p:ext uri="{BB962C8B-B14F-4D97-AF65-F5344CB8AC3E}">
        <p14:creationId xmlns:p14="http://schemas.microsoft.com/office/powerpoint/2010/main" val="280839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Synchronization: Monitors</a:t>
            </a:r>
            <a:endParaRPr lang="en-US" dirty="0"/>
          </a:p>
        </p:txBody>
      </p:sp>
      <p:sp>
        <p:nvSpPr>
          <p:cNvPr id="8" name="Text Placeholder 7"/>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smtClean="0"/>
              <a:t>2/26/2026, Lecture 7</a:t>
            </a:r>
            <a:endParaRPr lang="en-US"/>
          </a:p>
        </p:txBody>
      </p:sp>
      <p:sp>
        <p:nvSpPr>
          <p:cNvPr id="5" name="Footer Placeholder 4"/>
          <p:cNvSpPr>
            <a:spLocks noGrp="1"/>
          </p:cNvSpPr>
          <p:nvPr>
            <p:ph type="ftr" sz="quarter" idx="11"/>
          </p:nvPr>
        </p:nvSpPr>
        <p:spPr/>
        <p:txBody>
          <a:bodyPr/>
          <a:lstStyle/>
          <a:p>
            <a:r>
              <a:rPr lang="en-US" smtClean="0"/>
              <a:t>CSC4103, Spring 2026, Monitors and Language Support for Concurrency</a:t>
            </a:r>
            <a:endParaRPr lang="en-US"/>
          </a:p>
        </p:txBody>
      </p:sp>
      <p:sp>
        <p:nvSpPr>
          <p:cNvPr id="6" name="Slide Number Placeholder 5"/>
          <p:cNvSpPr>
            <a:spLocks noGrp="1"/>
          </p:cNvSpPr>
          <p:nvPr>
            <p:ph type="sldNum" sz="quarter" idx="12"/>
          </p:nvPr>
        </p:nvSpPr>
        <p:spPr/>
        <p:txBody>
          <a:bodyPr>
            <a:normAutofit lnSpcReduction="10000"/>
          </a:bodyPr>
          <a:lstStyle/>
          <a:p>
            <a:fld id="{187D5CB2-48A7-425A-8CBB-1A520B672A4C}" type="slidenum">
              <a:rPr lang="en-US" smtClean="0"/>
              <a:t>10</a:t>
            </a:fld>
            <a:endParaRPr lang="en-US"/>
          </a:p>
        </p:txBody>
      </p:sp>
    </p:spTree>
    <p:extLst>
      <p:ext uri="{BB962C8B-B14F-4D97-AF65-F5344CB8AC3E}">
        <p14:creationId xmlns:p14="http://schemas.microsoft.com/office/powerpoint/2010/main" val="181720997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100</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3361493"/>
            <a:ext cx="1187196"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a:solidFill>
                  <a:schemeClr val="tx2">
                    <a:lumMod val="60000"/>
                    <a:lumOff val="40000"/>
                  </a:schemeClr>
                </a:solidFill>
              </a:rPr>
              <a:t>R3</a:t>
            </a:r>
          </a:p>
          <a:p>
            <a:pPr marL="285750" indent="-285750"/>
            <a:r>
              <a:rPr lang="en-US" dirty="0" smtClean="0"/>
              <a:t>AR = </a:t>
            </a:r>
            <a:r>
              <a:rPr lang="en-US" dirty="0"/>
              <a:t>0,</a:t>
            </a:r>
            <a:r>
              <a:rPr lang="en-US" dirty="0" smtClean="0"/>
              <a:t> WR = </a:t>
            </a:r>
            <a:r>
              <a:rPr lang="en-US" dirty="0" smtClean="0">
                <a:solidFill>
                  <a:srgbClr val="FF0000"/>
                </a:solidFill>
              </a:rPr>
              <a:t>0</a:t>
            </a:r>
            <a:r>
              <a:rPr lang="en-US" dirty="0" smtClean="0"/>
              <a:t>,</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solidFill>
                  <a:srgbClr val="FF0000"/>
                </a:solidFill>
              </a:rPr>
              <a:t>R3 continues</a:t>
            </a:r>
          </a:p>
          <a:p>
            <a:endParaRPr lang="en-US" dirty="0"/>
          </a:p>
        </p:txBody>
      </p:sp>
    </p:spTree>
    <p:extLst>
      <p:ext uri="{BB962C8B-B14F-4D97-AF65-F5344CB8AC3E}">
        <p14:creationId xmlns:p14="http://schemas.microsoft.com/office/powerpoint/2010/main" val="3638739613"/>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101</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3891612"/>
            <a:ext cx="5617846"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a:solidFill>
                  <a:schemeClr val="tx2">
                    <a:lumMod val="60000"/>
                    <a:lumOff val="40000"/>
                  </a:schemeClr>
                </a:solidFill>
              </a:rPr>
              <a:t>R3</a:t>
            </a:r>
          </a:p>
          <a:p>
            <a:pPr marL="285750" indent="-285750"/>
            <a:r>
              <a:rPr lang="en-US" dirty="0" smtClean="0"/>
              <a:t>AR = </a:t>
            </a:r>
            <a:r>
              <a:rPr lang="en-US" dirty="0" smtClean="0">
                <a:solidFill>
                  <a:srgbClr val="FF0000"/>
                </a:solidFill>
              </a:rPr>
              <a:t>1</a:t>
            </a:r>
            <a:r>
              <a:rPr lang="en-US" dirty="0" smtClean="0"/>
              <a:t>, WR = </a:t>
            </a:r>
            <a:r>
              <a:rPr lang="en-US" dirty="0"/>
              <a:t>0,</a:t>
            </a:r>
            <a:r>
              <a:rPr lang="en-US" dirty="0" smtClean="0"/>
              <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R3 continues</a:t>
            </a:r>
          </a:p>
          <a:p>
            <a:endParaRPr lang="en-US" dirty="0"/>
          </a:p>
        </p:txBody>
      </p:sp>
    </p:spTree>
    <p:extLst>
      <p:ext uri="{BB962C8B-B14F-4D97-AF65-F5344CB8AC3E}">
        <p14:creationId xmlns:p14="http://schemas.microsoft.com/office/powerpoint/2010/main" val="2995053202"/>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102</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4116243"/>
            <a:ext cx="1974574"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a:solidFill>
                  <a:schemeClr val="tx2">
                    <a:lumMod val="60000"/>
                    <a:lumOff val="40000"/>
                  </a:schemeClr>
                </a:solidFill>
              </a:rPr>
              <a:t>R3</a:t>
            </a:r>
          </a:p>
          <a:p>
            <a:pPr marL="285750" indent="-285750"/>
            <a:r>
              <a:rPr lang="en-US" dirty="0" smtClean="0"/>
              <a:t>AR = 1, WR = </a:t>
            </a:r>
            <a:r>
              <a:rPr lang="en-US" dirty="0"/>
              <a:t>0,</a:t>
            </a:r>
            <a:r>
              <a:rPr lang="en-US" dirty="0" smtClean="0"/>
              <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R3 continues</a:t>
            </a:r>
          </a:p>
          <a:p>
            <a:endParaRPr lang="en-US" dirty="0"/>
          </a:p>
        </p:txBody>
      </p:sp>
    </p:spTree>
    <p:extLst>
      <p:ext uri="{BB962C8B-B14F-4D97-AF65-F5344CB8AC3E}">
        <p14:creationId xmlns:p14="http://schemas.microsoft.com/office/powerpoint/2010/main" val="3212627593"/>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103</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4413284"/>
            <a:ext cx="4213860" cy="551908"/>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a:solidFill>
                  <a:schemeClr val="tx2">
                    <a:lumMod val="60000"/>
                    <a:lumOff val="40000"/>
                  </a:schemeClr>
                </a:solidFill>
              </a:rPr>
              <a:t>R3</a:t>
            </a:r>
          </a:p>
          <a:p>
            <a:pPr marL="285750" indent="-285750"/>
            <a:r>
              <a:rPr lang="en-US" dirty="0" smtClean="0"/>
              <a:t>AR = 1, WR = </a:t>
            </a:r>
            <a:r>
              <a:rPr lang="en-US" dirty="0"/>
              <a:t>0,</a:t>
            </a:r>
            <a:r>
              <a:rPr lang="en-US" dirty="0" smtClean="0"/>
              <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R3 </a:t>
            </a:r>
            <a:r>
              <a:rPr lang="en-US" dirty="0" smtClean="0"/>
              <a:t>accessing the DB</a:t>
            </a:r>
            <a:endParaRPr lang="en-US" dirty="0"/>
          </a:p>
          <a:p>
            <a:endParaRPr lang="en-US" dirty="0"/>
          </a:p>
        </p:txBody>
      </p:sp>
    </p:spTree>
    <p:extLst>
      <p:ext uri="{BB962C8B-B14F-4D97-AF65-F5344CB8AC3E}">
        <p14:creationId xmlns:p14="http://schemas.microsoft.com/office/powerpoint/2010/main" val="831565242"/>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104</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5150934"/>
            <a:ext cx="2054088"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a:solidFill>
                  <a:schemeClr val="tx2">
                    <a:lumMod val="60000"/>
                    <a:lumOff val="40000"/>
                  </a:schemeClr>
                </a:solidFill>
              </a:rPr>
              <a:t>R3</a:t>
            </a:r>
          </a:p>
          <a:p>
            <a:pPr marL="285750" indent="-285750"/>
            <a:r>
              <a:rPr lang="en-US" dirty="0" smtClean="0"/>
              <a:t>AR = 1, WR = </a:t>
            </a:r>
            <a:r>
              <a:rPr lang="en-US" dirty="0"/>
              <a:t>0,</a:t>
            </a:r>
            <a:r>
              <a:rPr lang="en-US" dirty="0" smtClean="0"/>
              <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solidFill>
                  <a:srgbClr val="FF0000"/>
                </a:solidFill>
              </a:rPr>
              <a:t>R3 </a:t>
            </a:r>
            <a:r>
              <a:rPr lang="en-US" dirty="0" smtClean="0">
                <a:solidFill>
                  <a:srgbClr val="FF0000"/>
                </a:solidFill>
              </a:rPr>
              <a:t>finishes</a:t>
            </a:r>
            <a:endParaRPr lang="en-US" dirty="0">
              <a:solidFill>
                <a:srgbClr val="FF0000"/>
              </a:solidFill>
            </a:endParaRPr>
          </a:p>
          <a:p>
            <a:endParaRPr lang="en-US" dirty="0"/>
          </a:p>
        </p:txBody>
      </p:sp>
    </p:spTree>
    <p:extLst>
      <p:ext uri="{BB962C8B-B14F-4D97-AF65-F5344CB8AC3E}">
        <p14:creationId xmlns:p14="http://schemas.microsoft.com/office/powerpoint/2010/main" val="3427668134"/>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105</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5356078"/>
            <a:ext cx="5439156"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a:solidFill>
                  <a:schemeClr val="tx2">
                    <a:lumMod val="60000"/>
                    <a:lumOff val="40000"/>
                  </a:schemeClr>
                </a:solidFill>
              </a:rPr>
              <a:t>R3</a:t>
            </a:r>
          </a:p>
          <a:p>
            <a:pPr marL="285750" indent="-285750"/>
            <a:r>
              <a:rPr lang="en-US" dirty="0" smtClean="0"/>
              <a:t>AR = </a:t>
            </a:r>
            <a:r>
              <a:rPr lang="en-US" dirty="0" smtClean="0">
                <a:solidFill>
                  <a:srgbClr val="FF0000"/>
                </a:solidFill>
              </a:rPr>
              <a:t>0</a:t>
            </a:r>
            <a:r>
              <a:rPr lang="en-US" dirty="0" smtClean="0"/>
              <a:t>, WR = </a:t>
            </a:r>
            <a:r>
              <a:rPr lang="en-US" dirty="0"/>
              <a:t>0,</a:t>
            </a:r>
            <a:r>
              <a:rPr lang="en-US" dirty="0" smtClean="0"/>
              <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R3 finishes</a:t>
            </a:r>
          </a:p>
          <a:p>
            <a:endParaRPr lang="en-US" dirty="0"/>
          </a:p>
        </p:txBody>
      </p:sp>
    </p:spTree>
    <p:extLst>
      <p:ext uri="{BB962C8B-B14F-4D97-AF65-F5344CB8AC3E}">
        <p14:creationId xmlns:p14="http://schemas.microsoft.com/office/powerpoint/2010/main" val="1989263954"/>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106</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696" y="5579510"/>
            <a:ext cx="6133703"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a:solidFill>
                  <a:schemeClr val="tx2">
                    <a:lumMod val="60000"/>
                    <a:lumOff val="40000"/>
                  </a:schemeClr>
                </a:solidFill>
              </a:rPr>
              <a:t>R3</a:t>
            </a:r>
          </a:p>
          <a:p>
            <a:pPr marL="285750" indent="-285750"/>
            <a:r>
              <a:rPr lang="en-US" dirty="0" smtClean="0"/>
              <a:t>AR = 0, WR = </a:t>
            </a:r>
            <a:r>
              <a:rPr lang="en-US" dirty="0"/>
              <a:t>0,</a:t>
            </a:r>
            <a:r>
              <a:rPr lang="en-US" dirty="0" smtClean="0"/>
              <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R3 finishes</a:t>
            </a:r>
          </a:p>
          <a:p>
            <a:endParaRPr lang="en-US" dirty="0"/>
          </a:p>
        </p:txBody>
      </p:sp>
    </p:spTree>
    <p:extLst>
      <p:ext uri="{BB962C8B-B14F-4D97-AF65-F5344CB8AC3E}">
        <p14:creationId xmlns:p14="http://schemas.microsoft.com/office/powerpoint/2010/main" val="378327168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107</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6019800"/>
            <a:ext cx="2027583"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4"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a:solidFill>
                  <a:schemeClr val="tx2">
                    <a:lumMod val="60000"/>
                    <a:lumOff val="40000"/>
                  </a:schemeClr>
                </a:solidFill>
              </a:rPr>
              <a:t>R3</a:t>
            </a:r>
          </a:p>
          <a:p>
            <a:pPr marL="285750" indent="-285750"/>
            <a:r>
              <a:rPr lang="en-US" dirty="0" smtClean="0"/>
              <a:t>AR = 0, WR = </a:t>
            </a:r>
            <a:r>
              <a:rPr lang="en-US" dirty="0"/>
              <a:t>0,</a:t>
            </a:r>
            <a:r>
              <a:rPr lang="en-US" dirty="0" smtClean="0"/>
              <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R3 finishes</a:t>
            </a:r>
          </a:p>
          <a:p>
            <a:endParaRPr lang="en-US" dirty="0"/>
          </a:p>
        </p:txBody>
      </p:sp>
    </p:spTree>
    <p:extLst>
      <p:ext uri="{BB962C8B-B14F-4D97-AF65-F5344CB8AC3E}">
        <p14:creationId xmlns:p14="http://schemas.microsoft.com/office/powerpoint/2010/main" val="4155396489"/>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4937" y="561634"/>
            <a:ext cx="3810000" cy="28575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79735" y="3419134"/>
            <a:ext cx="3813602" cy="2860201"/>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55536" y="2182075"/>
            <a:ext cx="3813600" cy="286020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1619" y="3805215"/>
            <a:ext cx="2795905" cy="1866267"/>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97147" y="1181098"/>
            <a:ext cx="2796189" cy="1839224"/>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891759" y="859264"/>
            <a:ext cx="2958566" cy="643669"/>
          </a:xfrm>
          <a:prstGeom prst="rect">
            <a:avLst/>
          </a:prstGeom>
          <a:noFill/>
          <a:ln>
            <a:no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68578" y="5547935"/>
            <a:ext cx="2570102" cy="346964"/>
          </a:xfrm>
          <a:prstGeom prst="rect">
            <a:avLst/>
          </a:prstGeom>
        </p:spPr>
      </p:pic>
      <p:sp>
        <p:nvSpPr>
          <p:cNvPr id="2" name="Date Placeholder 1"/>
          <p:cNvSpPr>
            <a:spLocks noGrp="1"/>
          </p:cNvSpPr>
          <p:nvPr>
            <p:ph type="dt" sz="half" idx="10"/>
          </p:nvPr>
        </p:nvSpPr>
        <p:spPr/>
        <p:txBody>
          <a:bodyPr/>
          <a:lstStyle/>
          <a:p>
            <a:r>
              <a:rPr lang="en-US" smtClean="0"/>
              <a:t>2/26/2026, Lecture 7</a:t>
            </a:r>
            <a:endParaRPr lang="en-US"/>
          </a:p>
        </p:txBody>
      </p:sp>
      <p:sp>
        <p:nvSpPr>
          <p:cNvPr id="3" name="Footer Placeholder 2"/>
          <p:cNvSpPr>
            <a:spLocks noGrp="1"/>
          </p:cNvSpPr>
          <p:nvPr>
            <p:ph type="ftr" sz="quarter" idx="11"/>
          </p:nvPr>
        </p:nvSpPr>
        <p:spPr/>
        <p:txBody>
          <a:bodyPr/>
          <a:lstStyle/>
          <a:p>
            <a:r>
              <a:rPr lang="en-US" smtClean="0"/>
              <a:t>CSC4103, Spring 2026, Monitors and Language Support for Concurrency</a:t>
            </a:r>
            <a:endParaRPr lang="en-US"/>
          </a:p>
        </p:txBody>
      </p:sp>
      <p:sp>
        <p:nvSpPr>
          <p:cNvPr id="4" name="Slide Number Placeholder 3"/>
          <p:cNvSpPr>
            <a:spLocks noGrp="1"/>
          </p:cNvSpPr>
          <p:nvPr>
            <p:ph type="sldNum" sz="quarter" idx="12"/>
          </p:nvPr>
        </p:nvSpPr>
        <p:spPr/>
        <p:txBody>
          <a:bodyPr>
            <a:normAutofit lnSpcReduction="10000"/>
          </a:bodyPr>
          <a:lstStyle/>
          <a:p>
            <a:fld id="{65339F38-439B-42BE-A6DB-D203DE66964E}" type="slidenum">
              <a:rPr lang="en-US" smtClean="0"/>
              <a:t>108</a:t>
            </a:fld>
            <a:endParaRPr lang="en-US"/>
          </a:p>
        </p:txBody>
      </p:sp>
    </p:spTree>
    <p:extLst>
      <p:ext uri="{BB962C8B-B14F-4D97-AF65-F5344CB8AC3E}">
        <p14:creationId xmlns:p14="http://schemas.microsoft.com/office/powerpoint/2010/main" val="8830696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E12AE-76EB-450F-BD23-0A3D82A22CB2}"/>
              </a:ext>
            </a:extLst>
          </p:cNvPr>
          <p:cNvSpPr>
            <a:spLocks noGrp="1"/>
          </p:cNvSpPr>
          <p:nvPr>
            <p:ph type="title"/>
          </p:nvPr>
        </p:nvSpPr>
        <p:spPr/>
        <p:txBody>
          <a:bodyPr/>
          <a:lstStyle/>
          <a:p>
            <a:r>
              <a:rPr lang="en-US" dirty="0" smtClean="0"/>
              <a:t>Recall: Race Conditions</a:t>
            </a:r>
            <a:endParaRPr lang="en-US" dirty="0"/>
          </a:p>
        </p:txBody>
      </p:sp>
      <p:sp>
        <p:nvSpPr>
          <p:cNvPr id="3" name="Content Placeholder 2">
            <a:extLst>
              <a:ext uri="{FF2B5EF4-FFF2-40B4-BE49-F238E27FC236}">
                <a16:creationId xmlns:a16="http://schemas.microsoft.com/office/drawing/2014/main" id="{3F40E394-4D66-4397-9E5A-2B08FDC3AE49}"/>
              </a:ext>
            </a:extLst>
          </p:cNvPr>
          <p:cNvSpPr>
            <a:spLocks noGrp="1"/>
          </p:cNvSpPr>
          <p:nvPr>
            <p:ph idx="1"/>
          </p:nvPr>
        </p:nvSpPr>
        <p:spPr/>
        <p:txBody>
          <a:bodyPr/>
          <a:lstStyle/>
          <a:p>
            <a:r>
              <a:rPr lang="en-US" dirty="0" smtClean="0"/>
              <a:t>What are the possible values of </a:t>
            </a:r>
            <a:r>
              <a:rPr lang="en-US" dirty="0" smtClean="0">
                <a:latin typeface="Consolas" panose="020B0609020204030204" pitchFamily="49" charset="0"/>
              </a:rPr>
              <a:t>x</a:t>
            </a:r>
            <a:r>
              <a:rPr lang="en-US" dirty="0" smtClean="0"/>
              <a:t> below?</a:t>
            </a:r>
          </a:p>
          <a:p>
            <a:r>
              <a:rPr lang="en-US" dirty="0" smtClean="0"/>
              <a:t>Initially </a:t>
            </a:r>
            <a:r>
              <a:rPr lang="en-US" dirty="0" smtClean="0">
                <a:latin typeface="Consolas" panose="020B0609020204030204" pitchFamily="49" charset="0"/>
              </a:rPr>
              <a:t>x == 0</a:t>
            </a:r>
            <a:r>
              <a:rPr lang="en-US" dirty="0" smtClean="0"/>
              <a:t> and </a:t>
            </a:r>
            <a:r>
              <a:rPr lang="en-US" dirty="0" smtClean="0">
                <a:latin typeface="Consolas" panose="020B0609020204030204" pitchFamily="49" charset="0"/>
              </a:rPr>
              <a:t>y == 0</a:t>
            </a:r>
          </a:p>
          <a:p>
            <a:endParaRPr lang="en-US" dirty="0">
              <a:latin typeface="Consolas" panose="020B0609020204030204" pitchFamily="49" charset="0"/>
            </a:endParaRPr>
          </a:p>
          <a:p>
            <a:endParaRPr lang="en-US" dirty="0" smtClean="0">
              <a:latin typeface="Consolas" panose="020B0609020204030204" pitchFamily="49" charset="0"/>
            </a:endParaRPr>
          </a:p>
          <a:p>
            <a:endParaRPr lang="en-US" dirty="0">
              <a:latin typeface="Consolas" panose="020B0609020204030204" pitchFamily="49" charset="0"/>
            </a:endParaRPr>
          </a:p>
          <a:p>
            <a:endParaRPr lang="en-US" dirty="0" smtClean="0">
              <a:latin typeface="Consolas" panose="020B0609020204030204" pitchFamily="49" charset="0"/>
            </a:endParaRPr>
          </a:p>
          <a:p>
            <a:endParaRPr lang="en-US" dirty="0">
              <a:latin typeface="Consolas" panose="020B0609020204030204" pitchFamily="49" charset="0"/>
            </a:endParaRPr>
          </a:p>
          <a:p>
            <a:r>
              <a:rPr lang="en-US" dirty="0" smtClean="0">
                <a:latin typeface="Consolas" panose="020B0609020204030204" pitchFamily="49" charset="0"/>
              </a:rPr>
              <a:t>1</a:t>
            </a:r>
            <a:r>
              <a:rPr lang="en-US" dirty="0" smtClean="0"/>
              <a:t> </a:t>
            </a:r>
            <a:r>
              <a:rPr lang="en-US" dirty="0"/>
              <a:t>or </a:t>
            </a:r>
            <a:r>
              <a:rPr lang="en-US" dirty="0">
                <a:latin typeface="Consolas" panose="020B0609020204030204" pitchFamily="49" charset="0"/>
              </a:rPr>
              <a:t>3</a:t>
            </a:r>
            <a:r>
              <a:rPr lang="en-US" dirty="0"/>
              <a:t> or </a:t>
            </a:r>
            <a:r>
              <a:rPr lang="en-US" dirty="0">
                <a:latin typeface="Consolas" panose="020B0609020204030204" pitchFamily="49" charset="0"/>
              </a:rPr>
              <a:t>5</a:t>
            </a:r>
            <a:r>
              <a:rPr lang="en-US" dirty="0"/>
              <a:t> (non-deterministic)</a:t>
            </a:r>
          </a:p>
          <a:p>
            <a:r>
              <a:rPr lang="en-US" dirty="0">
                <a:solidFill>
                  <a:srgbClr val="FF0000"/>
                </a:solidFill>
                <a:cs typeface="Consolas" panose="020B0609020204030204" pitchFamily="49" charset="0"/>
              </a:rPr>
              <a:t>Race Condition: Thread A races against Thread B</a:t>
            </a:r>
          </a:p>
          <a:p>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C4DD5B31-4118-48B0-B6DA-51676B8F1585}"/>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BACC32D4-73C5-43B1-9AFE-23DD36EC4DF8}"/>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D1DF863B-08C7-44EC-8197-5DBCBFB450AF}"/>
              </a:ext>
            </a:extLst>
          </p:cNvPr>
          <p:cNvSpPr>
            <a:spLocks noGrp="1"/>
          </p:cNvSpPr>
          <p:nvPr>
            <p:ph type="sldNum" sz="quarter" idx="12"/>
          </p:nvPr>
        </p:nvSpPr>
        <p:spPr/>
        <p:txBody>
          <a:bodyPr>
            <a:normAutofit lnSpcReduction="10000"/>
          </a:bodyPr>
          <a:lstStyle/>
          <a:p>
            <a:fld id="{250B3728-42B5-46E1-8863-4BDB07D9EE18}" type="slidenum">
              <a:rPr lang="en-US" smtClean="0"/>
              <a:pPr/>
              <a:t>11</a:t>
            </a:fld>
            <a:endParaRPr lang="en-US"/>
          </a:p>
        </p:txBody>
      </p:sp>
      <p:sp>
        <p:nvSpPr>
          <p:cNvPr id="8" name="Content Placeholder 2">
            <a:extLst>
              <a:ext uri="{FF2B5EF4-FFF2-40B4-BE49-F238E27FC236}">
                <a16:creationId xmlns:a16="http://schemas.microsoft.com/office/drawing/2014/main" id="{45A761A5-F0AC-40CD-866E-6D5E6CCF63F9}"/>
              </a:ext>
            </a:extLst>
          </p:cNvPr>
          <p:cNvSpPr txBox="1">
            <a:spLocks/>
          </p:cNvSpPr>
          <p:nvPr/>
        </p:nvSpPr>
        <p:spPr>
          <a:xfrm>
            <a:off x="2146553" y="2952273"/>
            <a:ext cx="2189532" cy="10604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u="sng" dirty="0">
                <a:cs typeface="Consolas" panose="020B0609020204030204" pitchFamily="49" charset="0"/>
              </a:rPr>
              <a:t>Thread A</a:t>
            </a:r>
          </a:p>
          <a:p>
            <a:pPr marL="0" indent="0">
              <a:buNone/>
            </a:pPr>
            <a:r>
              <a:rPr lang="en-US" b="1" dirty="0">
                <a:latin typeface="Consolas" panose="020B0609020204030204" pitchFamily="49" charset="0"/>
                <a:cs typeface="Consolas" panose="020B0609020204030204" pitchFamily="49" charset="0"/>
              </a:rPr>
              <a:t>x = y + 1;</a:t>
            </a:r>
          </a:p>
        </p:txBody>
      </p:sp>
      <p:sp>
        <p:nvSpPr>
          <p:cNvPr id="9" name="Content Placeholder 2">
            <a:extLst>
              <a:ext uri="{FF2B5EF4-FFF2-40B4-BE49-F238E27FC236}">
                <a16:creationId xmlns:a16="http://schemas.microsoft.com/office/drawing/2014/main" id="{F57FA707-ED6D-432B-94B4-C4BCE92A1A84}"/>
              </a:ext>
            </a:extLst>
          </p:cNvPr>
          <p:cNvSpPr txBox="1">
            <a:spLocks/>
          </p:cNvSpPr>
          <p:nvPr/>
        </p:nvSpPr>
        <p:spPr>
          <a:xfrm>
            <a:off x="4361116" y="2952272"/>
            <a:ext cx="2189532" cy="16676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u="sng" dirty="0">
                <a:cs typeface="Consolas" panose="020B0609020204030204" pitchFamily="49" charset="0"/>
              </a:rPr>
              <a:t>Thread B</a:t>
            </a:r>
          </a:p>
          <a:p>
            <a:pPr marL="0" indent="0">
              <a:buNone/>
            </a:pPr>
            <a:r>
              <a:rPr lang="en-US" b="1" dirty="0">
                <a:latin typeface="Consolas" panose="020B0609020204030204" pitchFamily="49" charset="0"/>
                <a:cs typeface="Consolas" panose="020B0609020204030204" pitchFamily="49" charset="0"/>
              </a:rPr>
              <a:t>y = 2;</a:t>
            </a:r>
          </a:p>
          <a:p>
            <a:pPr marL="0" indent="0">
              <a:buNone/>
            </a:pPr>
            <a:r>
              <a:rPr lang="en-US" b="1" dirty="0">
                <a:latin typeface="Consolas" panose="020B0609020204030204" pitchFamily="49" charset="0"/>
                <a:cs typeface="Consolas" panose="020B0609020204030204" pitchFamily="49" charset="0"/>
              </a:rPr>
              <a:t>y = y * 2;</a:t>
            </a:r>
          </a:p>
        </p:txBody>
      </p:sp>
    </p:spTree>
    <p:extLst>
      <p:ext uri="{BB962C8B-B14F-4D97-AF65-F5344CB8AC3E}">
        <p14:creationId xmlns:p14="http://schemas.microsoft.com/office/powerpoint/2010/main" val="28011718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ADB2-8FB5-4EF2-B74E-E43176185D4A}"/>
              </a:ext>
            </a:extLst>
          </p:cNvPr>
          <p:cNvSpPr>
            <a:spLocks noGrp="1"/>
          </p:cNvSpPr>
          <p:nvPr>
            <p:ph type="title"/>
          </p:nvPr>
        </p:nvSpPr>
        <p:spPr/>
        <p:txBody>
          <a:bodyPr/>
          <a:lstStyle/>
          <a:p>
            <a:r>
              <a:rPr lang="en-US" dirty="0" smtClean="0"/>
              <a:t>Recall: Locks</a:t>
            </a:r>
            <a:endParaRPr lang="en-US" dirty="0"/>
          </a:p>
        </p:txBody>
      </p:sp>
      <p:sp>
        <p:nvSpPr>
          <p:cNvPr id="3" name="Content Placeholder 2">
            <a:extLst>
              <a:ext uri="{FF2B5EF4-FFF2-40B4-BE49-F238E27FC236}">
                <a16:creationId xmlns:a16="http://schemas.microsoft.com/office/drawing/2014/main" id="{C3B0BFF8-25C7-4F66-91F9-90FF9CBB0C60}"/>
              </a:ext>
            </a:extLst>
          </p:cNvPr>
          <p:cNvSpPr>
            <a:spLocks noGrp="1"/>
          </p:cNvSpPr>
          <p:nvPr>
            <p:ph idx="1"/>
          </p:nvPr>
        </p:nvSpPr>
        <p:spPr/>
        <p:txBody>
          <a:bodyPr/>
          <a:lstStyle/>
          <a:p>
            <a:r>
              <a:rPr lang="en-US" dirty="0" smtClean="0"/>
              <a:t>Locks provide two atomic operations:</a:t>
            </a:r>
          </a:p>
          <a:p>
            <a:pPr lvl="1"/>
            <a:r>
              <a:rPr lang="en-US" dirty="0" err="1" smtClean="0">
                <a:latin typeface="Consolas" panose="020B0609020204030204" pitchFamily="49" charset="0"/>
              </a:rPr>
              <a:t>Lock.acquire</a:t>
            </a:r>
            <a:r>
              <a:rPr lang="en-US" dirty="0" smtClean="0">
                <a:latin typeface="Consolas" panose="020B0609020204030204" pitchFamily="49" charset="0"/>
              </a:rPr>
              <a:t>()</a:t>
            </a:r>
            <a:r>
              <a:rPr lang="en-US" dirty="0" smtClean="0"/>
              <a:t> – wait until lock is free; then mark it as busy</a:t>
            </a:r>
          </a:p>
          <a:p>
            <a:pPr lvl="2"/>
            <a:r>
              <a:rPr lang="en-US" dirty="0" smtClean="0"/>
              <a:t>After this returns, we say the calling thread holds the lock</a:t>
            </a:r>
          </a:p>
          <a:p>
            <a:pPr lvl="1"/>
            <a:r>
              <a:rPr lang="en-US" dirty="0" err="1" smtClean="0">
                <a:latin typeface="Consolas" panose="020B0609020204030204" pitchFamily="49" charset="0"/>
              </a:rPr>
              <a:t>Lock.release</a:t>
            </a:r>
            <a:r>
              <a:rPr lang="en-US" dirty="0" smtClean="0">
                <a:latin typeface="Consolas" panose="020B0609020204030204" pitchFamily="49" charset="0"/>
              </a:rPr>
              <a:t>()</a:t>
            </a:r>
            <a:r>
              <a:rPr lang="en-US" dirty="0" smtClean="0"/>
              <a:t> – mark lock as free</a:t>
            </a:r>
          </a:p>
          <a:p>
            <a:pPr lvl="2"/>
            <a:r>
              <a:rPr lang="en-US" dirty="0" smtClean="0"/>
              <a:t>Should only be called by a thread that currently holds the lock</a:t>
            </a:r>
          </a:p>
          <a:p>
            <a:pPr lvl="2"/>
            <a:r>
              <a:rPr lang="en-US" dirty="0" smtClean="0"/>
              <a:t>After this returns, the calling thread no longer holds the lock</a:t>
            </a:r>
          </a:p>
          <a:p>
            <a:r>
              <a:rPr lang="en-US" dirty="0" smtClean="0"/>
              <a:t>For now, don’t worry about how to implement locks!</a:t>
            </a:r>
          </a:p>
          <a:p>
            <a:pPr lvl="1"/>
            <a:r>
              <a:rPr lang="en-US" dirty="0" smtClean="0"/>
              <a:t>We’ll cover that in substantial depth later on in the class</a:t>
            </a:r>
            <a:endParaRPr lang="en-US" dirty="0"/>
          </a:p>
        </p:txBody>
      </p:sp>
      <p:sp>
        <p:nvSpPr>
          <p:cNvPr id="4" name="Date Placeholder 3">
            <a:extLst>
              <a:ext uri="{FF2B5EF4-FFF2-40B4-BE49-F238E27FC236}">
                <a16:creationId xmlns:a16="http://schemas.microsoft.com/office/drawing/2014/main" id="{8CCD668A-9E31-4EA5-A0FA-CEBBA4ECEB89}"/>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C2C4C3F5-5CB7-46BC-8D4A-F093D56BE661}"/>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37FEF114-1C70-41AE-B88F-D307F7682640}"/>
              </a:ext>
            </a:extLst>
          </p:cNvPr>
          <p:cNvSpPr>
            <a:spLocks noGrp="1"/>
          </p:cNvSpPr>
          <p:nvPr>
            <p:ph type="sldNum" sz="quarter" idx="12"/>
          </p:nvPr>
        </p:nvSpPr>
        <p:spPr/>
        <p:txBody>
          <a:bodyPr>
            <a:normAutofit lnSpcReduction="10000"/>
          </a:bodyPr>
          <a:lstStyle/>
          <a:p>
            <a:fld id="{250B3728-42B5-46E1-8863-4BDB07D9EE18}" type="slidenum">
              <a:rPr lang="en-US" smtClean="0"/>
              <a:pPr/>
              <a:t>12</a:t>
            </a:fld>
            <a:endParaRPr lang="en-US"/>
          </a:p>
        </p:txBody>
      </p:sp>
    </p:spTree>
    <p:extLst>
      <p:ext uri="{BB962C8B-B14F-4D97-AF65-F5344CB8AC3E}">
        <p14:creationId xmlns:p14="http://schemas.microsoft.com/office/powerpoint/2010/main" val="5786542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0D3D4-42AF-4E64-8FAC-7CEADAC217DD}"/>
              </a:ext>
            </a:extLst>
          </p:cNvPr>
          <p:cNvSpPr>
            <a:spLocks noGrp="1"/>
          </p:cNvSpPr>
          <p:nvPr>
            <p:ph type="title"/>
          </p:nvPr>
        </p:nvSpPr>
        <p:spPr/>
        <p:txBody>
          <a:bodyPr/>
          <a:lstStyle/>
          <a:p>
            <a:r>
              <a:rPr lang="en-US" smtClean="0"/>
              <a:t>Mutual Exclusion between Thread and Interrupt Handler</a:t>
            </a:r>
            <a:endParaRPr lang="en-US" dirty="0"/>
          </a:p>
        </p:txBody>
      </p:sp>
      <p:sp>
        <p:nvSpPr>
          <p:cNvPr id="3" name="Content Placeholder 2">
            <a:extLst>
              <a:ext uri="{FF2B5EF4-FFF2-40B4-BE49-F238E27FC236}">
                <a16:creationId xmlns:a16="http://schemas.microsoft.com/office/drawing/2014/main" id="{B476B7B9-AF65-48CE-9252-1F0FB391A90B}"/>
              </a:ext>
            </a:extLst>
          </p:cNvPr>
          <p:cNvSpPr>
            <a:spLocks noGrp="1"/>
          </p:cNvSpPr>
          <p:nvPr>
            <p:ph idx="1"/>
          </p:nvPr>
        </p:nvSpPr>
        <p:spPr/>
        <p:txBody>
          <a:bodyPr/>
          <a:lstStyle/>
          <a:p>
            <a:r>
              <a:rPr lang="en-US" dirty="0" smtClean="0"/>
              <a:t>Interrupt handler must run to completion without interruptions</a:t>
            </a:r>
          </a:p>
          <a:p>
            <a:pPr lvl="1"/>
            <a:r>
              <a:rPr lang="en-US" dirty="0" smtClean="0"/>
              <a:t>Can’t acquire a lock in an interrupt handler (why?)</a:t>
            </a:r>
          </a:p>
          <a:p>
            <a:r>
              <a:rPr lang="en-US" dirty="0" smtClean="0"/>
              <a:t>Solution: Disable interrupts and restore them afterwards</a:t>
            </a:r>
          </a:p>
          <a:p>
            <a:pPr marL="274320" lvl="1" indent="0">
              <a:buNone/>
            </a:pPr>
            <a:endParaRPr lang="en-US" dirty="0" smtClean="0">
              <a:latin typeface="Consolas" panose="020B0609020204030204" pitchFamily="49" charset="0"/>
            </a:endParaRPr>
          </a:p>
          <a:p>
            <a:pPr marL="274320" lvl="1" indent="0">
              <a:buNone/>
            </a:pPr>
            <a:r>
              <a:rPr lang="en-US" dirty="0" err="1" smtClean="0">
                <a:latin typeface="Consolas" panose="020B0609020204030204" pitchFamily="49" charset="0"/>
              </a:rPr>
              <a:t>int</a:t>
            </a:r>
            <a:r>
              <a:rPr lang="en-US" dirty="0" smtClean="0">
                <a:latin typeface="Consolas" panose="020B0609020204030204" pitchFamily="49" charset="0"/>
              </a:rPr>
              <a:t> state = </a:t>
            </a:r>
            <a:r>
              <a:rPr lang="en-US" dirty="0" err="1" smtClean="0">
                <a:latin typeface="Consolas" panose="020B0609020204030204" pitchFamily="49" charset="0"/>
              </a:rPr>
              <a:t>intr_disable</a:t>
            </a:r>
            <a:r>
              <a:rPr lang="en-US" dirty="0" smtClean="0">
                <a:latin typeface="Consolas" panose="020B0609020204030204" pitchFamily="49" charset="0"/>
              </a:rPr>
              <a:t>();</a:t>
            </a:r>
          </a:p>
          <a:p>
            <a:pPr marL="274320" lvl="1" indent="0">
              <a:buNone/>
            </a:pPr>
            <a:r>
              <a:rPr lang="en-US" dirty="0" smtClean="0">
                <a:latin typeface="Consolas" panose="020B0609020204030204" pitchFamily="49" charset="0"/>
              </a:rPr>
              <a:t>&lt;code manipulating shared data&gt;</a:t>
            </a:r>
          </a:p>
          <a:p>
            <a:pPr marL="274320" lvl="1" indent="0">
              <a:buNone/>
            </a:pPr>
            <a:r>
              <a:rPr lang="en-US" dirty="0" err="1" smtClean="0">
                <a:latin typeface="Consolas" panose="020B0609020204030204" pitchFamily="49" charset="0"/>
              </a:rPr>
              <a:t>intr_restore</a:t>
            </a:r>
            <a:r>
              <a:rPr lang="en-US" dirty="0" smtClean="0">
                <a:latin typeface="Consolas" panose="020B0609020204030204" pitchFamily="49" charset="0"/>
              </a:rPr>
              <a:t>(state);</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FD50A88C-8EB2-47DF-8E49-FFB258EA8225}"/>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8CB56F11-5EFB-4F18-AF12-F62AD6754DE5}"/>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394FA3AE-5BA4-4D44-A17C-585DFD3BC681}"/>
              </a:ext>
            </a:extLst>
          </p:cNvPr>
          <p:cNvSpPr>
            <a:spLocks noGrp="1"/>
          </p:cNvSpPr>
          <p:nvPr>
            <p:ph type="sldNum" sz="quarter" idx="12"/>
          </p:nvPr>
        </p:nvSpPr>
        <p:spPr/>
        <p:txBody>
          <a:bodyPr>
            <a:normAutofit lnSpcReduction="10000"/>
          </a:bodyPr>
          <a:lstStyle/>
          <a:p>
            <a:fld id="{250B3728-42B5-46E1-8863-4BDB07D9EE18}" type="slidenum">
              <a:rPr lang="en-US" smtClean="0"/>
              <a:pPr/>
              <a:t>13</a:t>
            </a:fld>
            <a:endParaRPr lang="en-US"/>
          </a:p>
        </p:txBody>
      </p:sp>
    </p:spTree>
    <p:extLst>
      <p:ext uri="{BB962C8B-B14F-4D97-AF65-F5344CB8AC3E}">
        <p14:creationId xmlns:p14="http://schemas.microsoft.com/office/powerpoint/2010/main" val="1794505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3C5B2-E707-487F-9007-D7A9543A6A79}"/>
              </a:ext>
            </a:extLst>
          </p:cNvPr>
          <p:cNvSpPr>
            <a:spLocks noGrp="1"/>
          </p:cNvSpPr>
          <p:nvPr>
            <p:ph type="title"/>
          </p:nvPr>
        </p:nvSpPr>
        <p:spPr/>
        <p:txBody>
          <a:bodyPr/>
          <a:lstStyle/>
          <a:p>
            <a:r>
              <a:rPr lang="en-US" smtClean="0"/>
              <a:t>Is Mutual Exclusion Enough?</a:t>
            </a:r>
            <a:endParaRPr lang="en-US" dirty="0"/>
          </a:p>
        </p:txBody>
      </p:sp>
      <p:sp>
        <p:nvSpPr>
          <p:cNvPr id="3" name="Text Placeholder 2">
            <a:extLst>
              <a:ext uri="{FF2B5EF4-FFF2-40B4-BE49-F238E27FC236}">
                <a16:creationId xmlns:a16="http://schemas.microsoft.com/office/drawing/2014/main" id="{2F9DC3AB-D44F-48DA-ADEF-9B6092EC8CDC}"/>
              </a:ext>
            </a:extLst>
          </p:cNvPr>
          <p:cNvSpPr>
            <a:spLocks noGrp="1"/>
          </p:cNvSpPr>
          <p:nvPr>
            <p:ph type="body" idx="1"/>
          </p:nvPr>
        </p:nvSpPr>
        <p:spPr/>
        <p:txBody>
          <a:bodyPr/>
          <a:lstStyle/>
          <a:p>
            <a:r>
              <a:rPr lang="en-US" smtClean="0"/>
              <a:t>No…</a:t>
            </a:r>
            <a:endParaRPr lang="en-US" dirty="0"/>
          </a:p>
        </p:txBody>
      </p:sp>
      <p:sp>
        <p:nvSpPr>
          <p:cNvPr id="4" name="Date Placeholder 3">
            <a:extLst>
              <a:ext uri="{FF2B5EF4-FFF2-40B4-BE49-F238E27FC236}">
                <a16:creationId xmlns:a16="http://schemas.microsoft.com/office/drawing/2014/main" id="{1176948D-2C33-495D-8564-15E61F3AEB7C}"/>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A67B9513-94E2-4313-BD53-C14381D53BE0}"/>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CAB21767-A4DB-44D3-ACFA-D58620F05FE1}"/>
              </a:ext>
            </a:extLst>
          </p:cNvPr>
          <p:cNvSpPr>
            <a:spLocks noGrp="1"/>
          </p:cNvSpPr>
          <p:nvPr>
            <p:ph type="sldNum" sz="quarter" idx="12"/>
          </p:nvPr>
        </p:nvSpPr>
        <p:spPr/>
        <p:txBody>
          <a:bodyPr>
            <a:normAutofit lnSpcReduction="10000"/>
          </a:bodyPr>
          <a:lstStyle/>
          <a:p>
            <a:fld id="{250B3728-42B5-46E1-8863-4BDB07D9EE18}" type="slidenum">
              <a:rPr lang="en-US" smtClean="0"/>
              <a:pPr/>
              <a:t>14</a:t>
            </a:fld>
            <a:endParaRPr lang="en-US"/>
          </a:p>
        </p:txBody>
      </p:sp>
    </p:spTree>
    <p:extLst>
      <p:ext uri="{BB962C8B-B14F-4D97-AF65-F5344CB8AC3E}">
        <p14:creationId xmlns:p14="http://schemas.microsoft.com/office/powerpoint/2010/main" val="1697820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CA458-A21B-4535-9DDA-A5CF34D747F1}"/>
              </a:ext>
            </a:extLst>
          </p:cNvPr>
          <p:cNvSpPr>
            <a:spLocks noGrp="1"/>
          </p:cNvSpPr>
          <p:nvPr>
            <p:ph type="title"/>
          </p:nvPr>
        </p:nvSpPr>
        <p:spPr/>
        <p:txBody>
          <a:bodyPr/>
          <a:lstStyle/>
          <a:p>
            <a:r>
              <a:rPr lang="en-US" smtClean="0"/>
              <a:t>Recall: Relevant Definitions</a:t>
            </a:r>
            <a:endParaRPr lang="en-US" dirty="0"/>
          </a:p>
        </p:txBody>
      </p:sp>
      <p:sp>
        <p:nvSpPr>
          <p:cNvPr id="6" name="Content Placeholder 5">
            <a:extLst>
              <a:ext uri="{FF2B5EF4-FFF2-40B4-BE49-F238E27FC236}">
                <a16:creationId xmlns:a16="http://schemas.microsoft.com/office/drawing/2014/main" id="{5B625350-2938-441C-B56A-6C7C3D95FF73}"/>
              </a:ext>
            </a:extLst>
          </p:cNvPr>
          <p:cNvSpPr>
            <a:spLocks noGrp="1"/>
          </p:cNvSpPr>
          <p:nvPr>
            <p:ph idx="1"/>
          </p:nvPr>
        </p:nvSpPr>
        <p:spPr/>
        <p:txBody>
          <a:bodyPr>
            <a:normAutofit/>
          </a:bodyPr>
          <a:lstStyle/>
          <a:p>
            <a:r>
              <a:rPr lang="en-US" dirty="0" smtClean="0">
                <a:solidFill>
                  <a:srgbClr val="FF0000"/>
                </a:solidFill>
              </a:rPr>
              <a:t>Synchronization</a:t>
            </a:r>
            <a:r>
              <a:rPr lang="en-US" dirty="0" smtClean="0"/>
              <a:t>: Coordination among threads, usually regarding shared data</a:t>
            </a:r>
          </a:p>
          <a:p>
            <a:r>
              <a:rPr lang="en-US" dirty="0" smtClean="0">
                <a:solidFill>
                  <a:srgbClr val="FF0000"/>
                </a:solidFill>
              </a:rPr>
              <a:t>Mutual Exclusion</a:t>
            </a:r>
            <a:r>
              <a:rPr lang="en-US" dirty="0" smtClean="0"/>
              <a:t>: Ensuring only one thread does a particular thing at a time (one thread excludes the others)</a:t>
            </a:r>
          </a:p>
          <a:p>
            <a:pPr lvl="1"/>
            <a:r>
              <a:rPr lang="en-US" dirty="0" smtClean="0"/>
              <a:t>Type of synchronization</a:t>
            </a:r>
          </a:p>
          <a:p>
            <a:r>
              <a:rPr lang="en-US" dirty="0" smtClean="0">
                <a:solidFill>
                  <a:srgbClr val="FF0000"/>
                </a:solidFill>
              </a:rPr>
              <a:t>Critical Section</a:t>
            </a:r>
            <a:r>
              <a:rPr lang="en-US" dirty="0" smtClean="0"/>
              <a:t>: Code exactly one thread can execute at once</a:t>
            </a:r>
          </a:p>
          <a:p>
            <a:pPr lvl="1"/>
            <a:r>
              <a:rPr lang="en-US" dirty="0" smtClean="0"/>
              <a:t>Result of mutual exclusion</a:t>
            </a:r>
          </a:p>
          <a:p>
            <a:r>
              <a:rPr lang="en-US" dirty="0" smtClean="0">
                <a:solidFill>
                  <a:srgbClr val="FF0000"/>
                </a:solidFill>
              </a:rPr>
              <a:t>Lock</a:t>
            </a:r>
            <a:r>
              <a:rPr lang="en-US" dirty="0" smtClean="0"/>
              <a:t>: An object only one thread can hold at a time</a:t>
            </a:r>
          </a:p>
          <a:p>
            <a:pPr lvl="1"/>
            <a:r>
              <a:rPr lang="en-US" dirty="0" smtClean="0"/>
              <a:t>Provides mutual exclusion</a:t>
            </a:r>
            <a:endParaRPr lang="en-US" dirty="0"/>
          </a:p>
        </p:txBody>
      </p:sp>
      <p:sp>
        <p:nvSpPr>
          <p:cNvPr id="3" name="Date Placeholder 2">
            <a:extLst>
              <a:ext uri="{FF2B5EF4-FFF2-40B4-BE49-F238E27FC236}">
                <a16:creationId xmlns:a16="http://schemas.microsoft.com/office/drawing/2014/main" id="{1D636C1A-52E9-457B-B705-950ADDB5F174}"/>
              </a:ext>
            </a:extLst>
          </p:cNvPr>
          <p:cNvSpPr>
            <a:spLocks noGrp="1"/>
          </p:cNvSpPr>
          <p:nvPr>
            <p:ph type="dt" sz="half" idx="10"/>
          </p:nvPr>
        </p:nvSpPr>
        <p:spPr/>
        <p:txBody>
          <a:bodyPr/>
          <a:lstStyle/>
          <a:p>
            <a:r>
              <a:rPr lang="en-US" smtClean="0"/>
              <a:t>2/26/2026, Lecture 7</a:t>
            </a:r>
            <a:endParaRPr lang="en-US"/>
          </a:p>
        </p:txBody>
      </p:sp>
      <p:sp>
        <p:nvSpPr>
          <p:cNvPr id="4" name="Footer Placeholder 3">
            <a:extLst>
              <a:ext uri="{FF2B5EF4-FFF2-40B4-BE49-F238E27FC236}">
                <a16:creationId xmlns:a16="http://schemas.microsoft.com/office/drawing/2014/main" id="{843AF7C4-0ECD-4607-84B0-9AEDF63F1B77}"/>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5" name="Slide Number Placeholder 4">
            <a:extLst>
              <a:ext uri="{FF2B5EF4-FFF2-40B4-BE49-F238E27FC236}">
                <a16:creationId xmlns:a16="http://schemas.microsoft.com/office/drawing/2014/main" id="{74F98C09-EB19-4AFF-AFD5-A67115039D40}"/>
              </a:ext>
            </a:extLst>
          </p:cNvPr>
          <p:cNvSpPr>
            <a:spLocks noGrp="1"/>
          </p:cNvSpPr>
          <p:nvPr>
            <p:ph type="sldNum" sz="quarter" idx="12"/>
          </p:nvPr>
        </p:nvSpPr>
        <p:spPr/>
        <p:txBody>
          <a:bodyPr>
            <a:normAutofit lnSpcReduction="10000"/>
          </a:bodyPr>
          <a:lstStyle/>
          <a:p>
            <a:fld id="{250B3728-42B5-46E1-8863-4BDB07D9EE18}" type="slidenum">
              <a:rPr lang="en-US" smtClean="0"/>
              <a:pPr/>
              <a:t>15</a:t>
            </a:fld>
            <a:endParaRPr lang="en-US"/>
          </a:p>
        </p:txBody>
      </p:sp>
    </p:spTree>
    <p:extLst>
      <p:ext uri="{BB962C8B-B14F-4D97-AF65-F5344CB8AC3E}">
        <p14:creationId xmlns:p14="http://schemas.microsoft.com/office/powerpoint/2010/main" val="12556432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6C199-F199-43CC-AF78-396ADBD02A36}"/>
              </a:ext>
            </a:extLst>
          </p:cNvPr>
          <p:cNvSpPr>
            <a:spLocks noGrp="1"/>
          </p:cNvSpPr>
          <p:nvPr>
            <p:ph type="title"/>
          </p:nvPr>
        </p:nvSpPr>
        <p:spPr/>
        <p:txBody>
          <a:bodyPr/>
          <a:lstStyle/>
          <a:p>
            <a:r>
              <a:rPr lang="en-US" smtClean="0"/>
              <a:t>The Producer-Consumer Problem</a:t>
            </a:r>
            <a:endParaRPr lang="en-US" dirty="0"/>
          </a:p>
        </p:txBody>
      </p:sp>
      <p:sp>
        <p:nvSpPr>
          <p:cNvPr id="6" name="Content Placeholder 5">
            <a:extLst>
              <a:ext uri="{FF2B5EF4-FFF2-40B4-BE49-F238E27FC236}">
                <a16:creationId xmlns:a16="http://schemas.microsoft.com/office/drawing/2014/main" id="{EFD3EF4D-0850-43AB-844D-85B9C9DCC26A}"/>
              </a:ext>
            </a:extLst>
          </p:cNvPr>
          <p:cNvSpPr>
            <a:spLocks noGrp="1"/>
          </p:cNvSpPr>
          <p:nvPr>
            <p:ph idx="1"/>
          </p:nvPr>
        </p:nvSpPr>
        <p:spPr/>
        <p:txBody>
          <a:bodyPr/>
          <a:lstStyle/>
          <a:p>
            <a:r>
              <a:rPr lang="en-US" dirty="0" smtClean="0"/>
              <a:t>Some processes/threads produce output that is consumed as input by other processes/threads</a:t>
            </a:r>
          </a:p>
          <a:p>
            <a:r>
              <a:rPr lang="en-US" dirty="0" smtClean="0"/>
              <a:t>Where have we seen this?</a:t>
            </a:r>
          </a:p>
          <a:p>
            <a:pPr lvl="1"/>
            <a:r>
              <a:rPr lang="en-US" dirty="0" smtClean="0"/>
              <a:t>Pipes</a:t>
            </a:r>
          </a:p>
          <a:p>
            <a:pPr lvl="1"/>
            <a:r>
              <a:rPr lang="en-US" dirty="0" smtClean="0"/>
              <a:t>Sockets</a:t>
            </a:r>
          </a:p>
          <a:p>
            <a:r>
              <a:rPr lang="en-US" altLang="ko-KR" dirty="0" smtClean="0"/>
              <a:t>GCC compiler – simple 1-1</a:t>
            </a:r>
          </a:p>
          <a:p>
            <a:pPr lvl="1"/>
            <a:r>
              <a:rPr lang="en-US" altLang="ko-KR" dirty="0" err="1" smtClean="0">
                <a:latin typeface="Consolas" panose="020B0609020204030204" pitchFamily="49" charset="0"/>
              </a:rPr>
              <a:t>cpp</a:t>
            </a:r>
            <a:r>
              <a:rPr lang="en-US" altLang="ko-KR" dirty="0" smtClean="0">
                <a:latin typeface="Consolas" panose="020B0609020204030204" pitchFamily="49" charset="0"/>
              </a:rPr>
              <a:t> | cc1 | cc2 | as | </a:t>
            </a:r>
            <a:r>
              <a:rPr lang="en-US" altLang="ko-KR" dirty="0" err="1" smtClean="0">
                <a:latin typeface="Consolas" panose="020B0609020204030204" pitchFamily="49" charset="0"/>
              </a:rPr>
              <a:t>ld</a:t>
            </a:r>
            <a:endParaRPr lang="en-US" altLang="ko-KR" dirty="0">
              <a:latin typeface="Consolas" panose="020B0609020204030204" pitchFamily="49" charset="0"/>
            </a:endParaRPr>
          </a:p>
        </p:txBody>
      </p:sp>
      <p:sp>
        <p:nvSpPr>
          <p:cNvPr id="3" name="Date Placeholder 2">
            <a:extLst>
              <a:ext uri="{FF2B5EF4-FFF2-40B4-BE49-F238E27FC236}">
                <a16:creationId xmlns:a16="http://schemas.microsoft.com/office/drawing/2014/main" id="{DD62C1A5-950C-41A6-942A-10C950C69C2B}"/>
              </a:ext>
            </a:extLst>
          </p:cNvPr>
          <p:cNvSpPr>
            <a:spLocks noGrp="1"/>
          </p:cNvSpPr>
          <p:nvPr>
            <p:ph type="dt" sz="half" idx="10"/>
          </p:nvPr>
        </p:nvSpPr>
        <p:spPr/>
        <p:txBody>
          <a:bodyPr/>
          <a:lstStyle/>
          <a:p>
            <a:r>
              <a:rPr lang="en-US" smtClean="0"/>
              <a:t>2/26/2026, Lecture 7</a:t>
            </a:r>
            <a:endParaRPr lang="en-US"/>
          </a:p>
        </p:txBody>
      </p:sp>
      <p:sp>
        <p:nvSpPr>
          <p:cNvPr id="4" name="Footer Placeholder 3">
            <a:extLst>
              <a:ext uri="{FF2B5EF4-FFF2-40B4-BE49-F238E27FC236}">
                <a16:creationId xmlns:a16="http://schemas.microsoft.com/office/drawing/2014/main" id="{2ACB2FA2-FEEA-470D-8771-6BA0B5A70684}"/>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5" name="Slide Number Placeholder 4">
            <a:extLst>
              <a:ext uri="{FF2B5EF4-FFF2-40B4-BE49-F238E27FC236}">
                <a16:creationId xmlns:a16="http://schemas.microsoft.com/office/drawing/2014/main" id="{6421B68E-F88B-478E-8DC3-01208E55DC5A}"/>
              </a:ext>
            </a:extLst>
          </p:cNvPr>
          <p:cNvSpPr>
            <a:spLocks noGrp="1"/>
          </p:cNvSpPr>
          <p:nvPr>
            <p:ph type="sldNum" sz="quarter" idx="12"/>
          </p:nvPr>
        </p:nvSpPr>
        <p:spPr/>
        <p:txBody>
          <a:bodyPr>
            <a:normAutofit lnSpcReduction="10000"/>
          </a:bodyPr>
          <a:lstStyle/>
          <a:p>
            <a:fld id="{250B3728-42B5-46E1-8863-4BDB07D9EE18}" type="slidenum">
              <a:rPr lang="en-US" smtClean="0"/>
              <a:pPr/>
              <a:t>16</a:t>
            </a:fld>
            <a:endParaRPr lang="en-US"/>
          </a:p>
        </p:txBody>
      </p:sp>
    </p:spTree>
    <p:extLst>
      <p:ext uri="{BB962C8B-B14F-4D97-AF65-F5344CB8AC3E}">
        <p14:creationId xmlns:p14="http://schemas.microsoft.com/office/powerpoint/2010/main" val="279907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0ACCE-CA90-480F-B5AE-77FA5DB5E0BD}"/>
              </a:ext>
            </a:extLst>
          </p:cNvPr>
          <p:cNvSpPr>
            <a:spLocks noGrp="1"/>
          </p:cNvSpPr>
          <p:nvPr>
            <p:ph type="title"/>
          </p:nvPr>
        </p:nvSpPr>
        <p:spPr/>
        <p:txBody>
          <a:bodyPr/>
          <a:lstStyle/>
          <a:p>
            <a:r>
              <a:rPr lang="en-US" smtClean="0"/>
              <a:t>Producer-Consumer with a Bounded Buffer</a:t>
            </a:r>
            <a:endParaRPr lang="en-US" dirty="0"/>
          </a:p>
        </p:txBody>
      </p:sp>
      <p:sp>
        <p:nvSpPr>
          <p:cNvPr id="3" name="Content Placeholder 2">
            <a:extLst>
              <a:ext uri="{FF2B5EF4-FFF2-40B4-BE49-F238E27FC236}">
                <a16:creationId xmlns:a16="http://schemas.microsoft.com/office/drawing/2014/main" id="{814E0FA4-E12C-4CFB-89D2-40B76DAE04F5}"/>
              </a:ext>
            </a:extLst>
          </p:cNvPr>
          <p:cNvSpPr>
            <a:spLocks noGrp="1"/>
          </p:cNvSpPr>
          <p:nvPr>
            <p:ph idx="1"/>
          </p:nvPr>
        </p:nvSpPr>
        <p:spPr/>
        <p:txBody>
          <a:bodyPr/>
          <a:lstStyle/>
          <a:p>
            <a:r>
              <a:rPr lang="en-US" altLang="ko-KR" dirty="0" smtClean="0"/>
              <a:t>Problem Definition</a:t>
            </a:r>
          </a:p>
          <a:p>
            <a:pPr lvl="1"/>
            <a:r>
              <a:rPr lang="en-US" altLang="ko-KR" dirty="0" smtClean="0"/>
              <a:t>Producers puts things into a shared buffer</a:t>
            </a:r>
          </a:p>
          <a:p>
            <a:pPr lvl="1"/>
            <a:r>
              <a:rPr lang="en-US" altLang="ko-KR" dirty="0" smtClean="0"/>
              <a:t>Consumers takes them out</a:t>
            </a:r>
          </a:p>
          <a:p>
            <a:r>
              <a:rPr lang="en-US" altLang="ko-KR" dirty="0" smtClean="0"/>
              <a:t>Don’t want producers and consumers to have to work in lockstep, so put a buffer (bounded) between them</a:t>
            </a:r>
          </a:p>
          <a:p>
            <a:pPr lvl="1"/>
            <a:r>
              <a:rPr lang="en-US" altLang="ko-KR" dirty="0" smtClean="0"/>
              <a:t>Need synchronization to maintain integrity of the data structure and coordinate producers/consumers</a:t>
            </a:r>
          </a:p>
          <a:p>
            <a:pPr lvl="1"/>
            <a:r>
              <a:rPr lang="en-US" altLang="ko-KR" dirty="0" smtClean="0"/>
              <a:t>Producer needs to wait if buffer is full</a:t>
            </a:r>
          </a:p>
          <a:p>
            <a:pPr lvl="1"/>
            <a:r>
              <a:rPr lang="en-US" altLang="ko-KR" dirty="0" smtClean="0"/>
              <a:t>Consumer needs to wait if buffer is empty</a:t>
            </a:r>
            <a:endParaRPr lang="en-US" altLang="ko-KR" dirty="0"/>
          </a:p>
        </p:txBody>
      </p:sp>
      <p:sp>
        <p:nvSpPr>
          <p:cNvPr id="4" name="Date Placeholder 3">
            <a:extLst>
              <a:ext uri="{FF2B5EF4-FFF2-40B4-BE49-F238E27FC236}">
                <a16:creationId xmlns:a16="http://schemas.microsoft.com/office/drawing/2014/main" id="{C980C65B-0294-47A2-8B3D-02AA1AAC9CFF}"/>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14EAC332-324E-4000-B61C-F89F795D7F49}"/>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0100BA2B-D23E-4AD7-A2FC-A263DD0C38FE}"/>
              </a:ext>
            </a:extLst>
          </p:cNvPr>
          <p:cNvSpPr>
            <a:spLocks noGrp="1"/>
          </p:cNvSpPr>
          <p:nvPr>
            <p:ph type="sldNum" sz="quarter" idx="12"/>
          </p:nvPr>
        </p:nvSpPr>
        <p:spPr/>
        <p:txBody>
          <a:bodyPr>
            <a:normAutofit lnSpcReduction="10000"/>
          </a:bodyPr>
          <a:lstStyle/>
          <a:p>
            <a:fld id="{250B3728-42B5-46E1-8863-4BDB07D9EE18}" type="slidenum">
              <a:rPr lang="en-US" smtClean="0"/>
              <a:pPr/>
              <a:t>17</a:t>
            </a:fld>
            <a:endParaRPr lang="en-US"/>
          </a:p>
        </p:txBody>
      </p:sp>
      <p:sp>
        <p:nvSpPr>
          <p:cNvPr id="7" name="Rectangle 6">
            <a:extLst>
              <a:ext uri="{FF2B5EF4-FFF2-40B4-BE49-F238E27FC236}">
                <a16:creationId xmlns:a16="http://schemas.microsoft.com/office/drawing/2014/main" id="{98497CA3-96EE-AD43-9502-1CC1C466CBB9}"/>
              </a:ext>
            </a:extLst>
          </p:cNvPr>
          <p:cNvSpPr>
            <a:spLocks noChangeArrowheads="1"/>
          </p:cNvSpPr>
          <p:nvPr/>
        </p:nvSpPr>
        <p:spPr bwMode="auto">
          <a:xfrm>
            <a:off x="10230834" y="2174875"/>
            <a:ext cx="1039332" cy="599595"/>
          </a:xfrm>
          <a:prstGeom prst="rect">
            <a:avLst/>
          </a:prstGeom>
          <a:solidFill>
            <a:srgbClr val="FF66CC"/>
          </a:solidFill>
          <a:ln w="38100" algn="ctr">
            <a:solidFill>
              <a:schemeClr val="tx1"/>
            </a:solidFill>
            <a:miter lim="800000"/>
            <a:headEnd/>
            <a:tailEn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en-US" sz="1600" b="0" dirty="0">
                <a:latin typeface="Gill Sans" charset="0"/>
                <a:ea typeface="Gill Sans" charset="0"/>
                <a:cs typeface="Gill Sans" charset="0"/>
              </a:rPr>
              <a:t>Consumer</a:t>
            </a:r>
          </a:p>
        </p:txBody>
      </p:sp>
      <p:sp>
        <p:nvSpPr>
          <p:cNvPr id="8" name="Rectangle 7">
            <a:extLst>
              <a:ext uri="{FF2B5EF4-FFF2-40B4-BE49-F238E27FC236}">
                <a16:creationId xmlns:a16="http://schemas.microsoft.com/office/drawing/2014/main" id="{884472BC-AD9C-CF47-942E-032A15DBF534}"/>
              </a:ext>
            </a:extLst>
          </p:cNvPr>
          <p:cNvSpPr>
            <a:spLocks noChangeArrowheads="1"/>
          </p:cNvSpPr>
          <p:nvPr/>
        </p:nvSpPr>
        <p:spPr bwMode="auto">
          <a:xfrm>
            <a:off x="10078434" y="2022475"/>
            <a:ext cx="1039332" cy="599595"/>
          </a:xfrm>
          <a:prstGeom prst="rect">
            <a:avLst/>
          </a:prstGeom>
          <a:solidFill>
            <a:srgbClr val="FF66CC"/>
          </a:solidFill>
          <a:ln w="38100" algn="ctr">
            <a:solidFill>
              <a:schemeClr val="tx1"/>
            </a:solidFill>
            <a:miter lim="800000"/>
            <a:headEnd/>
            <a:tailEn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en-US" sz="1600" b="0" dirty="0">
                <a:latin typeface="Gill Sans" charset="0"/>
                <a:ea typeface="Gill Sans" charset="0"/>
                <a:cs typeface="Gill Sans" charset="0"/>
              </a:rPr>
              <a:t>Consumer</a:t>
            </a:r>
          </a:p>
        </p:txBody>
      </p:sp>
      <p:sp>
        <p:nvSpPr>
          <p:cNvPr id="9" name="Rectangle 8">
            <a:extLst>
              <a:ext uri="{FF2B5EF4-FFF2-40B4-BE49-F238E27FC236}">
                <a16:creationId xmlns:a16="http://schemas.microsoft.com/office/drawing/2014/main" id="{1BEEFD83-40B6-49F3-92A2-E7777395986A}"/>
              </a:ext>
            </a:extLst>
          </p:cNvPr>
          <p:cNvSpPr>
            <a:spLocks noChangeArrowheads="1"/>
          </p:cNvSpPr>
          <p:nvPr/>
        </p:nvSpPr>
        <p:spPr bwMode="auto">
          <a:xfrm>
            <a:off x="7399414" y="1870075"/>
            <a:ext cx="984630" cy="599595"/>
          </a:xfrm>
          <a:prstGeom prst="rect">
            <a:avLst/>
          </a:prstGeom>
          <a:solidFill>
            <a:srgbClr val="FF66CC"/>
          </a:solidFill>
          <a:ln w="38100" algn="ctr">
            <a:solidFill>
              <a:schemeClr val="tx1"/>
            </a:solidFill>
            <a:miter lim="800000"/>
            <a:headEnd/>
            <a:tailEn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en-US" sz="1600" b="0">
                <a:latin typeface="Gill Sans" charset="0"/>
                <a:ea typeface="Gill Sans" charset="0"/>
                <a:cs typeface="Gill Sans" charset="0"/>
              </a:rPr>
              <a:t>Producer</a:t>
            </a:r>
          </a:p>
        </p:txBody>
      </p:sp>
      <p:sp>
        <p:nvSpPr>
          <p:cNvPr id="10" name="Rectangle 9">
            <a:extLst>
              <a:ext uri="{FF2B5EF4-FFF2-40B4-BE49-F238E27FC236}">
                <a16:creationId xmlns:a16="http://schemas.microsoft.com/office/drawing/2014/main" id="{35228552-474B-4F3F-874A-D970F34C9B05}"/>
              </a:ext>
            </a:extLst>
          </p:cNvPr>
          <p:cNvSpPr>
            <a:spLocks noChangeArrowheads="1"/>
          </p:cNvSpPr>
          <p:nvPr/>
        </p:nvSpPr>
        <p:spPr bwMode="auto">
          <a:xfrm>
            <a:off x="9926034" y="1870075"/>
            <a:ext cx="1039332" cy="599595"/>
          </a:xfrm>
          <a:prstGeom prst="rect">
            <a:avLst/>
          </a:prstGeom>
          <a:solidFill>
            <a:srgbClr val="FF66CC"/>
          </a:solidFill>
          <a:ln w="38100" algn="ctr">
            <a:solidFill>
              <a:schemeClr val="tx1"/>
            </a:solidFill>
            <a:miter lim="800000"/>
            <a:headEnd/>
            <a:tailEn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en-US" sz="1600" b="0" dirty="0">
                <a:latin typeface="Gill Sans" charset="0"/>
                <a:ea typeface="Gill Sans" charset="0"/>
                <a:cs typeface="Gill Sans" charset="0"/>
              </a:rPr>
              <a:t>Consumer</a:t>
            </a:r>
          </a:p>
        </p:txBody>
      </p:sp>
      <p:sp>
        <p:nvSpPr>
          <p:cNvPr id="11" name="Rectangle 10">
            <a:extLst>
              <a:ext uri="{FF2B5EF4-FFF2-40B4-BE49-F238E27FC236}">
                <a16:creationId xmlns:a16="http://schemas.microsoft.com/office/drawing/2014/main" id="{38F4531C-DA4E-4F37-889D-FF8E8261534F}"/>
              </a:ext>
            </a:extLst>
          </p:cNvPr>
          <p:cNvSpPr>
            <a:spLocks noChangeArrowheads="1"/>
          </p:cNvSpPr>
          <p:nvPr/>
        </p:nvSpPr>
        <p:spPr bwMode="auto">
          <a:xfrm>
            <a:off x="8886702" y="1979092"/>
            <a:ext cx="656420" cy="381560"/>
          </a:xfrm>
          <a:prstGeom prst="rect">
            <a:avLst/>
          </a:prstGeom>
          <a:solidFill>
            <a:srgbClr val="00B0F0"/>
          </a:solidFill>
          <a:ln w="38100" algn="ctr">
            <a:solidFill>
              <a:schemeClr val="tx1"/>
            </a:solidFill>
            <a:miter lim="800000"/>
            <a:headEnd/>
            <a:tailEn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en-US" sz="1600" b="0">
                <a:latin typeface="Gill Sans" charset="0"/>
                <a:ea typeface="Gill Sans" charset="0"/>
                <a:cs typeface="Gill Sans" charset="0"/>
              </a:rPr>
              <a:t>Buffer</a:t>
            </a:r>
          </a:p>
        </p:txBody>
      </p:sp>
      <p:sp>
        <p:nvSpPr>
          <p:cNvPr id="12" name="Line 8">
            <a:extLst>
              <a:ext uri="{FF2B5EF4-FFF2-40B4-BE49-F238E27FC236}">
                <a16:creationId xmlns:a16="http://schemas.microsoft.com/office/drawing/2014/main" id="{AF7672A3-DFEA-42D7-AEE4-1677A187DED9}"/>
              </a:ext>
            </a:extLst>
          </p:cNvPr>
          <p:cNvSpPr>
            <a:spLocks noChangeShapeType="1"/>
          </p:cNvSpPr>
          <p:nvPr/>
        </p:nvSpPr>
        <p:spPr bwMode="auto">
          <a:xfrm>
            <a:off x="8503790" y="2169873"/>
            <a:ext cx="382912" cy="0"/>
          </a:xfrm>
          <a:prstGeom prst="line">
            <a:avLst/>
          </a:prstGeom>
          <a:noFill/>
          <a:ln w="76200">
            <a:solidFill>
              <a:schemeClr val="tx1"/>
            </a:solidFill>
            <a:round/>
            <a:headEnd/>
            <a:tailEnd type="stealth" w="med" len="med"/>
          </a:ln>
          <a:effectLst/>
          <a:extLst>
            <a:ext uri="{909E8E84-426E-40dd-AFC4-6F175D3DCCD1}">
              <a14:hiddenFill xmlns="" xmlns:a14="http://schemas.microsoft.com/office/drawing/2010/main" xmlns:lc="http://schemas.openxmlformats.org/drawingml/2006/lockedCanvas">
                <a:noFill/>
              </a14:hiddenFill>
            </a:ex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vert="eaVert"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1600" b="0">
              <a:latin typeface="Gill Sans" charset="0"/>
              <a:ea typeface="Gill Sans" charset="0"/>
              <a:cs typeface="Gill Sans" charset="0"/>
            </a:endParaRPr>
          </a:p>
        </p:txBody>
      </p:sp>
      <p:sp>
        <p:nvSpPr>
          <p:cNvPr id="13" name="Line 9">
            <a:extLst>
              <a:ext uri="{FF2B5EF4-FFF2-40B4-BE49-F238E27FC236}">
                <a16:creationId xmlns:a16="http://schemas.microsoft.com/office/drawing/2014/main" id="{CD33E74E-4C1A-4A78-AD18-F5A85B9E39CF}"/>
              </a:ext>
            </a:extLst>
          </p:cNvPr>
          <p:cNvSpPr>
            <a:spLocks noChangeShapeType="1"/>
          </p:cNvSpPr>
          <p:nvPr/>
        </p:nvSpPr>
        <p:spPr bwMode="auto">
          <a:xfrm>
            <a:off x="9543122" y="2169873"/>
            <a:ext cx="382912" cy="0"/>
          </a:xfrm>
          <a:prstGeom prst="line">
            <a:avLst/>
          </a:prstGeom>
          <a:noFill/>
          <a:ln w="76200">
            <a:solidFill>
              <a:schemeClr val="tx1"/>
            </a:solidFill>
            <a:round/>
            <a:headEnd/>
            <a:tailEnd type="stealth" w="med" len="med"/>
          </a:ln>
          <a:effectLst/>
          <a:extLst>
            <a:ext uri="{909E8E84-426E-40dd-AFC4-6F175D3DCCD1}">
              <a14:hiddenFill xmlns="" xmlns:a14="http://schemas.microsoft.com/office/drawing/2010/main" xmlns:lc="http://schemas.openxmlformats.org/drawingml/2006/lockedCanvas">
                <a:noFill/>
              </a14:hiddenFill>
            </a:ex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vert="eaVert"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1600" b="0">
              <a:latin typeface="Gill Sans" charset="0"/>
              <a:ea typeface="Gill Sans" charset="0"/>
              <a:cs typeface="Gill Sans" charset="0"/>
            </a:endParaRPr>
          </a:p>
        </p:txBody>
      </p:sp>
      <p:sp>
        <p:nvSpPr>
          <p:cNvPr id="14" name="Rectangle 13">
            <a:extLst>
              <a:ext uri="{FF2B5EF4-FFF2-40B4-BE49-F238E27FC236}">
                <a16:creationId xmlns:a16="http://schemas.microsoft.com/office/drawing/2014/main" id="{9017E023-D334-A04E-BEE4-D5372DC115B8}"/>
              </a:ext>
            </a:extLst>
          </p:cNvPr>
          <p:cNvSpPr>
            <a:spLocks noChangeArrowheads="1"/>
          </p:cNvSpPr>
          <p:nvPr/>
        </p:nvSpPr>
        <p:spPr bwMode="auto">
          <a:xfrm>
            <a:off x="7551814" y="2022475"/>
            <a:ext cx="984630" cy="599595"/>
          </a:xfrm>
          <a:prstGeom prst="rect">
            <a:avLst/>
          </a:prstGeom>
          <a:solidFill>
            <a:srgbClr val="FF66CC"/>
          </a:solidFill>
          <a:ln w="38100" algn="ctr">
            <a:solidFill>
              <a:schemeClr val="tx1"/>
            </a:solidFill>
            <a:miter lim="800000"/>
            <a:headEnd/>
            <a:tailEn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wrap="none"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en-US" sz="1600" b="0">
                <a:latin typeface="Gill Sans" charset="0"/>
                <a:ea typeface="Gill Sans" charset="0"/>
                <a:cs typeface="Gill Sans" charset="0"/>
              </a:rPr>
              <a:t>Producer</a:t>
            </a:r>
          </a:p>
        </p:txBody>
      </p:sp>
    </p:spTree>
    <p:extLst>
      <p:ext uri="{BB962C8B-B14F-4D97-AF65-F5344CB8AC3E}">
        <p14:creationId xmlns:p14="http://schemas.microsoft.com/office/powerpoint/2010/main" val="93419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DB451-D4D1-4BDC-9C2E-ADFCE84980F0}"/>
              </a:ext>
            </a:extLst>
          </p:cNvPr>
          <p:cNvSpPr>
            <a:spLocks noGrp="1"/>
          </p:cNvSpPr>
          <p:nvPr>
            <p:ph type="title"/>
          </p:nvPr>
        </p:nvSpPr>
        <p:spPr/>
        <p:txBody>
          <a:bodyPr/>
          <a:lstStyle/>
          <a:p>
            <a:r>
              <a:rPr lang="en-US" smtClean="0"/>
              <a:t>Circular Buffer Data Structure</a:t>
            </a:r>
            <a:br>
              <a:rPr lang="en-US" smtClean="0"/>
            </a:br>
            <a:r>
              <a:rPr lang="en-US" smtClean="0"/>
              <a:t>(Sequential Case)</a:t>
            </a:r>
            <a:endParaRPr lang="en-US" dirty="0"/>
          </a:p>
        </p:txBody>
      </p:sp>
      <p:sp>
        <p:nvSpPr>
          <p:cNvPr id="3" name="Content Placeholder 2">
            <a:extLst>
              <a:ext uri="{FF2B5EF4-FFF2-40B4-BE49-F238E27FC236}">
                <a16:creationId xmlns:a16="http://schemas.microsoft.com/office/drawing/2014/main" id="{351067D5-D9E4-41BA-A126-949940F00B13}"/>
              </a:ext>
            </a:extLst>
          </p:cNvPr>
          <p:cNvSpPr>
            <a:spLocks noGrp="1"/>
          </p:cNvSpPr>
          <p:nvPr>
            <p:ph idx="1"/>
          </p:nvPr>
        </p:nvSpPr>
        <p:spPr>
          <a:xfrm>
            <a:off x="5041734" y="1828800"/>
            <a:ext cx="4815497" cy="4351337"/>
          </a:xfrm>
        </p:spPr>
        <p:txBody>
          <a:bodyPr/>
          <a:lstStyle/>
          <a:p>
            <a:r>
              <a:rPr lang="en-US" dirty="0" smtClean="0"/>
              <a:t>Insert: if not full: </a:t>
            </a:r>
          </a:p>
          <a:p>
            <a:pPr lvl="1"/>
            <a:r>
              <a:rPr lang="en-US" dirty="0" smtClean="0"/>
              <a:t>write &amp; bump (wrap around) write </a:t>
            </a:r>
            <a:r>
              <a:rPr lang="en-US" dirty="0" err="1" smtClean="0"/>
              <a:t>ptr</a:t>
            </a:r>
            <a:r>
              <a:rPr lang="en-US" dirty="0" smtClean="0"/>
              <a:t> (</a:t>
            </a:r>
            <a:r>
              <a:rPr lang="en-US" dirty="0" err="1" smtClean="0">
                <a:latin typeface="Consolas" panose="020B0609020204030204" pitchFamily="49" charset="0"/>
              </a:rPr>
              <a:t>enqueue</a:t>
            </a:r>
            <a:r>
              <a:rPr lang="en-US" dirty="0" smtClean="0"/>
              <a:t>)</a:t>
            </a:r>
          </a:p>
          <a:p>
            <a:r>
              <a:rPr lang="en-US" dirty="0" smtClean="0"/>
              <a:t>Remove: if not empty: </a:t>
            </a:r>
          </a:p>
          <a:p>
            <a:pPr lvl="1"/>
            <a:r>
              <a:rPr lang="en-US" dirty="0" smtClean="0"/>
              <a:t>read &amp; bump (wrap around) read </a:t>
            </a:r>
            <a:r>
              <a:rPr lang="en-US" dirty="0" err="1" smtClean="0"/>
              <a:t>ptr</a:t>
            </a:r>
            <a:r>
              <a:rPr lang="en-US" dirty="0" smtClean="0"/>
              <a:t> (</a:t>
            </a:r>
            <a:r>
              <a:rPr lang="en-US" dirty="0" err="1" smtClean="0">
                <a:latin typeface="Consolas" panose="020B0609020204030204" pitchFamily="49" charset="0"/>
              </a:rPr>
              <a:t>dequeue</a:t>
            </a:r>
            <a:r>
              <a:rPr lang="en-US" dirty="0" smtClean="0"/>
              <a:t>)</a:t>
            </a:r>
          </a:p>
          <a:p>
            <a:r>
              <a:rPr lang="en-US" dirty="0" smtClean="0"/>
              <a:t>How to tell if empty (on </a:t>
            </a:r>
            <a:r>
              <a:rPr lang="en-US" dirty="0" err="1" smtClean="0">
                <a:latin typeface="Consolas" panose="020B0609020204030204" pitchFamily="49" charset="0"/>
              </a:rPr>
              <a:t>dequeue</a:t>
            </a:r>
            <a:r>
              <a:rPr lang="en-US" dirty="0" smtClean="0"/>
              <a:t>)?</a:t>
            </a:r>
          </a:p>
          <a:p>
            <a:r>
              <a:rPr lang="en-US" dirty="0" smtClean="0"/>
              <a:t>How to tell if full (on </a:t>
            </a:r>
            <a:r>
              <a:rPr lang="en-US" dirty="0" err="1">
                <a:latin typeface="Consolas" panose="020B0609020204030204" pitchFamily="49" charset="0"/>
              </a:rPr>
              <a:t>enqueue</a:t>
            </a:r>
            <a:r>
              <a:rPr lang="en-US" dirty="0" smtClean="0"/>
              <a:t>)?</a:t>
            </a:r>
          </a:p>
          <a:p>
            <a:r>
              <a:rPr lang="en-US" dirty="0" smtClean="0"/>
              <a:t>And what do you do if it is?</a:t>
            </a:r>
          </a:p>
          <a:p>
            <a:r>
              <a:rPr lang="en-US" dirty="0" smtClean="0"/>
              <a:t>What needs to be atomic?</a:t>
            </a:r>
            <a:endParaRPr lang="en-US" dirty="0"/>
          </a:p>
        </p:txBody>
      </p:sp>
      <p:sp>
        <p:nvSpPr>
          <p:cNvPr id="4" name="Date Placeholder 3">
            <a:extLst>
              <a:ext uri="{FF2B5EF4-FFF2-40B4-BE49-F238E27FC236}">
                <a16:creationId xmlns:a16="http://schemas.microsoft.com/office/drawing/2014/main" id="{4553E3CE-02DB-4738-B91D-5167BCF03837}"/>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97FA0015-FED5-4180-9C81-3C0B62FBCCEC}"/>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6943E2DA-C670-4567-85E5-96EAA702D37E}"/>
              </a:ext>
            </a:extLst>
          </p:cNvPr>
          <p:cNvSpPr>
            <a:spLocks noGrp="1"/>
          </p:cNvSpPr>
          <p:nvPr>
            <p:ph type="sldNum" sz="quarter" idx="12"/>
          </p:nvPr>
        </p:nvSpPr>
        <p:spPr/>
        <p:txBody>
          <a:bodyPr>
            <a:normAutofit lnSpcReduction="10000"/>
          </a:bodyPr>
          <a:lstStyle/>
          <a:p>
            <a:fld id="{250B3728-42B5-46E1-8863-4BDB07D9EE18}" type="slidenum">
              <a:rPr lang="en-US" smtClean="0"/>
              <a:pPr/>
              <a:t>18</a:t>
            </a:fld>
            <a:endParaRPr lang="en-US"/>
          </a:p>
        </p:txBody>
      </p:sp>
      <p:sp>
        <p:nvSpPr>
          <p:cNvPr id="8" name="Rectangle 7">
            <a:extLst>
              <a:ext uri="{FF2B5EF4-FFF2-40B4-BE49-F238E27FC236}">
                <a16:creationId xmlns:a16="http://schemas.microsoft.com/office/drawing/2014/main" id="{D598890E-5DA0-4D50-98B2-5BCBF4E8CBCC}"/>
              </a:ext>
            </a:extLst>
          </p:cNvPr>
          <p:cNvSpPr/>
          <p:nvPr/>
        </p:nvSpPr>
        <p:spPr>
          <a:xfrm>
            <a:off x="838200" y="2077928"/>
            <a:ext cx="4019550" cy="1477328"/>
          </a:xfrm>
          <a:prstGeom prst="rect">
            <a:avLst/>
          </a:prstGeom>
          <a:ln>
            <a:solidFill>
              <a:schemeClr val="accent1"/>
            </a:solidFill>
          </a:ln>
        </p:spPr>
        <p:txBody>
          <a:bodyPr wrap="square">
            <a:spAutoFit/>
          </a:bodyPr>
          <a:lstStyle/>
          <a:p>
            <a:r>
              <a:rPr lang="en-US" dirty="0">
                <a:solidFill>
                  <a:srgbClr val="C200FF"/>
                </a:solidFill>
                <a:latin typeface="Consolas" panose="020B0609020204030204" pitchFamily="49" charset="0"/>
              </a:rPr>
              <a:t>typedef</a:t>
            </a:r>
            <a:r>
              <a:rPr lang="en-US" dirty="0">
                <a:solidFill>
                  <a:srgbClr val="000000"/>
                </a:solidFill>
                <a:latin typeface="Consolas" panose="020B0609020204030204" pitchFamily="49" charset="0"/>
              </a:rPr>
              <a:t> </a:t>
            </a:r>
            <a:r>
              <a:rPr lang="en-US" dirty="0">
                <a:solidFill>
                  <a:srgbClr val="C200FF"/>
                </a:solidFill>
                <a:latin typeface="Consolas" panose="020B0609020204030204" pitchFamily="49" charset="0"/>
              </a:rPr>
              <a:t>struct</a:t>
            </a:r>
            <a:r>
              <a:rPr lang="en-US" dirty="0">
                <a:solidFill>
                  <a:srgbClr val="000000"/>
                </a:solidFill>
                <a:latin typeface="Consolas" panose="020B0609020204030204" pitchFamily="49" charset="0"/>
              </a:rPr>
              <a:t> </a:t>
            </a:r>
            <a:r>
              <a:rPr lang="en-US" dirty="0" err="1">
                <a:solidFill>
                  <a:srgbClr val="2D961E"/>
                </a:solidFill>
                <a:latin typeface="Consolas" panose="020B0609020204030204" pitchFamily="49" charset="0"/>
              </a:rPr>
              <a:t>buf</a:t>
            </a:r>
            <a:r>
              <a:rPr lang="en-US" dirty="0">
                <a:solidFill>
                  <a:srgbClr val="000000"/>
                </a:solidFill>
                <a:latin typeface="Consolas" panose="020B0609020204030204" pitchFamily="49" charset="0"/>
              </a:rPr>
              <a:t> {</a:t>
            </a:r>
            <a:endParaRPr lang="en-US" dirty="0">
              <a:solidFill>
                <a:srgbClr val="C200FF"/>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2D961E"/>
                </a:solidFill>
                <a:latin typeface="Consolas" panose="020B0609020204030204" pitchFamily="49" charset="0"/>
              </a:rPr>
              <a:t>int</a:t>
            </a:r>
            <a:r>
              <a:rPr lang="en-US" dirty="0">
                <a:solidFill>
                  <a:srgbClr val="000000"/>
                </a:solidFill>
                <a:latin typeface="Consolas" panose="020B0609020204030204" pitchFamily="49" charset="0"/>
              </a:rPr>
              <a:t> </a:t>
            </a:r>
            <a:r>
              <a:rPr lang="en-US" dirty="0" err="1">
                <a:solidFill>
                  <a:srgbClr val="C1651C"/>
                </a:solidFill>
                <a:latin typeface="Consolas" panose="020B0609020204030204" pitchFamily="49" charset="0"/>
              </a:rPr>
              <a:t>write_index</a:t>
            </a:r>
            <a:r>
              <a:rPr lang="en-US" dirty="0" smtClean="0">
                <a:solidFill>
                  <a:srgbClr val="000000"/>
                </a:solidFill>
                <a:latin typeface="Consolas" panose="020B0609020204030204" pitchFamily="49" charset="0"/>
              </a:rPr>
              <a:t>;  /* = 0 */</a:t>
            </a:r>
            <a:endParaRPr lang="en-US" dirty="0">
              <a:solidFill>
                <a:srgbClr val="C1651C"/>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2D961E"/>
                </a:solidFill>
                <a:latin typeface="Consolas" panose="020B0609020204030204" pitchFamily="49" charset="0"/>
              </a:rPr>
              <a:t>int</a:t>
            </a:r>
            <a:r>
              <a:rPr lang="en-US" dirty="0">
                <a:solidFill>
                  <a:srgbClr val="000000"/>
                </a:solidFill>
                <a:latin typeface="Consolas" panose="020B0609020204030204" pitchFamily="49" charset="0"/>
              </a:rPr>
              <a:t> </a:t>
            </a:r>
            <a:r>
              <a:rPr lang="en-US" dirty="0" err="1">
                <a:solidFill>
                  <a:srgbClr val="C1651C"/>
                </a:solidFill>
                <a:latin typeface="Consolas" panose="020B0609020204030204" pitchFamily="49" charset="0"/>
              </a:rPr>
              <a:t>read_index</a:t>
            </a:r>
            <a:r>
              <a:rPr lang="en-US" dirty="0">
                <a:solidFill>
                  <a:srgbClr val="000000"/>
                </a:solidFill>
                <a:latin typeface="Consolas" panose="020B0609020204030204" pitchFamily="49" charset="0"/>
              </a:rPr>
              <a:t>; </a:t>
            </a:r>
            <a:r>
              <a:rPr lang="en-US" dirty="0" smtClean="0">
                <a:solidFill>
                  <a:srgbClr val="000000"/>
                </a:solidFill>
                <a:latin typeface="Consolas" panose="020B0609020204030204" pitchFamily="49" charset="0"/>
              </a:rPr>
              <a:t>  /* </a:t>
            </a:r>
            <a:r>
              <a:rPr lang="en-US" dirty="0">
                <a:solidFill>
                  <a:srgbClr val="000000"/>
                </a:solidFill>
                <a:latin typeface="Consolas" panose="020B0609020204030204" pitchFamily="49" charset="0"/>
              </a:rPr>
              <a:t>= 0 */</a:t>
            </a:r>
            <a:endParaRPr lang="en-US" dirty="0">
              <a:solidFill>
                <a:srgbClr val="C1651C"/>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a:solidFill>
                  <a:srgbClr val="2D961E"/>
                </a:solidFill>
                <a:latin typeface="Consolas" panose="020B0609020204030204" pitchFamily="49" charset="0"/>
              </a:rPr>
              <a:t>&lt;type&gt;</a:t>
            </a:r>
            <a:r>
              <a:rPr lang="en-US" dirty="0">
                <a:solidFill>
                  <a:srgbClr val="000000"/>
                </a:solidFill>
                <a:latin typeface="Consolas" panose="020B0609020204030204" pitchFamily="49" charset="0"/>
              </a:rPr>
              <a:t> </a:t>
            </a:r>
            <a:r>
              <a:rPr lang="en-US" dirty="0" smtClean="0">
                <a:solidFill>
                  <a:srgbClr val="C1651C"/>
                </a:solidFill>
                <a:latin typeface="Consolas" panose="020B0609020204030204" pitchFamily="49" charset="0"/>
              </a:rPr>
              <a:t>entries</a:t>
            </a:r>
            <a:r>
              <a:rPr lang="en-US" dirty="0" smtClean="0">
                <a:solidFill>
                  <a:srgbClr val="000000"/>
                </a:solidFill>
                <a:latin typeface="Consolas" panose="020B0609020204030204" pitchFamily="49" charset="0"/>
              </a:rPr>
              <a:t>[BUFSIZE + 1];</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r>
              <a:rPr lang="en-US" dirty="0" err="1">
                <a:solidFill>
                  <a:srgbClr val="2D961E"/>
                </a:solidFill>
                <a:latin typeface="Consolas" panose="020B0609020204030204" pitchFamily="49" charset="0"/>
              </a:rPr>
              <a:t>buf_t</a:t>
            </a:r>
            <a:r>
              <a:rPr lang="en-US" dirty="0">
                <a:solidFill>
                  <a:srgbClr val="000000"/>
                </a:solidFill>
                <a:latin typeface="Consolas" panose="020B0609020204030204" pitchFamily="49" charset="0"/>
              </a:rPr>
              <a:t>;</a:t>
            </a:r>
            <a:endParaRPr lang="en-US" dirty="0">
              <a:solidFill>
                <a:srgbClr val="2D961E"/>
              </a:solidFill>
              <a:effectLst/>
              <a:latin typeface="Consolas" panose="020B0609020204030204" pitchFamily="49" charset="0"/>
            </a:endParaRPr>
          </a:p>
        </p:txBody>
      </p:sp>
      <p:grpSp>
        <p:nvGrpSpPr>
          <p:cNvPr id="7" name="Group 6"/>
          <p:cNvGrpSpPr/>
          <p:nvPr/>
        </p:nvGrpSpPr>
        <p:grpSpPr>
          <a:xfrm>
            <a:off x="926981" y="4156487"/>
            <a:ext cx="3685778" cy="1406780"/>
            <a:chOff x="926981" y="4156487"/>
            <a:chExt cx="3685778" cy="1406780"/>
          </a:xfrm>
        </p:grpSpPr>
        <p:sp>
          <p:nvSpPr>
            <p:cNvPr id="9" name="Rectangle 8">
              <a:extLst>
                <a:ext uri="{FF2B5EF4-FFF2-40B4-BE49-F238E27FC236}">
                  <a16:creationId xmlns:a16="http://schemas.microsoft.com/office/drawing/2014/main" id="{B8E22305-BEA1-4D11-88F5-DCA099855A6D}"/>
                </a:ext>
              </a:extLst>
            </p:cNvPr>
            <p:cNvSpPr/>
            <p:nvPr/>
          </p:nvSpPr>
          <p:spPr>
            <a:xfrm>
              <a:off x="1536581" y="4953667"/>
              <a:ext cx="372217" cy="6096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Consolas" panose="020B0609020204030204" pitchFamily="49" charset="0"/>
              </a:endParaRPr>
            </a:p>
          </p:txBody>
        </p:sp>
        <p:sp>
          <p:nvSpPr>
            <p:cNvPr id="10" name="Rectangle 9">
              <a:extLst>
                <a:ext uri="{FF2B5EF4-FFF2-40B4-BE49-F238E27FC236}">
                  <a16:creationId xmlns:a16="http://schemas.microsoft.com/office/drawing/2014/main" id="{44037C39-9D8A-4C67-B7DC-612FEB5D1BE3}"/>
                </a:ext>
              </a:extLst>
            </p:cNvPr>
            <p:cNvSpPr/>
            <p:nvPr/>
          </p:nvSpPr>
          <p:spPr>
            <a:xfrm>
              <a:off x="1912271" y="4953667"/>
              <a:ext cx="372217"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Consolas" panose="020B0609020204030204" pitchFamily="49" charset="0"/>
              </a:endParaRPr>
            </a:p>
          </p:txBody>
        </p:sp>
        <p:sp>
          <p:nvSpPr>
            <p:cNvPr id="11" name="Rectangle 10">
              <a:extLst>
                <a:ext uri="{FF2B5EF4-FFF2-40B4-BE49-F238E27FC236}">
                  <a16:creationId xmlns:a16="http://schemas.microsoft.com/office/drawing/2014/main" id="{BDE1F9CE-BAE3-4385-AD61-BEA13A41AF84}"/>
                </a:ext>
              </a:extLst>
            </p:cNvPr>
            <p:cNvSpPr/>
            <p:nvPr/>
          </p:nvSpPr>
          <p:spPr>
            <a:xfrm>
              <a:off x="2282365" y="4953667"/>
              <a:ext cx="372217"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Consolas" panose="020B0609020204030204" pitchFamily="49" charset="0"/>
              </a:endParaRPr>
            </a:p>
          </p:txBody>
        </p:sp>
        <p:sp>
          <p:nvSpPr>
            <p:cNvPr id="12" name="Rectangle 11">
              <a:extLst>
                <a:ext uri="{FF2B5EF4-FFF2-40B4-BE49-F238E27FC236}">
                  <a16:creationId xmlns:a16="http://schemas.microsoft.com/office/drawing/2014/main" id="{13E2A3F9-442A-47E9-AFF6-F98B3CCF77E4}"/>
                </a:ext>
              </a:extLst>
            </p:cNvPr>
            <p:cNvSpPr/>
            <p:nvPr/>
          </p:nvSpPr>
          <p:spPr>
            <a:xfrm>
              <a:off x="2652923" y="4953667"/>
              <a:ext cx="372217"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Consolas" panose="020B0609020204030204" pitchFamily="49" charset="0"/>
              </a:endParaRPr>
            </a:p>
          </p:txBody>
        </p:sp>
        <p:sp>
          <p:nvSpPr>
            <p:cNvPr id="13" name="Rectangle 12">
              <a:extLst>
                <a:ext uri="{FF2B5EF4-FFF2-40B4-BE49-F238E27FC236}">
                  <a16:creationId xmlns:a16="http://schemas.microsoft.com/office/drawing/2014/main" id="{0AFACE68-5637-406B-802C-831BE2E0C985}"/>
                </a:ext>
              </a:extLst>
            </p:cNvPr>
            <p:cNvSpPr/>
            <p:nvPr/>
          </p:nvSpPr>
          <p:spPr>
            <a:xfrm>
              <a:off x="3023697" y="4953667"/>
              <a:ext cx="372217"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Consolas" panose="020B0609020204030204" pitchFamily="49" charset="0"/>
              </a:endParaRPr>
            </a:p>
          </p:txBody>
        </p:sp>
        <p:sp>
          <p:nvSpPr>
            <p:cNvPr id="14" name="Rectangle 13">
              <a:extLst>
                <a:ext uri="{FF2B5EF4-FFF2-40B4-BE49-F238E27FC236}">
                  <a16:creationId xmlns:a16="http://schemas.microsoft.com/office/drawing/2014/main" id="{A5B1155B-DDCB-4D11-9BB7-6926F3C5B8A3}"/>
                </a:ext>
              </a:extLst>
            </p:cNvPr>
            <p:cNvSpPr/>
            <p:nvPr/>
          </p:nvSpPr>
          <p:spPr>
            <a:xfrm>
              <a:off x="3399011" y="4953667"/>
              <a:ext cx="372217"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Consolas" panose="020B0609020204030204" pitchFamily="49" charset="0"/>
              </a:endParaRPr>
            </a:p>
          </p:txBody>
        </p:sp>
        <p:sp>
          <p:nvSpPr>
            <p:cNvPr id="15" name="Rectangle 14">
              <a:extLst>
                <a:ext uri="{FF2B5EF4-FFF2-40B4-BE49-F238E27FC236}">
                  <a16:creationId xmlns:a16="http://schemas.microsoft.com/office/drawing/2014/main" id="{191BF041-CFB5-4E46-901B-BCC867DD0345}"/>
                </a:ext>
              </a:extLst>
            </p:cNvPr>
            <p:cNvSpPr/>
            <p:nvPr/>
          </p:nvSpPr>
          <p:spPr>
            <a:xfrm>
              <a:off x="3766797" y="4953667"/>
              <a:ext cx="372217" cy="6096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Consolas" panose="020B0609020204030204" pitchFamily="49" charset="0"/>
              </a:endParaRPr>
            </a:p>
          </p:txBody>
        </p:sp>
        <p:sp>
          <p:nvSpPr>
            <p:cNvPr id="16" name="Rectangle 15">
              <a:extLst>
                <a:ext uri="{FF2B5EF4-FFF2-40B4-BE49-F238E27FC236}">
                  <a16:creationId xmlns:a16="http://schemas.microsoft.com/office/drawing/2014/main" id="{8AABAA9F-06AD-417A-AD08-556794B28020}"/>
                </a:ext>
              </a:extLst>
            </p:cNvPr>
            <p:cNvSpPr/>
            <p:nvPr/>
          </p:nvSpPr>
          <p:spPr>
            <a:xfrm>
              <a:off x="4139014" y="4953667"/>
              <a:ext cx="372217" cy="6096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Consolas" panose="020B0609020204030204" pitchFamily="49" charset="0"/>
              </a:endParaRPr>
            </a:p>
          </p:txBody>
        </p:sp>
        <p:grpSp>
          <p:nvGrpSpPr>
            <p:cNvPr id="17" name="Group 16">
              <a:extLst>
                <a:ext uri="{FF2B5EF4-FFF2-40B4-BE49-F238E27FC236}">
                  <a16:creationId xmlns:a16="http://schemas.microsoft.com/office/drawing/2014/main" id="{10076A92-A65A-433F-8457-5ABC323768F8}"/>
                </a:ext>
              </a:extLst>
            </p:cNvPr>
            <p:cNvGrpSpPr/>
            <p:nvPr/>
          </p:nvGrpSpPr>
          <p:grpSpPr>
            <a:xfrm rot="5400000">
              <a:off x="977520" y="4186807"/>
              <a:ext cx="508521" cy="609600"/>
              <a:chOff x="7405397" y="1665515"/>
              <a:chExt cx="508521" cy="609600"/>
            </a:xfrm>
          </p:grpSpPr>
          <p:sp>
            <p:nvSpPr>
              <p:cNvPr id="18" name="Rectangle 17">
                <a:extLst>
                  <a:ext uri="{FF2B5EF4-FFF2-40B4-BE49-F238E27FC236}">
                    <a16:creationId xmlns:a16="http://schemas.microsoft.com/office/drawing/2014/main" id="{882B26AA-368B-486A-A68E-EDB106E37039}"/>
                  </a:ext>
                </a:extLst>
              </p:cNvPr>
              <p:cNvSpPr/>
              <p:nvPr/>
            </p:nvSpPr>
            <p:spPr>
              <a:xfrm>
                <a:off x="7405397" y="1665515"/>
                <a:ext cx="250372" cy="6096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Consolas" panose="020B0609020204030204" pitchFamily="49" charset="0"/>
                </a:endParaRPr>
              </a:p>
            </p:txBody>
          </p:sp>
          <p:sp>
            <p:nvSpPr>
              <p:cNvPr id="19" name="Rectangle 18">
                <a:extLst>
                  <a:ext uri="{FF2B5EF4-FFF2-40B4-BE49-F238E27FC236}">
                    <a16:creationId xmlns:a16="http://schemas.microsoft.com/office/drawing/2014/main" id="{49A58E11-EC6A-4206-80F0-4DDE7629D36B}"/>
                  </a:ext>
                </a:extLst>
              </p:cNvPr>
              <p:cNvSpPr/>
              <p:nvPr/>
            </p:nvSpPr>
            <p:spPr>
              <a:xfrm>
                <a:off x="7663546" y="1665515"/>
                <a:ext cx="250372"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Consolas" panose="020B0609020204030204" pitchFamily="49" charset="0"/>
                </a:endParaRPr>
              </a:p>
            </p:txBody>
          </p:sp>
        </p:grpSp>
        <p:sp>
          <p:nvSpPr>
            <p:cNvPr id="20" name="TextBox 19">
              <a:extLst>
                <a:ext uri="{FF2B5EF4-FFF2-40B4-BE49-F238E27FC236}">
                  <a16:creationId xmlns:a16="http://schemas.microsoft.com/office/drawing/2014/main" id="{4DEE93C5-2260-4181-9A12-218DB5EE7CB6}"/>
                </a:ext>
              </a:extLst>
            </p:cNvPr>
            <p:cNvSpPr txBox="1"/>
            <p:nvPr/>
          </p:nvSpPr>
          <p:spPr>
            <a:xfrm>
              <a:off x="1072315" y="4156487"/>
              <a:ext cx="296876" cy="338554"/>
            </a:xfrm>
            <a:prstGeom prst="rect">
              <a:avLst/>
            </a:prstGeom>
            <a:noFill/>
          </p:spPr>
          <p:txBody>
            <a:bodyPr wrap="none" rtlCol="0">
              <a:spAutoFit/>
            </a:bodyPr>
            <a:lstStyle/>
            <a:p>
              <a:r>
                <a:rPr lang="en-US" sz="1600" dirty="0">
                  <a:latin typeface="Consolas" panose="020B0609020204030204" pitchFamily="49" charset="0"/>
                </a:rPr>
                <a:t>w</a:t>
              </a:r>
            </a:p>
          </p:txBody>
        </p:sp>
        <p:sp>
          <p:nvSpPr>
            <p:cNvPr id="21" name="TextBox 20">
              <a:extLst>
                <a:ext uri="{FF2B5EF4-FFF2-40B4-BE49-F238E27FC236}">
                  <a16:creationId xmlns:a16="http://schemas.microsoft.com/office/drawing/2014/main" id="{4AEB6632-F81B-47FB-A017-7A1CEC45C3B3}"/>
                </a:ext>
              </a:extLst>
            </p:cNvPr>
            <p:cNvSpPr txBox="1"/>
            <p:nvPr/>
          </p:nvSpPr>
          <p:spPr>
            <a:xfrm>
              <a:off x="1070152" y="4401805"/>
              <a:ext cx="296876" cy="338554"/>
            </a:xfrm>
            <a:prstGeom prst="rect">
              <a:avLst/>
            </a:prstGeom>
            <a:noFill/>
          </p:spPr>
          <p:txBody>
            <a:bodyPr wrap="none" rtlCol="0">
              <a:spAutoFit/>
            </a:bodyPr>
            <a:lstStyle/>
            <a:p>
              <a:r>
                <a:rPr lang="en-US" sz="1600" dirty="0">
                  <a:latin typeface="Consolas" panose="020B0609020204030204" pitchFamily="49" charset="0"/>
                </a:rPr>
                <a:t>r</a:t>
              </a:r>
            </a:p>
          </p:txBody>
        </p:sp>
        <p:cxnSp>
          <p:nvCxnSpPr>
            <p:cNvPr id="22" name="Elbow Connector 19">
              <a:extLst>
                <a:ext uri="{FF2B5EF4-FFF2-40B4-BE49-F238E27FC236}">
                  <a16:creationId xmlns:a16="http://schemas.microsoft.com/office/drawing/2014/main" id="{496885E0-D29A-4B10-9C0C-94E64008BF0B}"/>
                </a:ext>
              </a:extLst>
            </p:cNvPr>
            <p:cNvCxnSpPr>
              <a:cxnSpLocks/>
              <a:stCxn id="18" idx="0"/>
              <a:endCxn id="10" idx="0"/>
            </p:cNvCxnSpPr>
            <p:nvPr/>
          </p:nvCxnSpPr>
          <p:spPr>
            <a:xfrm>
              <a:off x="1536581" y="4362533"/>
              <a:ext cx="561799" cy="59113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Elbow Connector 22">
              <a:extLst>
                <a:ext uri="{FF2B5EF4-FFF2-40B4-BE49-F238E27FC236}">
                  <a16:creationId xmlns:a16="http://schemas.microsoft.com/office/drawing/2014/main" id="{BEBDB834-1D2E-4120-BCE0-311013E75A38}"/>
                </a:ext>
              </a:extLst>
            </p:cNvPr>
            <p:cNvCxnSpPr>
              <a:cxnSpLocks/>
              <a:stCxn id="19" idx="0"/>
              <a:endCxn id="15" idx="0"/>
            </p:cNvCxnSpPr>
            <p:nvPr/>
          </p:nvCxnSpPr>
          <p:spPr>
            <a:xfrm>
              <a:off x="1536581" y="4620682"/>
              <a:ext cx="2416325" cy="33298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8A94DB7-29DF-4B5B-AD5A-E284721C8504}"/>
                </a:ext>
              </a:extLst>
            </p:cNvPr>
            <p:cNvSpPr txBox="1"/>
            <p:nvPr/>
          </p:nvSpPr>
          <p:spPr>
            <a:xfrm>
              <a:off x="3721857" y="5061477"/>
              <a:ext cx="401840" cy="338554"/>
            </a:xfrm>
            <a:prstGeom prst="rect">
              <a:avLst/>
            </a:prstGeom>
            <a:noFill/>
          </p:spPr>
          <p:txBody>
            <a:bodyPr wrap="square" rtlCol="0">
              <a:spAutoFit/>
            </a:bodyPr>
            <a:lstStyle/>
            <a:p>
              <a:r>
                <a:rPr lang="en-US" sz="1600" dirty="0">
                  <a:latin typeface="Consolas" panose="020B0609020204030204" pitchFamily="49" charset="0"/>
                </a:rPr>
                <a:t>d</a:t>
              </a:r>
              <a:r>
                <a:rPr lang="en-US" sz="1600" baseline="-25000" dirty="0">
                  <a:latin typeface="Consolas" panose="020B0609020204030204" pitchFamily="49" charset="0"/>
                </a:rPr>
                <a:t>i</a:t>
              </a:r>
            </a:p>
          </p:txBody>
        </p:sp>
        <p:sp>
          <p:nvSpPr>
            <p:cNvPr id="25" name="TextBox 24">
              <a:extLst>
                <a:ext uri="{FF2B5EF4-FFF2-40B4-BE49-F238E27FC236}">
                  <a16:creationId xmlns:a16="http://schemas.microsoft.com/office/drawing/2014/main" id="{C202A5BC-8FB0-44A4-B9F6-11C4FDFED159}"/>
                </a:ext>
              </a:extLst>
            </p:cNvPr>
            <p:cNvSpPr txBox="1"/>
            <p:nvPr/>
          </p:nvSpPr>
          <p:spPr>
            <a:xfrm>
              <a:off x="4048245" y="5061477"/>
              <a:ext cx="564514" cy="338554"/>
            </a:xfrm>
            <a:prstGeom prst="rect">
              <a:avLst/>
            </a:prstGeom>
            <a:noFill/>
          </p:spPr>
          <p:txBody>
            <a:bodyPr wrap="square" rtlCol="0">
              <a:spAutoFit/>
            </a:bodyPr>
            <a:lstStyle/>
            <a:p>
              <a:r>
                <a:rPr lang="en-US" sz="1600" dirty="0">
                  <a:latin typeface="Consolas" panose="020B0609020204030204" pitchFamily="49" charset="0"/>
                </a:rPr>
                <a:t>d</a:t>
              </a:r>
              <a:r>
                <a:rPr lang="en-US" sz="1600" baseline="-25000" dirty="0">
                  <a:latin typeface="Consolas" panose="020B0609020204030204" pitchFamily="49" charset="0"/>
                </a:rPr>
                <a:t>i+1</a:t>
              </a:r>
            </a:p>
          </p:txBody>
        </p:sp>
        <p:sp>
          <p:nvSpPr>
            <p:cNvPr id="26" name="TextBox 25">
              <a:extLst>
                <a:ext uri="{FF2B5EF4-FFF2-40B4-BE49-F238E27FC236}">
                  <a16:creationId xmlns:a16="http://schemas.microsoft.com/office/drawing/2014/main" id="{456BABC8-CB70-4AA4-A203-3209F542045B}"/>
                </a:ext>
              </a:extLst>
            </p:cNvPr>
            <p:cNvSpPr txBox="1"/>
            <p:nvPr/>
          </p:nvSpPr>
          <p:spPr>
            <a:xfrm>
              <a:off x="1447949" y="5061477"/>
              <a:ext cx="564514" cy="338554"/>
            </a:xfrm>
            <a:prstGeom prst="rect">
              <a:avLst/>
            </a:prstGeom>
            <a:noFill/>
          </p:spPr>
          <p:txBody>
            <a:bodyPr wrap="square" rtlCol="0">
              <a:spAutoFit/>
            </a:bodyPr>
            <a:lstStyle/>
            <a:p>
              <a:r>
                <a:rPr lang="en-US" sz="1600" dirty="0">
                  <a:latin typeface="Consolas" panose="020B0609020204030204" pitchFamily="49" charset="0"/>
                </a:rPr>
                <a:t>d</a:t>
              </a:r>
              <a:r>
                <a:rPr lang="en-US" sz="1600" baseline="-25000" dirty="0">
                  <a:latin typeface="Consolas" panose="020B0609020204030204" pitchFamily="49" charset="0"/>
                </a:rPr>
                <a:t>i+2</a:t>
              </a:r>
            </a:p>
          </p:txBody>
        </p:sp>
      </p:grpSp>
    </p:spTree>
    <p:extLst>
      <p:ext uri="{BB962C8B-B14F-4D97-AF65-F5344CB8AC3E}">
        <p14:creationId xmlns:p14="http://schemas.microsoft.com/office/powerpoint/2010/main" val="393133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5D2AA-DC83-46D3-BE0C-15EA445C412A}"/>
              </a:ext>
            </a:extLst>
          </p:cNvPr>
          <p:cNvSpPr>
            <a:spLocks noGrp="1"/>
          </p:cNvSpPr>
          <p:nvPr>
            <p:ph type="title"/>
          </p:nvPr>
        </p:nvSpPr>
        <p:spPr/>
        <p:txBody>
          <a:bodyPr/>
          <a:lstStyle/>
          <a:p>
            <a:r>
              <a:rPr lang="en-US" smtClean="0"/>
              <a:t>Circular Buffer: Attempt #1</a:t>
            </a:r>
            <a:endParaRPr lang="en-US" dirty="0"/>
          </a:p>
        </p:txBody>
      </p:sp>
      <p:sp>
        <p:nvSpPr>
          <p:cNvPr id="7" name="Content Placeholder 6">
            <a:extLst>
              <a:ext uri="{FF2B5EF4-FFF2-40B4-BE49-F238E27FC236}">
                <a16:creationId xmlns:a16="http://schemas.microsoft.com/office/drawing/2014/main" id="{194A326D-3481-401E-B2A7-0F147023D327}"/>
              </a:ext>
            </a:extLst>
          </p:cNvPr>
          <p:cNvSpPr>
            <a:spLocks noGrp="1"/>
          </p:cNvSpPr>
          <p:nvPr>
            <p:ph idx="1"/>
          </p:nvPr>
        </p:nvSpPr>
        <p:spPr/>
        <p:txBody>
          <a:bodyPr>
            <a:normAutofit fontScale="92500" lnSpcReduction="10000"/>
          </a:bodyPr>
          <a:lstStyle/>
          <a:p>
            <a:pPr marL="274320" lvl="1" indent="0">
              <a:buNone/>
            </a:pPr>
            <a:r>
              <a:rPr lang="en-US" altLang="ko-KR" dirty="0" err="1" smtClean="0">
                <a:latin typeface="Consolas" panose="020B0609020204030204" pitchFamily="49" charset="0"/>
              </a:rPr>
              <a:t>mutex</a:t>
            </a:r>
            <a:r>
              <a:rPr lang="en-US" altLang="ko-KR" dirty="0" smtClean="0">
                <a:latin typeface="Consolas" panose="020B0609020204030204" pitchFamily="49" charset="0"/>
              </a:rPr>
              <a:t> </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 &lt;initially unlocked&gt;</a:t>
            </a:r>
          </a:p>
          <a:p>
            <a:pPr marL="274320" lvl="1" indent="0">
              <a:buNone/>
            </a:pPr>
            <a:r>
              <a:rPr lang="en-US" altLang="ko-KR" dirty="0" smtClean="0">
                <a:latin typeface="Consolas" panose="020B0609020204030204" pitchFamily="49" charset="0"/>
              </a:rPr>
              <a:t>Producer(item) {</a:t>
            </a:r>
          </a:p>
          <a:p>
            <a:pPr marL="274320" lvl="1" indent="0">
              <a:buNone/>
            </a:pPr>
            <a:r>
              <a:rPr lang="en-US" altLang="ko-KR" dirty="0" smtClean="0">
                <a:latin typeface="Consolas" panose="020B0609020204030204" pitchFamily="49" charset="0"/>
              </a:rPr>
              <a:t>  acquire(&amp;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while (buffer full) {} // Wait for a free slot</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enqueue</a:t>
            </a:r>
            <a:r>
              <a:rPr lang="en-US" altLang="ko-KR" dirty="0" smtClean="0">
                <a:latin typeface="Consolas" panose="020B0609020204030204" pitchFamily="49" charset="0"/>
              </a:rPr>
              <a:t>(item);</a:t>
            </a:r>
          </a:p>
          <a:p>
            <a:pPr marL="274320" lvl="1" indent="0">
              <a:buNone/>
            </a:pPr>
            <a:r>
              <a:rPr lang="en-US" altLang="ko-KR" dirty="0" smtClean="0">
                <a:latin typeface="Consolas" panose="020B0609020204030204" pitchFamily="49" charset="0"/>
              </a:rPr>
              <a:t>  release(&amp;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a:t>
            </a:r>
          </a:p>
          <a:p>
            <a:pPr marL="274320" lvl="1" indent="0">
              <a:buNone/>
            </a:pPr>
            <a:endParaRPr lang="en-US" dirty="0" smtClean="0">
              <a:latin typeface="Consolas" panose="020B0609020204030204" pitchFamily="49" charset="0"/>
            </a:endParaRPr>
          </a:p>
          <a:p>
            <a:pPr marL="274320" lvl="1" indent="0">
              <a:buNone/>
            </a:pPr>
            <a:r>
              <a:rPr lang="en-US" altLang="ko-KR" dirty="0" smtClean="0">
                <a:latin typeface="Consolas" panose="020B0609020204030204" pitchFamily="49" charset="0"/>
              </a:rPr>
              <a:t>Consumer() {</a:t>
            </a:r>
          </a:p>
          <a:p>
            <a:pPr marL="274320" lvl="1" indent="0">
              <a:buNone/>
            </a:pPr>
            <a:r>
              <a:rPr lang="en-US" altLang="ko-KR" dirty="0" smtClean="0">
                <a:latin typeface="Consolas" panose="020B0609020204030204" pitchFamily="49" charset="0"/>
              </a:rPr>
              <a:t>  acquire(&amp;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while (buffer empty) {} // Wait for a used slot</a:t>
            </a:r>
          </a:p>
          <a:p>
            <a:pPr marL="274320" lvl="1" indent="0">
              <a:buNone/>
            </a:pPr>
            <a:r>
              <a:rPr lang="en-US" altLang="ko-KR" dirty="0" smtClean="0">
                <a:latin typeface="Consolas" panose="020B0609020204030204" pitchFamily="49" charset="0"/>
              </a:rPr>
              <a:t>  item = </a:t>
            </a:r>
            <a:r>
              <a:rPr lang="en-US" altLang="ko-KR" dirty="0" err="1" smtClean="0">
                <a:latin typeface="Consolas" panose="020B0609020204030204" pitchFamily="49" charset="0"/>
              </a:rPr>
              <a:t>dequeue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release(&amp;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return item;</a:t>
            </a:r>
          </a:p>
          <a:p>
            <a:pPr marL="274320" lvl="1" indent="0">
              <a:buNone/>
            </a:pPr>
            <a:r>
              <a:rPr lang="en-US" altLang="ko-KR"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31EF4CEF-893B-4C49-9C7A-2F07FC814B5E}"/>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9D6AC13E-383B-4177-98F4-37708A55AD98}"/>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68D5B224-D424-4A03-83AC-96E85F8F18D0}"/>
              </a:ext>
            </a:extLst>
          </p:cNvPr>
          <p:cNvSpPr>
            <a:spLocks noGrp="1"/>
          </p:cNvSpPr>
          <p:nvPr>
            <p:ph type="sldNum" sz="quarter" idx="12"/>
          </p:nvPr>
        </p:nvSpPr>
        <p:spPr/>
        <p:txBody>
          <a:bodyPr>
            <a:normAutofit lnSpcReduction="10000"/>
          </a:bodyPr>
          <a:lstStyle/>
          <a:p>
            <a:fld id="{250B3728-42B5-46E1-8863-4BDB07D9EE18}" type="slidenum">
              <a:rPr lang="en-US" smtClean="0"/>
              <a:pPr/>
              <a:t>19</a:t>
            </a:fld>
            <a:endParaRPr lang="en-US"/>
          </a:p>
        </p:txBody>
      </p:sp>
      <p:grpSp>
        <p:nvGrpSpPr>
          <p:cNvPr id="8" name="Group 7">
            <a:extLst>
              <a:ext uri="{FF2B5EF4-FFF2-40B4-BE49-F238E27FC236}">
                <a16:creationId xmlns:a16="http://schemas.microsoft.com/office/drawing/2014/main" id="{EE5A065B-905F-4DBE-A21C-A1715019EAEA}"/>
              </a:ext>
            </a:extLst>
          </p:cNvPr>
          <p:cNvGrpSpPr/>
          <p:nvPr/>
        </p:nvGrpSpPr>
        <p:grpSpPr>
          <a:xfrm>
            <a:off x="6771790" y="3108733"/>
            <a:ext cx="4874026" cy="1244037"/>
            <a:chOff x="3929744" y="2645560"/>
            <a:chExt cx="4874026" cy="1244037"/>
          </a:xfrm>
        </p:grpSpPr>
        <p:sp>
          <p:nvSpPr>
            <p:cNvPr id="9" name="Left Arrow 6">
              <a:extLst>
                <a:ext uri="{FF2B5EF4-FFF2-40B4-BE49-F238E27FC236}">
                  <a16:creationId xmlns:a16="http://schemas.microsoft.com/office/drawing/2014/main" id="{14EFDF98-AECE-EC47-9CC5-8180274342CD}"/>
                </a:ext>
              </a:extLst>
            </p:cNvPr>
            <p:cNvSpPr/>
            <p:nvPr/>
          </p:nvSpPr>
          <p:spPr>
            <a:xfrm rot="1810795">
              <a:off x="3929744" y="2645560"/>
              <a:ext cx="1099457" cy="39188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b="1" kern="1200">
                  <a:solidFill>
                    <a:schemeClr val="lt1"/>
                  </a:solidFill>
                  <a:latin typeface="+mn-lt"/>
                  <a:ea typeface="+mn-ea"/>
                  <a:cs typeface="+mn-cs"/>
                </a:defRPr>
              </a:lvl1pPr>
              <a:lvl2pPr marL="457200" algn="l" rtl="0" eaLnBrk="0" fontAlgn="base" hangingPunct="0">
                <a:spcBef>
                  <a:spcPct val="0"/>
                </a:spcBef>
                <a:spcAft>
                  <a:spcPct val="0"/>
                </a:spcAft>
                <a:defRPr b="1" kern="1200">
                  <a:solidFill>
                    <a:schemeClr val="lt1"/>
                  </a:solidFill>
                  <a:latin typeface="+mn-lt"/>
                  <a:ea typeface="+mn-ea"/>
                  <a:cs typeface="+mn-cs"/>
                </a:defRPr>
              </a:lvl2pPr>
              <a:lvl3pPr marL="914400" algn="l" rtl="0" eaLnBrk="0" fontAlgn="base" hangingPunct="0">
                <a:spcBef>
                  <a:spcPct val="0"/>
                </a:spcBef>
                <a:spcAft>
                  <a:spcPct val="0"/>
                </a:spcAft>
                <a:defRPr b="1" kern="1200">
                  <a:solidFill>
                    <a:schemeClr val="lt1"/>
                  </a:solidFill>
                  <a:latin typeface="+mn-lt"/>
                  <a:ea typeface="+mn-ea"/>
                  <a:cs typeface="+mn-cs"/>
                </a:defRPr>
              </a:lvl3pPr>
              <a:lvl4pPr marL="1371600" algn="l" rtl="0" eaLnBrk="0" fontAlgn="base" hangingPunct="0">
                <a:spcBef>
                  <a:spcPct val="0"/>
                </a:spcBef>
                <a:spcAft>
                  <a:spcPct val="0"/>
                </a:spcAft>
                <a:defRPr b="1" kern="1200">
                  <a:solidFill>
                    <a:schemeClr val="lt1"/>
                  </a:solidFill>
                  <a:latin typeface="+mn-lt"/>
                  <a:ea typeface="+mn-ea"/>
                  <a:cs typeface="+mn-cs"/>
                </a:defRPr>
              </a:lvl4pPr>
              <a:lvl5pPr marL="1828800" algn="l" rtl="0" eaLnBrk="0" fontAlgn="base" hangingPunct="0">
                <a:spcBef>
                  <a:spcPct val="0"/>
                </a:spcBef>
                <a:spcAft>
                  <a:spcPct val="0"/>
                </a:spcAft>
                <a:defRPr b="1" kern="1200">
                  <a:solidFill>
                    <a:schemeClr val="lt1"/>
                  </a:solidFill>
                  <a:latin typeface="+mn-lt"/>
                  <a:ea typeface="+mn-ea"/>
                  <a:cs typeface="+mn-cs"/>
                </a:defRPr>
              </a:lvl5pPr>
              <a:lvl6pPr marL="2286000" algn="l" defTabSz="914400" rtl="0" eaLnBrk="1" latinLnBrk="0" hangingPunct="1">
                <a:defRPr b="1" kern="1200">
                  <a:solidFill>
                    <a:schemeClr val="lt1"/>
                  </a:solidFill>
                  <a:latin typeface="+mn-lt"/>
                  <a:ea typeface="+mn-ea"/>
                  <a:cs typeface="+mn-cs"/>
                </a:defRPr>
              </a:lvl6pPr>
              <a:lvl7pPr marL="2743200" algn="l" defTabSz="914400" rtl="0" eaLnBrk="1" latinLnBrk="0" hangingPunct="1">
                <a:defRPr b="1" kern="1200">
                  <a:solidFill>
                    <a:schemeClr val="lt1"/>
                  </a:solidFill>
                  <a:latin typeface="+mn-lt"/>
                  <a:ea typeface="+mn-ea"/>
                  <a:cs typeface="+mn-cs"/>
                </a:defRPr>
              </a:lvl7pPr>
              <a:lvl8pPr marL="3200400" algn="l" defTabSz="914400" rtl="0" eaLnBrk="1" latinLnBrk="0" hangingPunct="1">
                <a:defRPr b="1" kern="1200">
                  <a:solidFill>
                    <a:schemeClr val="lt1"/>
                  </a:solidFill>
                  <a:latin typeface="+mn-lt"/>
                  <a:ea typeface="+mn-ea"/>
                  <a:cs typeface="+mn-cs"/>
                </a:defRPr>
              </a:lvl8pPr>
              <a:lvl9pPr marL="3657600" algn="l" defTabSz="914400" rtl="0" eaLnBrk="1" latinLnBrk="0" hangingPunct="1">
                <a:defRPr b="1" kern="1200">
                  <a:solidFill>
                    <a:schemeClr val="lt1"/>
                  </a:solidFill>
                  <a:latin typeface="+mn-lt"/>
                  <a:ea typeface="+mn-ea"/>
                  <a:cs typeface="+mn-cs"/>
                </a:defRPr>
              </a:lvl9pPr>
            </a:lstStyle>
            <a:p>
              <a:pPr algn="ctr"/>
              <a:endParaRPr lang="en-US"/>
            </a:p>
          </p:txBody>
        </p:sp>
        <p:sp>
          <p:nvSpPr>
            <p:cNvPr id="10" name="Left Arrow 7">
              <a:extLst>
                <a:ext uri="{FF2B5EF4-FFF2-40B4-BE49-F238E27FC236}">
                  <a16:creationId xmlns:a16="http://schemas.microsoft.com/office/drawing/2014/main" id="{E67781F4-D046-8340-B7E9-889D75469A74}"/>
                </a:ext>
              </a:extLst>
            </p:cNvPr>
            <p:cNvSpPr/>
            <p:nvPr/>
          </p:nvSpPr>
          <p:spPr>
            <a:xfrm rot="19789205" flipV="1">
              <a:off x="3935728" y="3497712"/>
              <a:ext cx="1099457" cy="39188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b="1" kern="1200">
                  <a:solidFill>
                    <a:schemeClr val="lt1"/>
                  </a:solidFill>
                  <a:latin typeface="+mn-lt"/>
                  <a:ea typeface="+mn-ea"/>
                  <a:cs typeface="+mn-cs"/>
                </a:defRPr>
              </a:lvl1pPr>
              <a:lvl2pPr marL="457200" algn="l" rtl="0" eaLnBrk="0" fontAlgn="base" hangingPunct="0">
                <a:spcBef>
                  <a:spcPct val="0"/>
                </a:spcBef>
                <a:spcAft>
                  <a:spcPct val="0"/>
                </a:spcAft>
                <a:defRPr b="1" kern="1200">
                  <a:solidFill>
                    <a:schemeClr val="lt1"/>
                  </a:solidFill>
                  <a:latin typeface="+mn-lt"/>
                  <a:ea typeface="+mn-ea"/>
                  <a:cs typeface="+mn-cs"/>
                </a:defRPr>
              </a:lvl2pPr>
              <a:lvl3pPr marL="914400" algn="l" rtl="0" eaLnBrk="0" fontAlgn="base" hangingPunct="0">
                <a:spcBef>
                  <a:spcPct val="0"/>
                </a:spcBef>
                <a:spcAft>
                  <a:spcPct val="0"/>
                </a:spcAft>
                <a:defRPr b="1" kern="1200">
                  <a:solidFill>
                    <a:schemeClr val="lt1"/>
                  </a:solidFill>
                  <a:latin typeface="+mn-lt"/>
                  <a:ea typeface="+mn-ea"/>
                  <a:cs typeface="+mn-cs"/>
                </a:defRPr>
              </a:lvl3pPr>
              <a:lvl4pPr marL="1371600" algn="l" rtl="0" eaLnBrk="0" fontAlgn="base" hangingPunct="0">
                <a:spcBef>
                  <a:spcPct val="0"/>
                </a:spcBef>
                <a:spcAft>
                  <a:spcPct val="0"/>
                </a:spcAft>
                <a:defRPr b="1" kern="1200">
                  <a:solidFill>
                    <a:schemeClr val="lt1"/>
                  </a:solidFill>
                  <a:latin typeface="+mn-lt"/>
                  <a:ea typeface="+mn-ea"/>
                  <a:cs typeface="+mn-cs"/>
                </a:defRPr>
              </a:lvl4pPr>
              <a:lvl5pPr marL="1828800" algn="l" rtl="0" eaLnBrk="0" fontAlgn="base" hangingPunct="0">
                <a:spcBef>
                  <a:spcPct val="0"/>
                </a:spcBef>
                <a:spcAft>
                  <a:spcPct val="0"/>
                </a:spcAft>
                <a:defRPr b="1" kern="1200">
                  <a:solidFill>
                    <a:schemeClr val="lt1"/>
                  </a:solidFill>
                  <a:latin typeface="+mn-lt"/>
                  <a:ea typeface="+mn-ea"/>
                  <a:cs typeface="+mn-cs"/>
                </a:defRPr>
              </a:lvl5pPr>
              <a:lvl6pPr marL="2286000" algn="l" defTabSz="914400" rtl="0" eaLnBrk="1" latinLnBrk="0" hangingPunct="1">
                <a:defRPr b="1" kern="1200">
                  <a:solidFill>
                    <a:schemeClr val="lt1"/>
                  </a:solidFill>
                  <a:latin typeface="+mn-lt"/>
                  <a:ea typeface="+mn-ea"/>
                  <a:cs typeface="+mn-cs"/>
                </a:defRPr>
              </a:lvl6pPr>
              <a:lvl7pPr marL="2743200" algn="l" defTabSz="914400" rtl="0" eaLnBrk="1" latinLnBrk="0" hangingPunct="1">
                <a:defRPr b="1" kern="1200">
                  <a:solidFill>
                    <a:schemeClr val="lt1"/>
                  </a:solidFill>
                  <a:latin typeface="+mn-lt"/>
                  <a:ea typeface="+mn-ea"/>
                  <a:cs typeface="+mn-cs"/>
                </a:defRPr>
              </a:lvl7pPr>
              <a:lvl8pPr marL="3200400" algn="l" defTabSz="914400" rtl="0" eaLnBrk="1" latinLnBrk="0" hangingPunct="1">
                <a:defRPr b="1" kern="1200">
                  <a:solidFill>
                    <a:schemeClr val="lt1"/>
                  </a:solidFill>
                  <a:latin typeface="+mn-lt"/>
                  <a:ea typeface="+mn-ea"/>
                  <a:cs typeface="+mn-cs"/>
                </a:defRPr>
              </a:lvl8pPr>
              <a:lvl9pPr marL="3657600" algn="l" defTabSz="914400" rtl="0" eaLnBrk="1" latinLnBrk="0" hangingPunct="1">
                <a:defRPr b="1" kern="1200">
                  <a:solidFill>
                    <a:schemeClr val="lt1"/>
                  </a:solidFill>
                  <a:latin typeface="+mn-lt"/>
                  <a:ea typeface="+mn-ea"/>
                  <a:cs typeface="+mn-cs"/>
                </a:defRPr>
              </a:lvl9pPr>
            </a:lstStyle>
            <a:p>
              <a:pPr algn="ctr"/>
              <a:endParaRPr lang="en-US"/>
            </a:p>
          </p:txBody>
        </p:sp>
        <p:sp>
          <p:nvSpPr>
            <p:cNvPr id="11" name="TextBox 8">
              <a:extLst>
                <a:ext uri="{FF2B5EF4-FFF2-40B4-BE49-F238E27FC236}">
                  <a16:creationId xmlns:a16="http://schemas.microsoft.com/office/drawing/2014/main" id="{9C9DC36C-75E7-9D46-868E-C4C30423AD8B}"/>
                </a:ext>
              </a:extLst>
            </p:cNvPr>
            <p:cNvSpPr txBox="1"/>
            <p:nvPr/>
          </p:nvSpPr>
          <p:spPr>
            <a:xfrm>
              <a:off x="5065158" y="2841502"/>
              <a:ext cx="3738612" cy="830997"/>
            </a:xfrm>
            <a:prstGeom prst="rect">
              <a:avLst/>
            </a:prstGeom>
            <a:solidFill>
              <a:schemeClr val="accent1">
                <a:lumMod val="20000"/>
                <a:lumOff val="80000"/>
              </a:schemeClr>
            </a:solidFill>
          </p:spPr>
          <p:txBody>
            <a:bodyPr wrap="square" rtlCol="0">
              <a:spAutoFit/>
            </a:bodyPr>
            <a:lstStyle>
              <a:defPPr>
                <a:defRPr lang="en-US"/>
              </a:defPPr>
              <a:lvl1pPr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5pPr>
              <a:lvl6pPr marL="2286000" algn="l" defTabSz="914400" rtl="0" eaLnBrk="1" latinLnBrk="0" hangingPunct="1">
                <a:defRPr b="1" kern="1200">
                  <a:solidFill>
                    <a:schemeClr val="tx1"/>
                  </a:solidFill>
                  <a:latin typeface="Comic Sans MS" panose="030F0702030302020204" pitchFamily="66" charset="0"/>
                  <a:ea typeface="+mn-ea"/>
                  <a:cs typeface="+mn-cs"/>
                </a:defRPr>
              </a:lvl6pPr>
              <a:lvl7pPr marL="2743200" algn="l" defTabSz="914400" rtl="0" eaLnBrk="1" latinLnBrk="0" hangingPunct="1">
                <a:defRPr b="1" kern="1200">
                  <a:solidFill>
                    <a:schemeClr val="tx1"/>
                  </a:solidFill>
                  <a:latin typeface="Comic Sans MS" panose="030F0702030302020204" pitchFamily="66" charset="0"/>
                  <a:ea typeface="+mn-ea"/>
                  <a:cs typeface="+mn-cs"/>
                </a:defRPr>
              </a:lvl7pPr>
              <a:lvl8pPr marL="3200400" algn="l" defTabSz="914400" rtl="0" eaLnBrk="1" latinLnBrk="0" hangingPunct="1">
                <a:defRPr b="1" kern="1200">
                  <a:solidFill>
                    <a:schemeClr val="tx1"/>
                  </a:solidFill>
                  <a:latin typeface="Comic Sans MS" panose="030F0702030302020204" pitchFamily="66" charset="0"/>
                  <a:ea typeface="+mn-ea"/>
                  <a:cs typeface="+mn-cs"/>
                </a:defRPr>
              </a:lvl8pPr>
              <a:lvl9pPr marL="3657600" algn="l" defTabSz="914400" rtl="0" eaLnBrk="1" latinLnBrk="0" hangingPunct="1">
                <a:defRPr b="1" kern="1200">
                  <a:solidFill>
                    <a:schemeClr val="tx1"/>
                  </a:solidFill>
                  <a:latin typeface="Comic Sans MS" panose="030F0702030302020204" pitchFamily="66" charset="0"/>
                  <a:ea typeface="+mn-ea"/>
                  <a:cs typeface="+mn-cs"/>
                </a:defRPr>
              </a:lvl9pPr>
            </a:lstStyle>
            <a:p>
              <a:r>
                <a:rPr lang="en-US" sz="2400" b="0" dirty="0">
                  <a:latin typeface="+mn-lt"/>
                </a:rPr>
                <a:t>Will we ever come out of the wait loop?</a:t>
              </a:r>
            </a:p>
          </p:txBody>
        </p:sp>
      </p:grpSp>
      <p:pic>
        <p:nvPicPr>
          <p:cNvPr id="12" name="Picture 11" descr="MCj02854320000[1]">
            <a:extLst>
              <a:ext uri="{FF2B5EF4-FFF2-40B4-BE49-F238E27FC236}">
                <a16:creationId xmlns:a16="http://schemas.microsoft.com/office/drawing/2014/main" id="{95F71188-C644-449C-8644-2823F319E4F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04988" y="1539875"/>
            <a:ext cx="1336431" cy="1289439"/>
          </a:xfrm>
          <a:prstGeom prst="rect">
            <a:avLst/>
          </a:prstGeom>
          <a:noFill/>
          <a:ln>
            <a:noFill/>
          </a:ln>
          <a:extLst>
            <a:ext uri="{909E8E84-426E-40dd-AFC4-6F175D3DCCD1}">
              <a14:hiddenFill xmlns="" xmlns:a14="http://schemas.microsoft.com/office/drawing/2010/main" xmlns:lc="http://schemas.openxmlformats.org/drawingml/2006/lockedCanvas">
                <a:solidFill>
                  <a:srgbClr val="FFFFFF"/>
                </a:solidFill>
              </a14:hiddenFill>
            </a:ext>
            <a:ext uri="{91240B29-F687-4f45-9708-019B960494DF}">
              <a14:hiddenLine xmlns="" xmlns:a14="http://schemas.microsoft.com/office/drawing/2010/main" xmlns:lc="http://schemas.openxmlformats.org/drawingml/2006/lockedCanvas" w="9525">
                <a:solidFill>
                  <a:srgbClr val="000000"/>
                </a:solidFill>
                <a:miter lim="800000"/>
                <a:headEnd/>
                <a:tailEnd/>
              </a14:hiddenLine>
            </a:ext>
          </a:extLst>
        </p:spPr>
      </p:pic>
      <p:sp>
        <p:nvSpPr>
          <p:cNvPr id="13" name="TextBox 11">
            <a:extLst>
              <a:ext uri="{FF2B5EF4-FFF2-40B4-BE49-F238E27FC236}">
                <a16:creationId xmlns:a16="http://schemas.microsoft.com/office/drawing/2014/main" id="{B58DF0F3-BEAD-49D4-87FE-102056C9DA35}"/>
              </a:ext>
            </a:extLst>
          </p:cNvPr>
          <p:cNvSpPr txBox="1"/>
          <p:nvPr/>
        </p:nvSpPr>
        <p:spPr>
          <a:xfrm>
            <a:off x="9108419" y="708644"/>
            <a:ext cx="2641622" cy="3154710"/>
          </a:xfrm>
          <a:prstGeom prst="rect">
            <a:avLst/>
          </a:prstGeom>
          <a:noFill/>
        </p:spPr>
        <p:txBody>
          <a:bodyPr wrap="square" rtlCol="0">
            <a:spAutoFit/>
          </a:bodyPr>
          <a:lstStyle>
            <a:defPPr>
              <a:defRPr lang="en-US"/>
            </a:defPPr>
            <a:lvl1pPr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5pPr>
            <a:lvl6pPr marL="2286000" algn="l" defTabSz="914400" rtl="0" eaLnBrk="1" latinLnBrk="0" hangingPunct="1">
              <a:defRPr b="1" kern="1200">
                <a:solidFill>
                  <a:schemeClr val="tx1"/>
                </a:solidFill>
                <a:latin typeface="Comic Sans MS" panose="030F0702030302020204" pitchFamily="66" charset="0"/>
                <a:ea typeface="+mn-ea"/>
                <a:cs typeface="+mn-cs"/>
              </a:defRPr>
            </a:lvl6pPr>
            <a:lvl7pPr marL="2743200" algn="l" defTabSz="914400" rtl="0" eaLnBrk="1" latinLnBrk="0" hangingPunct="1">
              <a:defRPr b="1" kern="1200">
                <a:solidFill>
                  <a:schemeClr val="tx1"/>
                </a:solidFill>
                <a:latin typeface="Comic Sans MS" panose="030F0702030302020204" pitchFamily="66" charset="0"/>
                <a:ea typeface="+mn-ea"/>
                <a:cs typeface="+mn-cs"/>
              </a:defRPr>
            </a:lvl7pPr>
            <a:lvl8pPr marL="3200400" algn="l" defTabSz="914400" rtl="0" eaLnBrk="1" latinLnBrk="0" hangingPunct="1">
              <a:defRPr b="1" kern="1200">
                <a:solidFill>
                  <a:schemeClr val="tx1"/>
                </a:solidFill>
                <a:latin typeface="Comic Sans MS" panose="030F0702030302020204" pitchFamily="66" charset="0"/>
                <a:ea typeface="+mn-ea"/>
                <a:cs typeface="+mn-cs"/>
              </a:defRPr>
            </a:lvl8pPr>
            <a:lvl9pPr marL="3657600" algn="l" defTabSz="914400" rtl="0" eaLnBrk="1" latinLnBrk="0" hangingPunct="1">
              <a:defRPr b="1" kern="1200">
                <a:solidFill>
                  <a:schemeClr val="tx1"/>
                </a:solidFill>
                <a:latin typeface="Comic Sans MS" panose="030F0702030302020204" pitchFamily="66" charset="0"/>
                <a:ea typeface="+mn-ea"/>
                <a:cs typeface="+mn-cs"/>
              </a:defRPr>
            </a:lvl9pPr>
          </a:lstStyle>
          <a:p>
            <a:pPr algn="ctr"/>
            <a:r>
              <a:rPr lang="en-US" sz="19900" dirty="0">
                <a:solidFill>
                  <a:srgbClr val="FF0000"/>
                </a:solidFill>
                <a:sym typeface="Symbol" panose="05050102010706020507" pitchFamily="18" charset="2"/>
              </a:rPr>
              <a:t></a:t>
            </a:r>
            <a:endParaRPr lang="en-US" sz="13800" dirty="0">
              <a:solidFill>
                <a:srgbClr val="FF0000"/>
              </a:solidFill>
            </a:endParaRPr>
          </a:p>
        </p:txBody>
      </p:sp>
    </p:spTree>
    <p:extLst>
      <p:ext uri="{BB962C8B-B14F-4D97-AF65-F5344CB8AC3E}">
        <p14:creationId xmlns:p14="http://schemas.microsoft.com/office/powerpoint/2010/main" val="22110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8" end="8"/>
                                            </p:txEl>
                                          </p:spTgt>
                                        </p:tgtEl>
                                        <p:attrNameLst>
                                          <p:attrName>style.visibility</p:attrName>
                                        </p:attrNameLst>
                                      </p:cBhvr>
                                      <p:to>
                                        <p:strVal val="visible"/>
                                      </p:to>
                                    </p:set>
                                    <p:anim calcmode="lin" valueType="num">
                                      <p:cBhvr additive="base">
                                        <p:cTn id="7" dur="500" fill="hold"/>
                                        <p:tgtEl>
                                          <p:spTgt spid="7">
                                            <p:txEl>
                                              <p:pRg st="8" end="8"/>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
                                            <p:txEl>
                                              <p:pRg st="8" end="8"/>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7">
                                            <p:txEl>
                                              <p:pRg st="9" end="9"/>
                                            </p:txEl>
                                          </p:spTgt>
                                        </p:tgtEl>
                                        <p:attrNameLst>
                                          <p:attrName>style.visibility</p:attrName>
                                        </p:attrNameLst>
                                      </p:cBhvr>
                                      <p:to>
                                        <p:strVal val="visible"/>
                                      </p:to>
                                    </p:set>
                                    <p:anim calcmode="lin" valueType="num">
                                      <p:cBhvr additive="base">
                                        <p:cTn id="11" dur="500" fill="hold"/>
                                        <p:tgtEl>
                                          <p:spTgt spid="7">
                                            <p:txEl>
                                              <p:pRg st="9" end="9"/>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
                                            <p:txEl>
                                              <p:pRg st="9" end="9"/>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7">
                                            <p:txEl>
                                              <p:pRg st="10" end="10"/>
                                            </p:txEl>
                                          </p:spTgt>
                                        </p:tgtEl>
                                        <p:attrNameLst>
                                          <p:attrName>style.visibility</p:attrName>
                                        </p:attrNameLst>
                                      </p:cBhvr>
                                      <p:to>
                                        <p:strVal val="visible"/>
                                      </p:to>
                                    </p:set>
                                    <p:anim calcmode="lin" valueType="num">
                                      <p:cBhvr additive="base">
                                        <p:cTn id="15" dur="500" fill="hold"/>
                                        <p:tgtEl>
                                          <p:spTgt spid="7">
                                            <p:txEl>
                                              <p:pRg st="10" end="1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
                                            <p:txEl>
                                              <p:pRg st="10" end="10"/>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7">
                                            <p:txEl>
                                              <p:pRg st="11" end="11"/>
                                            </p:txEl>
                                          </p:spTgt>
                                        </p:tgtEl>
                                        <p:attrNameLst>
                                          <p:attrName>style.visibility</p:attrName>
                                        </p:attrNameLst>
                                      </p:cBhvr>
                                      <p:to>
                                        <p:strVal val="visible"/>
                                      </p:to>
                                    </p:set>
                                    <p:anim calcmode="lin" valueType="num">
                                      <p:cBhvr additive="base">
                                        <p:cTn id="19" dur="500" fill="hold"/>
                                        <p:tgtEl>
                                          <p:spTgt spid="7">
                                            <p:txEl>
                                              <p:pRg st="11" end="1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
                                            <p:txEl>
                                              <p:pRg st="11" end="11"/>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7">
                                            <p:txEl>
                                              <p:pRg st="12" end="12"/>
                                            </p:txEl>
                                          </p:spTgt>
                                        </p:tgtEl>
                                        <p:attrNameLst>
                                          <p:attrName>style.visibility</p:attrName>
                                        </p:attrNameLst>
                                      </p:cBhvr>
                                      <p:to>
                                        <p:strVal val="visible"/>
                                      </p:to>
                                    </p:set>
                                    <p:anim calcmode="lin" valueType="num">
                                      <p:cBhvr additive="base">
                                        <p:cTn id="23" dur="500" fill="hold"/>
                                        <p:tgtEl>
                                          <p:spTgt spid="7">
                                            <p:txEl>
                                              <p:pRg st="12" end="1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
                                            <p:txEl>
                                              <p:pRg st="12" end="12"/>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7">
                                            <p:txEl>
                                              <p:pRg st="13" end="13"/>
                                            </p:txEl>
                                          </p:spTgt>
                                        </p:tgtEl>
                                        <p:attrNameLst>
                                          <p:attrName>style.visibility</p:attrName>
                                        </p:attrNameLst>
                                      </p:cBhvr>
                                      <p:to>
                                        <p:strVal val="visible"/>
                                      </p:to>
                                    </p:set>
                                    <p:anim calcmode="lin" valueType="num">
                                      <p:cBhvr additive="base">
                                        <p:cTn id="27" dur="500" fill="hold"/>
                                        <p:tgtEl>
                                          <p:spTgt spid="7">
                                            <p:txEl>
                                              <p:pRg st="13" end="1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
                                            <p:txEl>
                                              <p:pRg st="13" end="13"/>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7">
                                            <p:txEl>
                                              <p:pRg st="14" end="14"/>
                                            </p:txEl>
                                          </p:spTgt>
                                        </p:tgtEl>
                                        <p:attrNameLst>
                                          <p:attrName>style.visibility</p:attrName>
                                        </p:attrNameLst>
                                      </p:cBhvr>
                                      <p:to>
                                        <p:strVal val="visible"/>
                                      </p:to>
                                    </p:set>
                                    <p:anim calcmode="lin" valueType="num">
                                      <p:cBhvr additive="base">
                                        <p:cTn id="31" dur="500" fill="hold"/>
                                        <p:tgtEl>
                                          <p:spTgt spid="7">
                                            <p:txEl>
                                              <p:pRg st="14" end="1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p:cTn id="41" dur="1000" fill="hold"/>
                                        <p:tgtEl>
                                          <p:spTgt spid="12"/>
                                        </p:tgtEl>
                                        <p:attrNameLst>
                                          <p:attrName>ppt_w</p:attrName>
                                        </p:attrNameLst>
                                      </p:cBhvr>
                                      <p:tavLst>
                                        <p:tav tm="0">
                                          <p:val>
                                            <p:fltVal val="0"/>
                                          </p:val>
                                        </p:tav>
                                        <p:tav tm="100000">
                                          <p:val>
                                            <p:strVal val="#ppt_w"/>
                                          </p:val>
                                        </p:tav>
                                      </p:tavLst>
                                    </p:anim>
                                    <p:anim calcmode="lin" valueType="num">
                                      <p:cBhvr>
                                        <p:cTn id="42" dur="1000" fill="hold"/>
                                        <p:tgtEl>
                                          <p:spTgt spid="12"/>
                                        </p:tgtEl>
                                        <p:attrNameLst>
                                          <p:attrName>ppt_h</p:attrName>
                                        </p:attrNameLst>
                                      </p:cBhvr>
                                      <p:tavLst>
                                        <p:tav tm="0">
                                          <p:val>
                                            <p:fltVal val="0"/>
                                          </p:val>
                                        </p:tav>
                                        <p:tav tm="100000">
                                          <p:val>
                                            <p:strVal val="#ppt_h"/>
                                          </p:val>
                                        </p:tav>
                                      </p:tavLst>
                                    </p:anim>
                                    <p:anim calcmode="lin" valueType="num">
                                      <p:cBhvr>
                                        <p:cTn id="43" dur="1000" fill="hold"/>
                                        <p:tgtEl>
                                          <p:spTgt spid="12"/>
                                        </p:tgtEl>
                                        <p:attrNameLst>
                                          <p:attrName>style.rotation</p:attrName>
                                        </p:attrNameLst>
                                      </p:cBhvr>
                                      <p:tavLst>
                                        <p:tav tm="0">
                                          <p:val>
                                            <p:fltVal val="90"/>
                                          </p:val>
                                        </p:tav>
                                        <p:tav tm="100000">
                                          <p:val>
                                            <p:fltVal val="0"/>
                                          </p:val>
                                        </p:tav>
                                      </p:tavLst>
                                    </p:anim>
                                    <p:animEffect transition="in" filter="fade">
                                      <p:cBhvr>
                                        <p:cTn id="44" dur="1000"/>
                                        <p:tgtEl>
                                          <p:spTgt spid="1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Context Switches</a:t>
            </a:r>
            <a:endParaRPr lang="en-US" dirty="0"/>
          </a:p>
        </p:txBody>
      </p:sp>
      <p:sp>
        <p:nvSpPr>
          <p:cNvPr id="8" name="Text Placeholder 7"/>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smtClean="0"/>
              <a:t>2/26/2026, Lecture 7</a:t>
            </a:r>
            <a:endParaRPr lang="en-US"/>
          </a:p>
        </p:txBody>
      </p:sp>
      <p:sp>
        <p:nvSpPr>
          <p:cNvPr id="5" name="Footer Placeholder 4"/>
          <p:cNvSpPr>
            <a:spLocks noGrp="1"/>
          </p:cNvSpPr>
          <p:nvPr>
            <p:ph type="ftr" sz="quarter" idx="11"/>
          </p:nvPr>
        </p:nvSpPr>
        <p:spPr/>
        <p:txBody>
          <a:bodyPr/>
          <a:lstStyle/>
          <a:p>
            <a:r>
              <a:rPr lang="en-US" smtClean="0"/>
              <a:t>CSC4103, Spring 2026, Monitors and Language Support for Concurrency</a:t>
            </a:r>
            <a:endParaRPr lang="en-US"/>
          </a:p>
        </p:txBody>
      </p:sp>
      <p:sp>
        <p:nvSpPr>
          <p:cNvPr id="6" name="Slide Number Placeholder 5"/>
          <p:cNvSpPr>
            <a:spLocks noGrp="1"/>
          </p:cNvSpPr>
          <p:nvPr>
            <p:ph type="sldNum" sz="quarter" idx="12"/>
          </p:nvPr>
        </p:nvSpPr>
        <p:spPr/>
        <p:txBody>
          <a:bodyPr>
            <a:normAutofit lnSpcReduction="10000"/>
          </a:bodyPr>
          <a:lstStyle/>
          <a:p>
            <a:fld id="{187D5CB2-48A7-425A-8CBB-1A520B672A4C}" type="slidenum">
              <a:rPr lang="en-US" smtClean="0"/>
              <a:t>2</a:t>
            </a:fld>
            <a:endParaRPr lang="en-US"/>
          </a:p>
        </p:txBody>
      </p:sp>
    </p:spTree>
    <p:extLst>
      <p:ext uri="{BB962C8B-B14F-4D97-AF65-F5344CB8AC3E}">
        <p14:creationId xmlns:p14="http://schemas.microsoft.com/office/powerpoint/2010/main" val="21544932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5D2AA-DC83-46D3-BE0C-15EA445C412A}"/>
              </a:ext>
            </a:extLst>
          </p:cNvPr>
          <p:cNvSpPr>
            <a:spLocks noGrp="1"/>
          </p:cNvSpPr>
          <p:nvPr>
            <p:ph type="title"/>
          </p:nvPr>
        </p:nvSpPr>
        <p:spPr/>
        <p:txBody>
          <a:bodyPr/>
          <a:lstStyle/>
          <a:p>
            <a:r>
              <a:rPr lang="en-US" smtClean="0"/>
              <a:t>Circular Buffer: Attempt #2</a:t>
            </a:r>
            <a:endParaRPr lang="en-US" dirty="0"/>
          </a:p>
        </p:txBody>
      </p:sp>
      <p:sp>
        <p:nvSpPr>
          <p:cNvPr id="7" name="Content Placeholder 6">
            <a:extLst>
              <a:ext uri="{FF2B5EF4-FFF2-40B4-BE49-F238E27FC236}">
                <a16:creationId xmlns:a16="http://schemas.microsoft.com/office/drawing/2014/main" id="{194A326D-3481-401E-B2A7-0F147023D327}"/>
              </a:ext>
            </a:extLst>
          </p:cNvPr>
          <p:cNvSpPr>
            <a:spLocks noGrp="1"/>
          </p:cNvSpPr>
          <p:nvPr>
            <p:ph idx="1"/>
          </p:nvPr>
        </p:nvSpPr>
        <p:spPr/>
        <p:txBody>
          <a:bodyPr>
            <a:normAutofit fontScale="92500" lnSpcReduction="10000"/>
          </a:bodyPr>
          <a:lstStyle/>
          <a:p>
            <a:pPr marL="274320" lvl="1" indent="0">
              <a:buNone/>
            </a:pPr>
            <a:r>
              <a:rPr lang="en-US" altLang="ko-KR" dirty="0" err="1" smtClean="0">
                <a:latin typeface="Consolas" panose="020B0609020204030204" pitchFamily="49" charset="0"/>
              </a:rPr>
              <a:t>mutex</a:t>
            </a:r>
            <a:r>
              <a:rPr lang="en-US" altLang="ko-KR" dirty="0" smtClean="0">
                <a:latin typeface="Consolas" panose="020B0609020204030204" pitchFamily="49" charset="0"/>
              </a:rPr>
              <a:t> </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 &lt;initially unlocked&gt;</a:t>
            </a:r>
          </a:p>
          <a:p>
            <a:pPr marL="274320" lvl="1" indent="0">
              <a:buNone/>
            </a:pPr>
            <a:r>
              <a:rPr lang="en-US" altLang="ko-KR" dirty="0" smtClean="0">
                <a:latin typeface="Consolas" panose="020B0609020204030204" pitchFamily="49" charset="0"/>
              </a:rPr>
              <a:t>Producer(item) {</a:t>
            </a:r>
          </a:p>
          <a:p>
            <a:pPr marL="274320" lvl="1" indent="0">
              <a:buNone/>
            </a:pPr>
            <a:r>
              <a:rPr lang="en-US" altLang="ko-KR" dirty="0" smtClean="0">
                <a:latin typeface="Consolas" panose="020B0609020204030204" pitchFamily="49" charset="0"/>
              </a:rPr>
              <a:t>  acquire(&amp;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while (buffer full) { release(&amp;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acquire(&amp;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enqueue</a:t>
            </a:r>
            <a:r>
              <a:rPr lang="en-US" altLang="ko-KR" dirty="0" smtClean="0">
                <a:latin typeface="Consolas" panose="020B0609020204030204" pitchFamily="49" charset="0"/>
              </a:rPr>
              <a:t>(item);</a:t>
            </a:r>
          </a:p>
          <a:p>
            <a:pPr marL="274320" lvl="1" indent="0">
              <a:buNone/>
            </a:pPr>
            <a:r>
              <a:rPr lang="en-US" altLang="ko-KR" dirty="0" smtClean="0">
                <a:latin typeface="Consolas" panose="020B0609020204030204" pitchFamily="49" charset="0"/>
              </a:rPr>
              <a:t>  release(&amp;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a:t>
            </a:r>
          </a:p>
          <a:p>
            <a:pPr marL="274320" lvl="1" indent="0">
              <a:buNone/>
            </a:pPr>
            <a:endParaRPr lang="en-US" dirty="0" smtClean="0">
              <a:latin typeface="Consolas" panose="020B0609020204030204" pitchFamily="49" charset="0"/>
            </a:endParaRPr>
          </a:p>
          <a:p>
            <a:pPr marL="274320" lvl="1" indent="0">
              <a:buNone/>
            </a:pPr>
            <a:r>
              <a:rPr lang="en-US" altLang="ko-KR" dirty="0" smtClean="0">
                <a:latin typeface="Consolas" panose="020B0609020204030204" pitchFamily="49" charset="0"/>
              </a:rPr>
              <a:t>Consumer() {</a:t>
            </a:r>
          </a:p>
          <a:p>
            <a:pPr marL="274320" lvl="1" indent="0">
              <a:buNone/>
            </a:pPr>
            <a:r>
              <a:rPr lang="en-US" altLang="ko-KR" dirty="0" smtClean="0">
                <a:latin typeface="Consolas" panose="020B0609020204030204" pitchFamily="49" charset="0"/>
              </a:rPr>
              <a:t>  acquire(&amp;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while (buffer empty) { release(&amp;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acquire(&amp;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item = </a:t>
            </a:r>
            <a:r>
              <a:rPr lang="en-US" altLang="ko-KR" dirty="0" err="1" smtClean="0">
                <a:latin typeface="Consolas" panose="020B0609020204030204" pitchFamily="49" charset="0"/>
              </a:rPr>
              <a:t>dequeue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release(&amp;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return item;</a:t>
            </a:r>
          </a:p>
          <a:p>
            <a:pPr marL="274320" lvl="1" indent="0">
              <a:buNone/>
            </a:pPr>
            <a:r>
              <a:rPr lang="en-US" altLang="ko-KR"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31EF4CEF-893B-4C49-9C7A-2F07FC814B5E}"/>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9D6AC13E-383B-4177-98F4-37708A55AD98}"/>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68D5B224-D424-4A03-83AC-96E85F8F18D0}"/>
              </a:ext>
            </a:extLst>
          </p:cNvPr>
          <p:cNvSpPr>
            <a:spLocks noGrp="1"/>
          </p:cNvSpPr>
          <p:nvPr>
            <p:ph type="sldNum" sz="quarter" idx="12"/>
          </p:nvPr>
        </p:nvSpPr>
        <p:spPr/>
        <p:txBody>
          <a:bodyPr>
            <a:normAutofit lnSpcReduction="10000"/>
          </a:bodyPr>
          <a:lstStyle/>
          <a:p>
            <a:fld id="{250B3728-42B5-46E1-8863-4BDB07D9EE18}" type="slidenum">
              <a:rPr lang="en-US" smtClean="0"/>
              <a:pPr/>
              <a:t>20</a:t>
            </a:fld>
            <a:endParaRPr lang="en-US"/>
          </a:p>
        </p:txBody>
      </p:sp>
      <p:grpSp>
        <p:nvGrpSpPr>
          <p:cNvPr id="8" name="Group 7">
            <a:extLst>
              <a:ext uri="{FF2B5EF4-FFF2-40B4-BE49-F238E27FC236}">
                <a16:creationId xmlns:a16="http://schemas.microsoft.com/office/drawing/2014/main" id="{EE5A065B-905F-4DBE-A21C-A1715019EAEA}"/>
              </a:ext>
            </a:extLst>
          </p:cNvPr>
          <p:cNvGrpSpPr/>
          <p:nvPr/>
        </p:nvGrpSpPr>
        <p:grpSpPr>
          <a:xfrm>
            <a:off x="6693452" y="3186313"/>
            <a:ext cx="4874026" cy="1244037"/>
            <a:chOff x="3929744" y="2645560"/>
            <a:chExt cx="4874026" cy="1244037"/>
          </a:xfrm>
        </p:grpSpPr>
        <p:sp>
          <p:nvSpPr>
            <p:cNvPr id="9" name="Left Arrow 6">
              <a:extLst>
                <a:ext uri="{FF2B5EF4-FFF2-40B4-BE49-F238E27FC236}">
                  <a16:creationId xmlns:a16="http://schemas.microsoft.com/office/drawing/2014/main" id="{14EFDF98-AECE-EC47-9CC5-8180274342CD}"/>
                </a:ext>
              </a:extLst>
            </p:cNvPr>
            <p:cNvSpPr/>
            <p:nvPr/>
          </p:nvSpPr>
          <p:spPr>
            <a:xfrm rot="1810795">
              <a:off x="3929744" y="2645560"/>
              <a:ext cx="1099457" cy="39188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b="1" kern="1200">
                  <a:solidFill>
                    <a:schemeClr val="lt1"/>
                  </a:solidFill>
                  <a:latin typeface="+mn-lt"/>
                  <a:ea typeface="+mn-ea"/>
                  <a:cs typeface="+mn-cs"/>
                </a:defRPr>
              </a:lvl1pPr>
              <a:lvl2pPr marL="457200" algn="l" rtl="0" eaLnBrk="0" fontAlgn="base" hangingPunct="0">
                <a:spcBef>
                  <a:spcPct val="0"/>
                </a:spcBef>
                <a:spcAft>
                  <a:spcPct val="0"/>
                </a:spcAft>
                <a:defRPr b="1" kern="1200">
                  <a:solidFill>
                    <a:schemeClr val="lt1"/>
                  </a:solidFill>
                  <a:latin typeface="+mn-lt"/>
                  <a:ea typeface="+mn-ea"/>
                  <a:cs typeface="+mn-cs"/>
                </a:defRPr>
              </a:lvl2pPr>
              <a:lvl3pPr marL="914400" algn="l" rtl="0" eaLnBrk="0" fontAlgn="base" hangingPunct="0">
                <a:spcBef>
                  <a:spcPct val="0"/>
                </a:spcBef>
                <a:spcAft>
                  <a:spcPct val="0"/>
                </a:spcAft>
                <a:defRPr b="1" kern="1200">
                  <a:solidFill>
                    <a:schemeClr val="lt1"/>
                  </a:solidFill>
                  <a:latin typeface="+mn-lt"/>
                  <a:ea typeface="+mn-ea"/>
                  <a:cs typeface="+mn-cs"/>
                </a:defRPr>
              </a:lvl3pPr>
              <a:lvl4pPr marL="1371600" algn="l" rtl="0" eaLnBrk="0" fontAlgn="base" hangingPunct="0">
                <a:spcBef>
                  <a:spcPct val="0"/>
                </a:spcBef>
                <a:spcAft>
                  <a:spcPct val="0"/>
                </a:spcAft>
                <a:defRPr b="1" kern="1200">
                  <a:solidFill>
                    <a:schemeClr val="lt1"/>
                  </a:solidFill>
                  <a:latin typeface="+mn-lt"/>
                  <a:ea typeface="+mn-ea"/>
                  <a:cs typeface="+mn-cs"/>
                </a:defRPr>
              </a:lvl4pPr>
              <a:lvl5pPr marL="1828800" algn="l" rtl="0" eaLnBrk="0" fontAlgn="base" hangingPunct="0">
                <a:spcBef>
                  <a:spcPct val="0"/>
                </a:spcBef>
                <a:spcAft>
                  <a:spcPct val="0"/>
                </a:spcAft>
                <a:defRPr b="1" kern="1200">
                  <a:solidFill>
                    <a:schemeClr val="lt1"/>
                  </a:solidFill>
                  <a:latin typeface="+mn-lt"/>
                  <a:ea typeface="+mn-ea"/>
                  <a:cs typeface="+mn-cs"/>
                </a:defRPr>
              </a:lvl5pPr>
              <a:lvl6pPr marL="2286000" algn="l" defTabSz="914400" rtl="0" eaLnBrk="1" latinLnBrk="0" hangingPunct="1">
                <a:defRPr b="1" kern="1200">
                  <a:solidFill>
                    <a:schemeClr val="lt1"/>
                  </a:solidFill>
                  <a:latin typeface="+mn-lt"/>
                  <a:ea typeface="+mn-ea"/>
                  <a:cs typeface="+mn-cs"/>
                </a:defRPr>
              </a:lvl6pPr>
              <a:lvl7pPr marL="2743200" algn="l" defTabSz="914400" rtl="0" eaLnBrk="1" latinLnBrk="0" hangingPunct="1">
                <a:defRPr b="1" kern="1200">
                  <a:solidFill>
                    <a:schemeClr val="lt1"/>
                  </a:solidFill>
                  <a:latin typeface="+mn-lt"/>
                  <a:ea typeface="+mn-ea"/>
                  <a:cs typeface="+mn-cs"/>
                </a:defRPr>
              </a:lvl7pPr>
              <a:lvl8pPr marL="3200400" algn="l" defTabSz="914400" rtl="0" eaLnBrk="1" latinLnBrk="0" hangingPunct="1">
                <a:defRPr b="1" kern="1200">
                  <a:solidFill>
                    <a:schemeClr val="lt1"/>
                  </a:solidFill>
                  <a:latin typeface="+mn-lt"/>
                  <a:ea typeface="+mn-ea"/>
                  <a:cs typeface="+mn-cs"/>
                </a:defRPr>
              </a:lvl8pPr>
              <a:lvl9pPr marL="3657600" algn="l" defTabSz="914400" rtl="0" eaLnBrk="1" latinLnBrk="0" hangingPunct="1">
                <a:defRPr b="1" kern="1200">
                  <a:solidFill>
                    <a:schemeClr val="lt1"/>
                  </a:solidFill>
                  <a:latin typeface="+mn-lt"/>
                  <a:ea typeface="+mn-ea"/>
                  <a:cs typeface="+mn-cs"/>
                </a:defRPr>
              </a:lvl9pPr>
            </a:lstStyle>
            <a:p>
              <a:pPr algn="ctr"/>
              <a:endParaRPr lang="en-US"/>
            </a:p>
          </p:txBody>
        </p:sp>
        <p:sp>
          <p:nvSpPr>
            <p:cNvPr id="10" name="Left Arrow 7">
              <a:extLst>
                <a:ext uri="{FF2B5EF4-FFF2-40B4-BE49-F238E27FC236}">
                  <a16:creationId xmlns:a16="http://schemas.microsoft.com/office/drawing/2014/main" id="{E67781F4-D046-8340-B7E9-889D75469A74}"/>
                </a:ext>
              </a:extLst>
            </p:cNvPr>
            <p:cNvSpPr/>
            <p:nvPr/>
          </p:nvSpPr>
          <p:spPr>
            <a:xfrm rot="19789205" flipV="1">
              <a:off x="3935728" y="3497712"/>
              <a:ext cx="1099457" cy="39188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eaLnBrk="0" fontAlgn="base" hangingPunct="0">
                <a:spcBef>
                  <a:spcPct val="0"/>
                </a:spcBef>
                <a:spcAft>
                  <a:spcPct val="0"/>
                </a:spcAft>
                <a:defRPr b="1" kern="1200">
                  <a:solidFill>
                    <a:schemeClr val="lt1"/>
                  </a:solidFill>
                  <a:latin typeface="+mn-lt"/>
                  <a:ea typeface="+mn-ea"/>
                  <a:cs typeface="+mn-cs"/>
                </a:defRPr>
              </a:lvl1pPr>
              <a:lvl2pPr marL="457200" algn="l" rtl="0" eaLnBrk="0" fontAlgn="base" hangingPunct="0">
                <a:spcBef>
                  <a:spcPct val="0"/>
                </a:spcBef>
                <a:spcAft>
                  <a:spcPct val="0"/>
                </a:spcAft>
                <a:defRPr b="1" kern="1200">
                  <a:solidFill>
                    <a:schemeClr val="lt1"/>
                  </a:solidFill>
                  <a:latin typeface="+mn-lt"/>
                  <a:ea typeface="+mn-ea"/>
                  <a:cs typeface="+mn-cs"/>
                </a:defRPr>
              </a:lvl2pPr>
              <a:lvl3pPr marL="914400" algn="l" rtl="0" eaLnBrk="0" fontAlgn="base" hangingPunct="0">
                <a:spcBef>
                  <a:spcPct val="0"/>
                </a:spcBef>
                <a:spcAft>
                  <a:spcPct val="0"/>
                </a:spcAft>
                <a:defRPr b="1" kern="1200">
                  <a:solidFill>
                    <a:schemeClr val="lt1"/>
                  </a:solidFill>
                  <a:latin typeface="+mn-lt"/>
                  <a:ea typeface="+mn-ea"/>
                  <a:cs typeface="+mn-cs"/>
                </a:defRPr>
              </a:lvl3pPr>
              <a:lvl4pPr marL="1371600" algn="l" rtl="0" eaLnBrk="0" fontAlgn="base" hangingPunct="0">
                <a:spcBef>
                  <a:spcPct val="0"/>
                </a:spcBef>
                <a:spcAft>
                  <a:spcPct val="0"/>
                </a:spcAft>
                <a:defRPr b="1" kern="1200">
                  <a:solidFill>
                    <a:schemeClr val="lt1"/>
                  </a:solidFill>
                  <a:latin typeface="+mn-lt"/>
                  <a:ea typeface="+mn-ea"/>
                  <a:cs typeface="+mn-cs"/>
                </a:defRPr>
              </a:lvl4pPr>
              <a:lvl5pPr marL="1828800" algn="l" rtl="0" eaLnBrk="0" fontAlgn="base" hangingPunct="0">
                <a:spcBef>
                  <a:spcPct val="0"/>
                </a:spcBef>
                <a:spcAft>
                  <a:spcPct val="0"/>
                </a:spcAft>
                <a:defRPr b="1" kern="1200">
                  <a:solidFill>
                    <a:schemeClr val="lt1"/>
                  </a:solidFill>
                  <a:latin typeface="+mn-lt"/>
                  <a:ea typeface="+mn-ea"/>
                  <a:cs typeface="+mn-cs"/>
                </a:defRPr>
              </a:lvl5pPr>
              <a:lvl6pPr marL="2286000" algn="l" defTabSz="914400" rtl="0" eaLnBrk="1" latinLnBrk="0" hangingPunct="1">
                <a:defRPr b="1" kern="1200">
                  <a:solidFill>
                    <a:schemeClr val="lt1"/>
                  </a:solidFill>
                  <a:latin typeface="+mn-lt"/>
                  <a:ea typeface="+mn-ea"/>
                  <a:cs typeface="+mn-cs"/>
                </a:defRPr>
              </a:lvl6pPr>
              <a:lvl7pPr marL="2743200" algn="l" defTabSz="914400" rtl="0" eaLnBrk="1" latinLnBrk="0" hangingPunct="1">
                <a:defRPr b="1" kern="1200">
                  <a:solidFill>
                    <a:schemeClr val="lt1"/>
                  </a:solidFill>
                  <a:latin typeface="+mn-lt"/>
                  <a:ea typeface="+mn-ea"/>
                  <a:cs typeface="+mn-cs"/>
                </a:defRPr>
              </a:lvl7pPr>
              <a:lvl8pPr marL="3200400" algn="l" defTabSz="914400" rtl="0" eaLnBrk="1" latinLnBrk="0" hangingPunct="1">
                <a:defRPr b="1" kern="1200">
                  <a:solidFill>
                    <a:schemeClr val="lt1"/>
                  </a:solidFill>
                  <a:latin typeface="+mn-lt"/>
                  <a:ea typeface="+mn-ea"/>
                  <a:cs typeface="+mn-cs"/>
                </a:defRPr>
              </a:lvl8pPr>
              <a:lvl9pPr marL="3657600" algn="l" defTabSz="914400" rtl="0" eaLnBrk="1" latinLnBrk="0" hangingPunct="1">
                <a:defRPr b="1" kern="1200">
                  <a:solidFill>
                    <a:schemeClr val="lt1"/>
                  </a:solidFill>
                  <a:latin typeface="+mn-lt"/>
                  <a:ea typeface="+mn-ea"/>
                  <a:cs typeface="+mn-cs"/>
                </a:defRPr>
              </a:lvl9pPr>
            </a:lstStyle>
            <a:p>
              <a:pPr algn="ctr"/>
              <a:endParaRPr lang="en-US"/>
            </a:p>
          </p:txBody>
        </p:sp>
        <p:sp>
          <p:nvSpPr>
            <p:cNvPr id="11" name="TextBox 8">
              <a:extLst>
                <a:ext uri="{FF2B5EF4-FFF2-40B4-BE49-F238E27FC236}">
                  <a16:creationId xmlns:a16="http://schemas.microsoft.com/office/drawing/2014/main" id="{9C9DC36C-75E7-9D46-868E-C4C30423AD8B}"/>
                </a:ext>
              </a:extLst>
            </p:cNvPr>
            <p:cNvSpPr txBox="1"/>
            <p:nvPr/>
          </p:nvSpPr>
          <p:spPr>
            <a:xfrm>
              <a:off x="5065158" y="2841502"/>
              <a:ext cx="3738612" cy="830997"/>
            </a:xfrm>
            <a:prstGeom prst="rect">
              <a:avLst/>
            </a:prstGeom>
            <a:solidFill>
              <a:schemeClr val="accent1">
                <a:lumMod val="20000"/>
                <a:lumOff val="80000"/>
              </a:schemeClr>
            </a:solidFill>
          </p:spPr>
          <p:txBody>
            <a:bodyPr wrap="square" rtlCol="0">
              <a:spAutoFit/>
            </a:bodyPr>
            <a:lstStyle>
              <a:defPPr>
                <a:defRPr lang="en-US"/>
              </a:defPPr>
              <a:lvl1pPr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5pPr>
              <a:lvl6pPr marL="2286000" algn="l" defTabSz="914400" rtl="0" eaLnBrk="1" latinLnBrk="0" hangingPunct="1">
                <a:defRPr b="1" kern="1200">
                  <a:solidFill>
                    <a:schemeClr val="tx1"/>
                  </a:solidFill>
                  <a:latin typeface="Comic Sans MS" panose="030F0702030302020204" pitchFamily="66" charset="0"/>
                  <a:ea typeface="+mn-ea"/>
                  <a:cs typeface="+mn-cs"/>
                </a:defRPr>
              </a:lvl6pPr>
              <a:lvl7pPr marL="2743200" algn="l" defTabSz="914400" rtl="0" eaLnBrk="1" latinLnBrk="0" hangingPunct="1">
                <a:defRPr b="1" kern="1200">
                  <a:solidFill>
                    <a:schemeClr val="tx1"/>
                  </a:solidFill>
                  <a:latin typeface="Comic Sans MS" panose="030F0702030302020204" pitchFamily="66" charset="0"/>
                  <a:ea typeface="+mn-ea"/>
                  <a:cs typeface="+mn-cs"/>
                </a:defRPr>
              </a:lvl7pPr>
              <a:lvl8pPr marL="3200400" algn="l" defTabSz="914400" rtl="0" eaLnBrk="1" latinLnBrk="0" hangingPunct="1">
                <a:defRPr b="1" kern="1200">
                  <a:solidFill>
                    <a:schemeClr val="tx1"/>
                  </a:solidFill>
                  <a:latin typeface="Comic Sans MS" panose="030F0702030302020204" pitchFamily="66" charset="0"/>
                  <a:ea typeface="+mn-ea"/>
                  <a:cs typeface="+mn-cs"/>
                </a:defRPr>
              </a:lvl8pPr>
              <a:lvl9pPr marL="3657600" algn="l" defTabSz="914400" rtl="0" eaLnBrk="1" latinLnBrk="0" hangingPunct="1">
                <a:defRPr b="1" kern="1200">
                  <a:solidFill>
                    <a:schemeClr val="tx1"/>
                  </a:solidFill>
                  <a:latin typeface="Comic Sans MS" panose="030F0702030302020204" pitchFamily="66" charset="0"/>
                  <a:ea typeface="+mn-ea"/>
                  <a:cs typeface="+mn-cs"/>
                </a:defRPr>
              </a:lvl9pPr>
            </a:lstStyle>
            <a:p>
              <a:r>
                <a:rPr lang="en-US" sz="2400" b="0" dirty="0">
                  <a:latin typeface="+mn-lt"/>
                </a:rPr>
                <a:t>What happens when one is waiting for the other?</a:t>
              </a:r>
            </a:p>
          </p:txBody>
        </p:sp>
      </p:grpSp>
      <p:pic>
        <p:nvPicPr>
          <p:cNvPr id="13" name="Picture 12" descr="MCj02854320000[1]">
            <a:extLst>
              <a:ext uri="{FF2B5EF4-FFF2-40B4-BE49-F238E27FC236}">
                <a16:creationId xmlns:a16="http://schemas.microsoft.com/office/drawing/2014/main" id="{95F71188-C644-449C-8644-2823F319E4F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04988" y="1539875"/>
            <a:ext cx="1336431" cy="1289439"/>
          </a:xfrm>
          <a:prstGeom prst="rect">
            <a:avLst/>
          </a:prstGeom>
          <a:noFill/>
          <a:ln>
            <a:noFill/>
          </a:ln>
          <a:extLst>
            <a:ext uri="{909E8E84-426E-40dd-AFC4-6F175D3DCCD1}">
              <a14:hiddenFill xmlns="" xmlns:a14="http://schemas.microsoft.com/office/drawing/2010/main" xmlns:lc="http://schemas.openxmlformats.org/drawingml/2006/lockedCanvas">
                <a:solidFill>
                  <a:srgbClr val="FFFFFF"/>
                </a:solidFill>
              </a14:hiddenFill>
            </a:ext>
            <a:ext uri="{91240B29-F687-4f45-9708-019B960494DF}">
              <a14:hiddenLine xmlns="" xmlns:a14="http://schemas.microsoft.com/office/drawing/2010/main" xmlns:lc="http://schemas.openxmlformats.org/drawingml/2006/lockedCanvas" w="9525">
                <a:solidFill>
                  <a:srgbClr val="000000"/>
                </a:solidFill>
                <a:miter lim="800000"/>
                <a:headEnd/>
                <a:tailEnd/>
              </a14:hiddenLine>
            </a:ext>
          </a:extLst>
        </p:spPr>
      </p:pic>
      <p:sp>
        <p:nvSpPr>
          <p:cNvPr id="14" name="TextBox 11">
            <a:extLst>
              <a:ext uri="{FF2B5EF4-FFF2-40B4-BE49-F238E27FC236}">
                <a16:creationId xmlns:a16="http://schemas.microsoft.com/office/drawing/2014/main" id="{B58DF0F3-BEAD-49D4-87FE-102056C9DA35}"/>
              </a:ext>
            </a:extLst>
          </p:cNvPr>
          <p:cNvSpPr txBox="1"/>
          <p:nvPr/>
        </p:nvSpPr>
        <p:spPr>
          <a:xfrm>
            <a:off x="9108419" y="708644"/>
            <a:ext cx="2641622" cy="3154710"/>
          </a:xfrm>
          <a:prstGeom prst="rect">
            <a:avLst/>
          </a:prstGeom>
          <a:noFill/>
        </p:spPr>
        <p:txBody>
          <a:bodyPr wrap="square" rtlCol="0">
            <a:spAutoFit/>
          </a:bodyPr>
          <a:lstStyle>
            <a:defPPr>
              <a:defRPr lang="en-US"/>
            </a:defPPr>
            <a:lvl1pPr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b="1" kern="1200">
                <a:solidFill>
                  <a:schemeClr val="tx1"/>
                </a:solidFill>
                <a:latin typeface="Comic Sans MS" panose="030F0702030302020204" pitchFamily="66" charset="0"/>
                <a:ea typeface="+mn-ea"/>
                <a:cs typeface="+mn-cs"/>
              </a:defRPr>
            </a:lvl5pPr>
            <a:lvl6pPr marL="2286000" algn="l" defTabSz="914400" rtl="0" eaLnBrk="1" latinLnBrk="0" hangingPunct="1">
              <a:defRPr b="1" kern="1200">
                <a:solidFill>
                  <a:schemeClr val="tx1"/>
                </a:solidFill>
                <a:latin typeface="Comic Sans MS" panose="030F0702030302020204" pitchFamily="66" charset="0"/>
                <a:ea typeface="+mn-ea"/>
                <a:cs typeface="+mn-cs"/>
              </a:defRPr>
            </a:lvl6pPr>
            <a:lvl7pPr marL="2743200" algn="l" defTabSz="914400" rtl="0" eaLnBrk="1" latinLnBrk="0" hangingPunct="1">
              <a:defRPr b="1" kern="1200">
                <a:solidFill>
                  <a:schemeClr val="tx1"/>
                </a:solidFill>
                <a:latin typeface="Comic Sans MS" panose="030F0702030302020204" pitchFamily="66" charset="0"/>
                <a:ea typeface="+mn-ea"/>
                <a:cs typeface="+mn-cs"/>
              </a:defRPr>
            </a:lvl7pPr>
            <a:lvl8pPr marL="3200400" algn="l" defTabSz="914400" rtl="0" eaLnBrk="1" latinLnBrk="0" hangingPunct="1">
              <a:defRPr b="1" kern="1200">
                <a:solidFill>
                  <a:schemeClr val="tx1"/>
                </a:solidFill>
                <a:latin typeface="Comic Sans MS" panose="030F0702030302020204" pitchFamily="66" charset="0"/>
                <a:ea typeface="+mn-ea"/>
                <a:cs typeface="+mn-cs"/>
              </a:defRPr>
            </a:lvl8pPr>
            <a:lvl9pPr marL="3657600" algn="l" defTabSz="914400" rtl="0" eaLnBrk="1" latinLnBrk="0" hangingPunct="1">
              <a:defRPr b="1" kern="1200">
                <a:solidFill>
                  <a:schemeClr val="tx1"/>
                </a:solidFill>
                <a:latin typeface="Comic Sans MS" panose="030F0702030302020204" pitchFamily="66" charset="0"/>
                <a:ea typeface="+mn-ea"/>
                <a:cs typeface="+mn-cs"/>
              </a:defRPr>
            </a:lvl9pPr>
          </a:lstStyle>
          <a:p>
            <a:pPr algn="ctr"/>
            <a:r>
              <a:rPr lang="en-US" sz="19900" dirty="0">
                <a:solidFill>
                  <a:srgbClr val="FF0000"/>
                </a:solidFill>
                <a:sym typeface="Symbol" panose="05050102010706020507" pitchFamily="18" charset="2"/>
              </a:rPr>
              <a:t></a:t>
            </a:r>
            <a:endParaRPr lang="en-US" sz="13800" dirty="0">
              <a:solidFill>
                <a:srgbClr val="FF0000"/>
              </a:solidFill>
            </a:endParaRPr>
          </a:p>
        </p:txBody>
      </p:sp>
    </p:spTree>
    <p:extLst>
      <p:ext uri="{BB962C8B-B14F-4D97-AF65-F5344CB8AC3E}">
        <p14:creationId xmlns:p14="http://schemas.microsoft.com/office/powerpoint/2010/main" val="1234755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8" end="8"/>
                                            </p:txEl>
                                          </p:spTgt>
                                        </p:tgtEl>
                                        <p:attrNameLst>
                                          <p:attrName>style.visibility</p:attrName>
                                        </p:attrNameLst>
                                      </p:cBhvr>
                                      <p:to>
                                        <p:strVal val="visible"/>
                                      </p:to>
                                    </p:set>
                                    <p:anim calcmode="lin" valueType="num">
                                      <p:cBhvr additive="base">
                                        <p:cTn id="7" dur="500" fill="hold"/>
                                        <p:tgtEl>
                                          <p:spTgt spid="7">
                                            <p:txEl>
                                              <p:pRg st="8" end="8"/>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
                                            <p:txEl>
                                              <p:pRg st="8" end="8"/>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7">
                                            <p:txEl>
                                              <p:pRg st="9" end="9"/>
                                            </p:txEl>
                                          </p:spTgt>
                                        </p:tgtEl>
                                        <p:attrNameLst>
                                          <p:attrName>style.visibility</p:attrName>
                                        </p:attrNameLst>
                                      </p:cBhvr>
                                      <p:to>
                                        <p:strVal val="visible"/>
                                      </p:to>
                                    </p:set>
                                    <p:anim calcmode="lin" valueType="num">
                                      <p:cBhvr additive="base">
                                        <p:cTn id="11" dur="500" fill="hold"/>
                                        <p:tgtEl>
                                          <p:spTgt spid="7">
                                            <p:txEl>
                                              <p:pRg st="9" end="9"/>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
                                            <p:txEl>
                                              <p:pRg st="9" end="9"/>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7">
                                            <p:txEl>
                                              <p:pRg st="10" end="10"/>
                                            </p:txEl>
                                          </p:spTgt>
                                        </p:tgtEl>
                                        <p:attrNameLst>
                                          <p:attrName>style.visibility</p:attrName>
                                        </p:attrNameLst>
                                      </p:cBhvr>
                                      <p:to>
                                        <p:strVal val="visible"/>
                                      </p:to>
                                    </p:set>
                                    <p:anim calcmode="lin" valueType="num">
                                      <p:cBhvr additive="base">
                                        <p:cTn id="15" dur="500" fill="hold"/>
                                        <p:tgtEl>
                                          <p:spTgt spid="7">
                                            <p:txEl>
                                              <p:pRg st="10" end="1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
                                            <p:txEl>
                                              <p:pRg st="10" end="10"/>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7">
                                            <p:txEl>
                                              <p:pRg st="11" end="11"/>
                                            </p:txEl>
                                          </p:spTgt>
                                        </p:tgtEl>
                                        <p:attrNameLst>
                                          <p:attrName>style.visibility</p:attrName>
                                        </p:attrNameLst>
                                      </p:cBhvr>
                                      <p:to>
                                        <p:strVal val="visible"/>
                                      </p:to>
                                    </p:set>
                                    <p:anim calcmode="lin" valueType="num">
                                      <p:cBhvr additive="base">
                                        <p:cTn id="19" dur="500" fill="hold"/>
                                        <p:tgtEl>
                                          <p:spTgt spid="7">
                                            <p:txEl>
                                              <p:pRg st="11" end="1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
                                            <p:txEl>
                                              <p:pRg st="11" end="11"/>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7">
                                            <p:txEl>
                                              <p:pRg st="12" end="12"/>
                                            </p:txEl>
                                          </p:spTgt>
                                        </p:tgtEl>
                                        <p:attrNameLst>
                                          <p:attrName>style.visibility</p:attrName>
                                        </p:attrNameLst>
                                      </p:cBhvr>
                                      <p:to>
                                        <p:strVal val="visible"/>
                                      </p:to>
                                    </p:set>
                                    <p:anim calcmode="lin" valueType="num">
                                      <p:cBhvr additive="base">
                                        <p:cTn id="23" dur="500" fill="hold"/>
                                        <p:tgtEl>
                                          <p:spTgt spid="7">
                                            <p:txEl>
                                              <p:pRg st="12" end="1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
                                            <p:txEl>
                                              <p:pRg st="12" end="12"/>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7">
                                            <p:txEl>
                                              <p:pRg st="13" end="13"/>
                                            </p:txEl>
                                          </p:spTgt>
                                        </p:tgtEl>
                                        <p:attrNameLst>
                                          <p:attrName>style.visibility</p:attrName>
                                        </p:attrNameLst>
                                      </p:cBhvr>
                                      <p:to>
                                        <p:strVal val="visible"/>
                                      </p:to>
                                    </p:set>
                                    <p:anim calcmode="lin" valueType="num">
                                      <p:cBhvr additive="base">
                                        <p:cTn id="27" dur="500" fill="hold"/>
                                        <p:tgtEl>
                                          <p:spTgt spid="7">
                                            <p:txEl>
                                              <p:pRg st="13" end="1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
                                            <p:txEl>
                                              <p:pRg st="13" end="13"/>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7">
                                            <p:txEl>
                                              <p:pRg st="14" end="14"/>
                                            </p:txEl>
                                          </p:spTgt>
                                        </p:tgtEl>
                                        <p:attrNameLst>
                                          <p:attrName>style.visibility</p:attrName>
                                        </p:attrNameLst>
                                      </p:cBhvr>
                                      <p:to>
                                        <p:strVal val="visible"/>
                                      </p:to>
                                    </p:set>
                                    <p:anim calcmode="lin" valueType="num">
                                      <p:cBhvr additive="base">
                                        <p:cTn id="31" dur="500" fill="hold"/>
                                        <p:tgtEl>
                                          <p:spTgt spid="7">
                                            <p:txEl>
                                              <p:pRg st="14" end="1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p:cTn id="41" dur="1000" fill="hold"/>
                                        <p:tgtEl>
                                          <p:spTgt spid="13"/>
                                        </p:tgtEl>
                                        <p:attrNameLst>
                                          <p:attrName>ppt_w</p:attrName>
                                        </p:attrNameLst>
                                      </p:cBhvr>
                                      <p:tavLst>
                                        <p:tav tm="0">
                                          <p:val>
                                            <p:fltVal val="0"/>
                                          </p:val>
                                        </p:tav>
                                        <p:tav tm="100000">
                                          <p:val>
                                            <p:strVal val="#ppt_w"/>
                                          </p:val>
                                        </p:tav>
                                      </p:tavLst>
                                    </p:anim>
                                    <p:anim calcmode="lin" valueType="num">
                                      <p:cBhvr>
                                        <p:cTn id="42" dur="1000" fill="hold"/>
                                        <p:tgtEl>
                                          <p:spTgt spid="13"/>
                                        </p:tgtEl>
                                        <p:attrNameLst>
                                          <p:attrName>ppt_h</p:attrName>
                                        </p:attrNameLst>
                                      </p:cBhvr>
                                      <p:tavLst>
                                        <p:tav tm="0">
                                          <p:val>
                                            <p:fltVal val="0"/>
                                          </p:val>
                                        </p:tav>
                                        <p:tav tm="100000">
                                          <p:val>
                                            <p:strVal val="#ppt_h"/>
                                          </p:val>
                                        </p:tav>
                                      </p:tavLst>
                                    </p:anim>
                                    <p:anim calcmode="lin" valueType="num">
                                      <p:cBhvr>
                                        <p:cTn id="43" dur="1000" fill="hold"/>
                                        <p:tgtEl>
                                          <p:spTgt spid="13"/>
                                        </p:tgtEl>
                                        <p:attrNameLst>
                                          <p:attrName>style.rotation</p:attrName>
                                        </p:attrNameLst>
                                      </p:cBhvr>
                                      <p:tavLst>
                                        <p:tav tm="0">
                                          <p:val>
                                            <p:fltVal val="90"/>
                                          </p:val>
                                        </p:tav>
                                        <p:tav tm="100000">
                                          <p:val>
                                            <p:fltVal val="0"/>
                                          </p:val>
                                        </p:tav>
                                      </p:tavLst>
                                    </p:anim>
                                    <p:animEffect transition="in" filter="fade">
                                      <p:cBhvr>
                                        <p:cTn id="44" dur="1000"/>
                                        <p:tgtEl>
                                          <p:spTgt spid="13"/>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CEE15-E8FD-4F05-8119-279FEE9E50E9}"/>
              </a:ext>
            </a:extLst>
          </p:cNvPr>
          <p:cNvSpPr>
            <a:spLocks noGrp="1"/>
          </p:cNvSpPr>
          <p:nvPr>
            <p:ph type="title"/>
          </p:nvPr>
        </p:nvSpPr>
        <p:spPr/>
        <p:txBody>
          <a:bodyPr/>
          <a:lstStyle/>
          <a:p>
            <a:r>
              <a:rPr lang="en-US" smtClean="0"/>
              <a:t>Producer-Consumer: Correctness</a:t>
            </a:r>
            <a:endParaRPr lang="en-US" dirty="0"/>
          </a:p>
        </p:txBody>
      </p:sp>
      <p:sp>
        <p:nvSpPr>
          <p:cNvPr id="3" name="Content Placeholder 2">
            <a:extLst>
              <a:ext uri="{FF2B5EF4-FFF2-40B4-BE49-F238E27FC236}">
                <a16:creationId xmlns:a16="http://schemas.microsoft.com/office/drawing/2014/main" id="{0748A1A7-E1B0-4FFD-A77D-86DE4DD17E75}"/>
              </a:ext>
            </a:extLst>
          </p:cNvPr>
          <p:cNvSpPr>
            <a:spLocks noGrp="1"/>
          </p:cNvSpPr>
          <p:nvPr>
            <p:ph idx="1"/>
          </p:nvPr>
        </p:nvSpPr>
        <p:spPr/>
        <p:txBody>
          <a:bodyPr/>
          <a:lstStyle/>
          <a:p>
            <a:r>
              <a:rPr lang="en-US" dirty="0" smtClean="0"/>
              <a:t>Mutual exclusion:</a:t>
            </a:r>
          </a:p>
          <a:p>
            <a:pPr lvl="1"/>
            <a:r>
              <a:rPr lang="en-US" dirty="0" smtClean="0"/>
              <a:t>Only one thread manipulates the buffer data structure at a time</a:t>
            </a:r>
          </a:p>
          <a:p>
            <a:r>
              <a:rPr lang="en-US" dirty="0" smtClean="0"/>
              <a:t>Synchronization requirements other than mutual exclusion:</a:t>
            </a:r>
          </a:p>
          <a:p>
            <a:pPr lvl="1"/>
            <a:r>
              <a:rPr lang="en-US" dirty="0" smtClean="0"/>
              <a:t>If buffer is empty, consumer waits for the producer</a:t>
            </a:r>
          </a:p>
          <a:p>
            <a:pPr lvl="1"/>
            <a:r>
              <a:rPr lang="en-US" dirty="0" smtClean="0"/>
              <a:t>If buffer is full, producer waits for consumer</a:t>
            </a:r>
            <a:endParaRPr lang="en-US" dirty="0"/>
          </a:p>
        </p:txBody>
      </p:sp>
      <p:sp>
        <p:nvSpPr>
          <p:cNvPr id="4" name="Date Placeholder 3">
            <a:extLst>
              <a:ext uri="{FF2B5EF4-FFF2-40B4-BE49-F238E27FC236}">
                <a16:creationId xmlns:a16="http://schemas.microsoft.com/office/drawing/2014/main" id="{5B4D1532-A63D-41BE-BC31-4BC8DC33FB6F}"/>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61D66DD-758C-4C10-9214-430B03B1D805}"/>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C6BF7DA4-6627-4D0E-B53F-86D58167C577}"/>
              </a:ext>
            </a:extLst>
          </p:cNvPr>
          <p:cNvSpPr>
            <a:spLocks noGrp="1"/>
          </p:cNvSpPr>
          <p:nvPr>
            <p:ph type="sldNum" sz="quarter" idx="12"/>
          </p:nvPr>
        </p:nvSpPr>
        <p:spPr/>
        <p:txBody>
          <a:bodyPr>
            <a:normAutofit lnSpcReduction="10000"/>
          </a:bodyPr>
          <a:lstStyle/>
          <a:p>
            <a:fld id="{250B3728-42B5-46E1-8863-4BDB07D9EE18}" type="slidenum">
              <a:rPr lang="en-US" smtClean="0"/>
              <a:pPr/>
              <a:t>21</a:t>
            </a:fld>
            <a:endParaRPr lang="en-US"/>
          </a:p>
        </p:txBody>
      </p:sp>
    </p:spTree>
    <p:extLst>
      <p:ext uri="{BB962C8B-B14F-4D97-AF65-F5344CB8AC3E}">
        <p14:creationId xmlns:p14="http://schemas.microsoft.com/office/powerpoint/2010/main" val="23303063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5740-8E7B-4D61-B6C1-B828845881A5}"/>
              </a:ext>
            </a:extLst>
          </p:cNvPr>
          <p:cNvSpPr>
            <a:spLocks noGrp="1"/>
          </p:cNvSpPr>
          <p:nvPr>
            <p:ph type="title"/>
          </p:nvPr>
        </p:nvSpPr>
        <p:spPr/>
        <p:txBody>
          <a:bodyPr/>
          <a:lstStyle/>
          <a:p>
            <a:r>
              <a:rPr lang="en-US" dirty="0" smtClean="0"/>
              <a:t>Recall: Semaphore</a:t>
            </a:r>
            <a:endParaRPr lang="en-US" dirty="0"/>
          </a:p>
        </p:txBody>
      </p:sp>
      <p:sp>
        <p:nvSpPr>
          <p:cNvPr id="3" name="Content Placeholder 2">
            <a:extLst>
              <a:ext uri="{FF2B5EF4-FFF2-40B4-BE49-F238E27FC236}">
                <a16:creationId xmlns:a16="http://schemas.microsoft.com/office/drawing/2014/main" id="{22DB99C5-B992-4C74-810A-EBAF4BB80D5B}"/>
              </a:ext>
            </a:extLst>
          </p:cNvPr>
          <p:cNvSpPr>
            <a:spLocks noGrp="1"/>
          </p:cNvSpPr>
          <p:nvPr>
            <p:ph idx="1"/>
          </p:nvPr>
        </p:nvSpPr>
        <p:spPr/>
        <p:txBody>
          <a:bodyPr/>
          <a:lstStyle/>
          <a:p>
            <a:r>
              <a:rPr lang="en-US" altLang="ko-KR" dirty="0" smtClean="0"/>
              <a:t>Semaphores are a kind of generalized lock</a:t>
            </a:r>
          </a:p>
          <a:p>
            <a:pPr lvl="1"/>
            <a:r>
              <a:rPr lang="en-US" altLang="ko-KR" dirty="0" smtClean="0"/>
              <a:t>First defined by </a:t>
            </a:r>
            <a:r>
              <a:rPr lang="en-US" altLang="ko-KR" dirty="0" err="1" smtClean="0"/>
              <a:t>Dijkstra</a:t>
            </a:r>
            <a:r>
              <a:rPr lang="en-US" altLang="ko-KR" dirty="0" smtClean="0"/>
              <a:t> in late 60s</a:t>
            </a:r>
          </a:p>
          <a:p>
            <a:pPr lvl="1"/>
            <a:r>
              <a:rPr lang="en-US" altLang="ko-KR" dirty="0" smtClean="0"/>
              <a:t>Main synchronization primitive used in original UNIX (&amp; Pintos)</a:t>
            </a:r>
          </a:p>
          <a:p>
            <a:r>
              <a:rPr lang="en-US" altLang="ko-KR" dirty="0" smtClean="0"/>
              <a:t>Definition: a Semaphore has a non-negative integer value and supports the following two operations:</a:t>
            </a:r>
          </a:p>
          <a:p>
            <a:pPr lvl="1"/>
            <a:r>
              <a:rPr lang="en-US" altLang="ko-KR" dirty="0" smtClean="0">
                <a:latin typeface="Consolas" panose="020B0609020204030204" pitchFamily="49" charset="0"/>
              </a:rPr>
              <a:t>P()</a:t>
            </a:r>
            <a:r>
              <a:rPr lang="en-US" altLang="ko-KR" dirty="0" smtClean="0"/>
              <a:t> or </a:t>
            </a:r>
            <a:r>
              <a:rPr lang="en-US" altLang="ko-KR" dirty="0" smtClean="0">
                <a:latin typeface="Consolas" panose="020B0609020204030204" pitchFamily="49" charset="0"/>
              </a:rPr>
              <a:t>down()</a:t>
            </a:r>
            <a:r>
              <a:rPr lang="en-US" altLang="ko-KR" dirty="0" smtClean="0"/>
              <a:t>: atomic operation that waits for semaphore to become positive, then decrements it by 1 </a:t>
            </a:r>
          </a:p>
          <a:p>
            <a:pPr lvl="1"/>
            <a:r>
              <a:rPr lang="en-US" altLang="ko-KR" dirty="0" smtClean="0">
                <a:latin typeface="Consolas" panose="020B0609020204030204" pitchFamily="49" charset="0"/>
              </a:rPr>
              <a:t>V()</a:t>
            </a:r>
            <a:r>
              <a:rPr lang="en-US" altLang="ko-KR" dirty="0" smtClean="0"/>
              <a:t> or </a:t>
            </a:r>
            <a:r>
              <a:rPr lang="en-US" altLang="ko-KR" dirty="0" smtClean="0">
                <a:latin typeface="Consolas" panose="020B0609020204030204" pitchFamily="49" charset="0"/>
              </a:rPr>
              <a:t>up()</a:t>
            </a:r>
            <a:r>
              <a:rPr lang="en-US" altLang="ko-KR" dirty="0" smtClean="0"/>
              <a:t>: an atomic operation that increments the semaphore by 1, waking up a waiting </a:t>
            </a:r>
            <a:r>
              <a:rPr lang="en-US" altLang="ko-KR" dirty="0" smtClean="0">
                <a:latin typeface="Consolas" panose="020B0609020204030204" pitchFamily="49" charset="0"/>
              </a:rPr>
              <a:t>P</a:t>
            </a:r>
            <a:r>
              <a:rPr lang="en-US" altLang="ko-KR" dirty="0" smtClean="0"/>
              <a:t>, if any</a:t>
            </a:r>
            <a:br>
              <a:rPr lang="en-US" altLang="ko-KR" dirty="0" smtClean="0"/>
            </a:br>
            <a:endParaRPr lang="en-US" altLang="ko-KR" dirty="0" smtClean="0"/>
          </a:p>
          <a:p>
            <a:r>
              <a:rPr lang="en-US" altLang="ko-KR" dirty="0" smtClean="0">
                <a:latin typeface="Consolas" panose="020B0609020204030204" pitchFamily="49" charset="0"/>
              </a:rPr>
              <a:t>P()</a:t>
            </a:r>
            <a:r>
              <a:rPr lang="en-US" altLang="ko-KR" dirty="0" smtClean="0"/>
              <a:t> stands for “</a:t>
            </a:r>
            <a:r>
              <a:rPr lang="en-US" altLang="ko-KR" dirty="0" err="1" smtClean="0"/>
              <a:t>proberen</a:t>
            </a:r>
            <a:r>
              <a:rPr lang="en-US" altLang="ko-KR" dirty="0" smtClean="0"/>
              <a:t>” (to test) and </a:t>
            </a:r>
            <a:r>
              <a:rPr lang="en-US" altLang="ko-KR" dirty="0" smtClean="0">
                <a:latin typeface="Consolas" panose="020B0609020204030204" pitchFamily="49" charset="0"/>
              </a:rPr>
              <a:t>V()</a:t>
            </a:r>
            <a:r>
              <a:rPr lang="en-US" altLang="ko-KR" dirty="0" smtClean="0"/>
              <a:t> stands for “</a:t>
            </a:r>
            <a:r>
              <a:rPr lang="en-US" altLang="ko-KR" dirty="0" err="1" smtClean="0"/>
              <a:t>verhogen</a:t>
            </a:r>
            <a:r>
              <a:rPr lang="en-US" altLang="ko-KR" dirty="0" smtClean="0"/>
              <a:t>” (to increment) in Dutch</a:t>
            </a:r>
            <a:endParaRPr lang="en-US" altLang="ko-KR" dirty="0"/>
          </a:p>
        </p:txBody>
      </p:sp>
      <p:sp>
        <p:nvSpPr>
          <p:cNvPr id="4" name="Date Placeholder 3">
            <a:extLst>
              <a:ext uri="{FF2B5EF4-FFF2-40B4-BE49-F238E27FC236}">
                <a16:creationId xmlns:a16="http://schemas.microsoft.com/office/drawing/2014/main" id="{A2742174-2EC1-4A33-BA2C-1B1921722A44}"/>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07C18DA-27FA-483A-9C4F-6612F7AEED8C}"/>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5BD4C23C-47CC-4EC4-80D6-E50E3EC8C17E}"/>
              </a:ext>
            </a:extLst>
          </p:cNvPr>
          <p:cNvSpPr>
            <a:spLocks noGrp="1"/>
          </p:cNvSpPr>
          <p:nvPr>
            <p:ph type="sldNum" sz="quarter" idx="12"/>
          </p:nvPr>
        </p:nvSpPr>
        <p:spPr/>
        <p:txBody>
          <a:bodyPr>
            <a:normAutofit lnSpcReduction="10000"/>
          </a:bodyPr>
          <a:lstStyle/>
          <a:p>
            <a:fld id="{250B3728-42B5-46E1-8863-4BDB07D9EE18}" type="slidenum">
              <a:rPr lang="en-US" smtClean="0"/>
              <a:pPr/>
              <a:t>22</a:t>
            </a:fld>
            <a:endParaRPr lang="en-US"/>
          </a:p>
        </p:txBody>
      </p:sp>
    </p:spTree>
    <p:extLst>
      <p:ext uri="{BB962C8B-B14F-4D97-AF65-F5344CB8AC3E}">
        <p14:creationId xmlns:p14="http://schemas.microsoft.com/office/powerpoint/2010/main" val="29365986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C04A3-C73C-42AE-8995-929504B9E1E0}"/>
              </a:ext>
            </a:extLst>
          </p:cNvPr>
          <p:cNvSpPr>
            <a:spLocks noGrp="1"/>
          </p:cNvSpPr>
          <p:nvPr>
            <p:ph type="title"/>
          </p:nvPr>
        </p:nvSpPr>
        <p:spPr/>
        <p:txBody>
          <a:bodyPr/>
          <a:lstStyle/>
          <a:p>
            <a:r>
              <a:rPr lang="en-US" dirty="0" smtClean="0"/>
              <a:t>Recall: Two Important Semaphore Patterns</a:t>
            </a:r>
            <a:endParaRPr lang="en-US" dirty="0"/>
          </a:p>
        </p:txBody>
      </p:sp>
      <p:sp>
        <p:nvSpPr>
          <p:cNvPr id="3" name="Content Placeholder 2">
            <a:extLst>
              <a:ext uri="{FF2B5EF4-FFF2-40B4-BE49-F238E27FC236}">
                <a16:creationId xmlns:a16="http://schemas.microsoft.com/office/drawing/2014/main" id="{EBB44401-342C-44E3-AEB6-A509A3E3340B}"/>
              </a:ext>
            </a:extLst>
          </p:cNvPr>
          <p:cNvSpPr>
            <a:spLocks noGrp="1"/>
          </p:cNvSpPr>
          <p:nvPr>
            <p:ph idx="1"/>
          </p:nvPr>
        </p:nvSpPr>
        <p:spPr/>
        <p:txBody>
          <a:bodyPr>
            <a:normAutofit/>
          </a:bodyPr>
          <a:lstStyle/>
          <a:p>
            <a:r>
              <a:rPr lang="en-US" dirty="0" smtClean="0"/>
              <a:t>Mutual Exclusion: (Like lock)</a:t>
            </a:r>
          </a:p>
          <a:p>
            <a:pPr lvl="1"/>
            <a:r>
              <a:rPr lang="en-US" dirty="0" smtClean="0"/>
              <a:t>Called a "binary semaphore“</a:t>
            </a:r>
          </a:p>
          <a:p>
            <a:pPr lvl="1"/>
            <a:endParaRPr lang="en-US" dirty="0" smtClean="0"/>
          </a:p>
          <a:p>
            <a:pPr marL="548640" lvl="2" indent="0">
              <a:spcAft>
                <a:spcPts val="600"/>
              </a:spcAft>
              <a:buNone/>
            </a:pPr>
            <a:r>
              <a:rPr lang="en-US" altLang="ko-KR" dirty="0" smtClean="0">
                <a:latin typeface="Consolas" panose="020B0609020204030204" pitchFamily="49" charset="0"/>
              </a:rPr>
              <a:t>initial value of semaphore = 1; </a:t>
            </a:r>
          </a:p>
          <a:p>
            <a:pPr marL="548640" lvl="2" indent="0">
              <a:spcAft>
                <a:spcPts val="600"/>
              </a:spcAft>
              <a:buNone/>
            </a:pPr>
            <a:r>
              <a:rPr lang="en-US" altLang="ko-KR" dirty="0" err="1" smtClean="0">
                <a:latin typeface="Consolas" panose="020B0609020204030204" pitchFamily="49" charset="0"/>
              </a:rPr>
              <a:t>semaphore.down</a:t>
            </a:r>
            <a:r>
              <a:rPr lang="en-US" altLang="ko-KR" dirty="0" smtClean="0">
                <a:latin typeface="Consolas" panose="020B0609020204030204" pitchFamily="49" charset="0"/>
              </a:rPr>
              <a:t>(); </a:t>
            </a:r>
            <a:br>
              <a:rPr lang="en-US" altLang="ko-KR" dirty="0" smtClean="0">
                <a:latin typeface="Consolas" panose="020B0609020204030204" pitchFamily="49" charset="0"/>
              </a:rPr>
            </a:br>
            <a:r>
              <a:rPr lang="en-US" altLang="ko-KR" dirty="0" smtClean="0">
                <a:latin typeface="Consolas" panose="020B0609020204030204" pitchFamily="49" charset="0"/>
              </a:rPr>
              <a:t>	// Critical section goes here</a:t>
            </a:r>
            <a:br>
              <a:rPr lang="en-US" altLang="ko-KR" dirty="0" smtClean="0">
                <a:latin typeface="Consolas" panose="020B0609020204030204" pitchFamily="49" charset="0"/>
              </a:rPr>
            </a:br>
            <a:r>
              <a:rPr lang="en-US" altLang="ko-KR" dirty="0" err="1" smtClean="0">
                <a:latin typeface="Consolas" panose="020B0609020204030204" pitchFamily="49" charset="0"/>
              </a:rPr>
              <a:t>semaphore.up</a:t>
            </a:r>
            <a:r>
              <a:rPr lang="en-US" altLang="ko-KR" dirty="0" smtClean="0">
                <a:latin typeface="Consolas" panose="020B0609020204030204" pitchFamily="49" charset="0"/>
              </a:rPr>
              <a:t>();</a:t>
            </a:r>
          </a:p>
          <a:p>
            <a:r>
              <a:rPr lang="en-US" altLang="ko-KR" dirty="0" smtClean="0"/>
              <a:t>Signaling other threads, e.g.  </a:t>
            </a:r>
            <a:r>
              <a:rPr lang="en-US" altLang="ko-KR" dirty="0" err="1" smtClean="0"/>
              <a:t>ThreadJoin</a:t>
            </a:r>
            <a:endParaRPr lang="en-US" altLang="ko-KR" dirty="0" smtClean="0"/>
          </a:p>
          <a:p>
            <a:pPr marL="548640" lvl="2" indent="0">
              <a:buNone/>
            </a:pPr>
            <a:endParaRPr lang="en-US" altLang="ko-KR" dirty="0" smtClean="0"/>
          </a:p>
          <a:p>
            <a:pPr marL="548640" lvl="2" indent="0">
              <a:buNone/>
            </a:pPr>
            <a:r>
              <a:rPr lang="en-US" altLang="ko-KR" dirty="0" smtClean="0">
                <a:latin typeface="Consolas" panose="020B0609020204030204" pitchFamily="49" charset="0"/>
              </a:rPr>
              <a:t>Initial value of semaphore = 0</a:t>
            </a:r>
          </a:p>
          <a:p>
            <a:pPr marL="548640" lvl="2" indent="0">
              <a:buNone/>
            </a:pPr>
            <a:r>
              <a:rPr lang="en-US" altLang="ko-KR" dirty="0" err="1" smtClean="0">
                <a:latin typeface="Consolas" panose="020B0609020204030204" pitchFamily="49" charset="0"/>
              </a:rPr>
              <a:t>ThreadJoin</a:t>
            </a:r>
            <a:r>
              <a:rPr lang="en-US" altLang="ko-KR" dirty="0" smtClean="0">
                <a:latin typeface="Consolas" panose="020B0609020204030204" pitchFamily="49" charset="0"/>
              </a:rPr>
              <a:t> {</a:t>
            </a:r>
          </a:p>
          <a:p>
            <a:pPr marL="548640" lvl="2"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semaphore.down</a:t>
            </a:r>
            <a:r>
              <a:rPr lang="en-US" altLang="ko-KR" dirty="0" smtClean="0">
                <a:latin typeface="Consolas" panose="020B0609020204030204" pitchFamily="49" charset="0"/>
              </a:rPr>
              <a:t>();</a:t>
            </a:r>
            <a:br>
              <a:rPr lang="en-US" altLang="ko-KR" dirty="0" smtClean="0">
                <a:latin typeface="Consolas" panose="020B0609020204030204" pitchFamily="49" charset="0"/>
              </a:rPr>
            </a:br>
            <a:r>
              <a:rPr lang="en-US" altLang="ko-KR" dirty="0" smtClean="0">
                <a:latin typeface="Consolas" panose="020B0609020204030204" pitchFamily="49" charset="0"/>
              </a:rPr>
              <a:t>}</a:t>
            </a:r>
            <a:endParaRPr lang="en-US" altLang="ko-KR" dirty="0">
              <a:latin typeface="Consolas" panose="020B0609020204030204" pitchFamily="49" charset="0"/>
            </a:endParaRPr>
          </a:p>
        </p:txBody>
      </p:sp>
      <p:sp>
        <p:nvSpPr>
          <p:cNvPr id="4" name="Date Placeholder 3">
            <a:extLst>
              <a:ext uri="{FF2B5EF4-FFF2-40B4-BE49-F238E27FC236}">
                <a16:creationId xmlns:a16="http://schemas.microsoft.com/office/drawing/2014/main" id="{E5423879-FEDA-40F1-957E-4FC58787E1F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332F05D-CC4B-4F8F-8511-C138201A44B7}"/>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F9562630-661B-49FA-9FA0-5C1399493DE8}"/>
              </a:ext>
            </a:extLst>
          </p:cNvPr>
          <p:cNvSpPr>
            <a:spLocks noGrp="1"/>
          </p:cNvSpPr>
          <p:nvPr>
            <p:ph type="sldNum" sz="quarter" idx="12"/>
          </p:nvPr>
        </p:nvSpPr>
        <p:spPr/>
        <p:txBody>
          <a:bodyPr>
            <a:normAutofit lnSpcReduction="10000"/>
          </a:bodyPr>
          <a:lstStyle/>
          <a:p>
            <a:fld id="{250B3728-42B5-46E1-8863-4BDB07D9EE18}" type="slidenum">
              <a:rPr lang="en-US" smtClean="0"/>
              <a:pPr/>
              <a:t>23</a:t>
            </a:fld>
            <a:endParaRPr lang="en-US"/>
          </a:p>
        </p:txBody>
      </p:sp>
      <p:sp>
        <p:nvSpPr>
          <p:cNvPr id="7" name="Rectangle 6">
            <a:extLst>
              <a:ext uri="{FF2B5EF4-FFF2-40B4-BE49-F238E27FC236}">
                <a16:creationId xmlns:a16="http://schemas.microsoft.com/office/drawing/2014/main" id="{BCC9C94E-FE59-49E0-A77E-697256EDD59B}"/>
              </a:ext>
            </a:extLst>
          </p:cNvPr>
          <p:cNvSpPr/>
          <p:nvPr/>
        </p:nvSpPr>
        <p:spPr>
          <a:xfrm>
            <a:off x="6096000" y="4839949"/>
            <a:ext cx="3091079" cy="686791"/>
          </a:xfrm>
          <a:prstGeom prst="rect">
            <a:avLst/>
          </a:prstGeom>
          <a:ln>
            <a:solidFill>
              <a:schemeClr val="accent1"/>
            </a:solidFill>
          </a:ln>
        </p:spPr>
        <p:txBody>
          <a:bodyPr wrap="square">
            <a:spAutoFit/>
          </a:bodyPr>
          <a:lstStyle/>
          <a:p>
            <a:pPr marL="0" lvl="2">
              <a:lnSpc>
                <a:spcPct val="80000"/>
              </a:lnSpc>
              <a:buFontTx/>
              <a:buNone/>
            </a:pPr>
            <a:r>
              <a:rPr lang="en-US" altLang="ko-KR" sz="1600" dirty="0" err="1">
                <a:solidFill>
                  <a:schemeClr val="tx1">
                    <a:lumMod val="65000"/>
                    <a:lumOff val="35000"/>
                  </a:schemeClr>
                </a:solidFill>
                <a:latin typeface="Consolas" panose="020B0609020204030204" pitchFamily="49" charset="0"/>
              </a:rPr>
              <a:t>ThreadFinish</a:t>
            </a:r>
            <a:r>
              <a:rPr lang="en-US" altLang="ko-KR" sz="1600" dirty="0">
                <a:solidFill>
                  <a:schemeClr val="tx1">
                    <a:lumMod val="65000"/>
                    <a:lumOff val="35000"/>
                  </a:schemeClr>
                </a:solidFill>
                <a:latin typeface="Consolas" panose="020B0609020204030204" pitchFamily="49" charset="0"/>
              </a:rPr>
              <a:t> {</a:t>
            </a:r>
          </a:p>
          <a:p>
            <a:pPr marL="0" lvl="2">
              <a:lnSpc>
                <a:spcPct val="80000"/>
              </a:lnSpc>
              <a:buFontTx/>
              <a:buNone/>
            </a:pPr>
            <a:r>
              <a:rPr lang="en-US" altLang="ko-KR" sz="1600" dirty="0">
                <a:solidFill>
                  <a:schemeClr val="tx1">
                    <a:lumMod val="65000"/>
                    <a:lumOff val="35000"/>
                  </a:schemeClr>
                </a:solidFill>
                <a:latin typeface="Consolas" panose="020B0609020204030204" pitchFamily="49" charset="0"/>
              </a:rPr>
              <a:t>    </a:t>
            </a:r>
            <a:r>
              <a:rPr lang="en-US" altLang="ko-KR" sz="1600" dirty="0" err="1">
                <a:solidFill>
                  <a:schemeClr val="tx1">
                    <a:lumMod val="65000"/>
                    <a:lumOff val="35000"/>
                  </a:schemeClr>
                </a:solidFill>
                <a:latin typeface="Consolas" panose="020B0609020204030204" pitchFamily="49" charset="0"/>
              </a:rPr>
              <a:t>semaphore.up</a:t>
            </a:r>
            <a:r>
              <a:rPr lang="en-US" altLang="ko-KR" sz="1600" dirty="0">
                <a:solidFill>
                  <a:schemeClr val="tx1">
                    <a:lumMod val="65000"/>
                    <a:lumOff val="35000"/>
                  </a:schemeClr>
                </a:solidFill>
                <a:latin typeface="Consolas" panose="020B0609020204030204" pitchFamily="49" charset="0"/>
              </a:rPr>
              <a:t>();</a:t>
            </a:r>
            <a:br>
              <a:rPr lang="en-US" altLang="ko-KR" sz="1600" dirty="0">
                <a:solidFill>
                  <a:schemeClr val="tx1">
                    <a:lumMod val="65000"/>
                    <a:lumOff val="35000"/>
                  </a:schemeClr>
                </a:solidFill>
                <a:latin typeface="Consolas" panose="020B0609020204030204" pitchFamily="49" charset="0"/>
              </a:rPr>
            </a:br>
            <a:r>
              <a:rPr lang="en-US" altLang="ko-KR" sz="1600" dirty="0">
                <a:solidFill>
                  <a:schemeClr val="tx1">
                    <a:lumMod val="65000"/>
                    <a:lumOff val="35000"/>
                  </a:schemeClr>
                </a:solidFill>
                <a:latin typeface="Consolas" panose="020B0609020204030204" pitchFamily="49" charset="0"/>
              </a:rPr>
              <a:t>}</a:t>
            </a:r>
          </a:p>
        </p:txBody>
      </p:sp>
      <p:cxnSp>
        <p:nvCxnSpPr>
          <p:cNvPr id="8" name="Straight Arrow Connector 7">
            <a:extLst>
              <a:ext uri="{FF2B5EF4-FFF2-40B4-BE49-F238E27FC236}">
                <a16:creationId xmlns:a16="http://schemas.microsoft.com/office/drawing/2014/main" id="{3FF73D27-A959-407B-82DF-EFA5050BF321}"/>
              </a:ext>
            </a:extLst>
          </p:cNvPr>
          <p:cNvCxnSpPr>
            <a:cxnSpLocks/>
          </p:cNvCxnSpPr>
          <p:nvPr/>
        </p:nvCxnSpPr>
        <p:spPr>
          <a:xfrm flipH="1">
            <a:off x="4555671" y="5176157"/>
            <a:ext cx="1540330" cy="60415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75091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CEE15-E8FD-4F05-8119-279FEE9E50E9}"/>
              </a:ext>
            </a:extLst>
          </p:cNvPr>
          <p:cNvSpPr>
            <a:spLocks noGrp="1"/>
          </p:cNvSpPr>
          <p:nvPr>
            <p:ph type="title"/>
          </p:nvPr>
        </p:nvSpPr>
        <p:spPr/>
        <p:txBody>
          <a:bodyPr/>
          <a:lstStyle/>
          <a:p>
            <a:r>
              <a:rPr lang="en-US" dirty="0" smtClean="0"/>
              <a:t>Producer-Consumer Synchronization</a:t>
            </a:r>
            <a:endParaRPr lang="en-US" dirty="0"/>
          </a:p>
        </p:txBody>
      </p:sp>
      <p:sp>
        <p:nvSpPr>
          <p:cNvPr id="3" name="Content Placeholder 2">
            <a:extLst>
              <a:ext uri="{FF2B5EF4-FFF2-40B4-BE49-F238E27FC236}">
                <a16:creationId xmlns:a16="http://schemas.microsoft.com/office/drawing/2014/main" id="{0748A1A7-E1B0-4FFD-A77D-86DE4DD17E75}"/>
              </a:ext>
            </a:extLst>
          </p:cNvPr>
          <p:cNvSpPr>
            <a:spLocks noGrp="1"/>
          </p:cNvSpPr>
          <p:nvPr>
            <p:ph idx="1"/>
          </p:nvPr>
        </p:nvSpPr>
        <p:spPr/>
        <p:txBody>
          <a:bodyPr/>
          <a:lstStyle/>
          <a:p>
            <a:r>
              <a:rPr lang="en-US" dirty="0" smtClean="0"/>
              <a:t>Mutual exclusion:</a:t>
            </a:r>
          </a:p>
          <a:p>
            <a:pPr lvl="1"/>
            <a:r>
              <a:rPr lang="en-US" dirty="0" smtClean="0"/>
              <a:t>Only one thread manipulates the buffer data structure at a time</a:t>
            </a:r>
          </a:p>
          <a:p>
            <a:pPr marL="822960" lvl="3" indent="0">
              <a:buNone/>
            </a:pPr>
            <a:r>
              <a:rPr lang="en-US" sz="1600" dirty="0" smtClean="0">
                <a:latin typeface="Consolas" panose="020B0609020204030204" pitchFamily="49" charset="0"/>
              </a:rPr>
              <a:t>Lock </a:t>
            </a:r>
            <a:r>
              <a:rPr lang="en-US" sz="1600" dirty="0" err="1" smtClean="0">
                <a:latin typeface="Consolas" panose="020B0609020204030204" pitchFamily="49" charset="0"/>
              </a:rPr>
              <a:t>mutex</a:t>
            </a:r>
            <a:r>
              <a:rPr lang="en-US" sz="1600" dirty="0" smtClean="0">
                <a:latin typeface="Consolas" panose="020B0609020204030204" pitchFamily="49" charset="0"/>
              </a:rPr>
              <a:t>;</a:t>
            </a:r>
          </a:p>
          <a:p>
            <a:r>
              <a:rPr lang="en-US" dirty="0" smtClean="0"/>
              <a:t>Synchronization requirements other than mutual exclusion:</a:t>
            </a:r>
          </a:p>
          <a:p>
            <a:pPr lvl="1"/>
            <a:r>
              <a:rPr lang="en-US" dirty="0" smtClean="0"/>
              <a:t>If buffer is empty, consumer waits for the producer</a:t>
            </a:r>
          </a:p>
          <a:p>
            <a:pPr marL="822960" lvl="3" indent="0">
              <a:buNone/>
            </a:pPr>
            <a:r>
              <a:rPr lang="en-US" sz="1600" dirty="0" smtClean="0">
                <a:latin typeface="Consolas" panose="020B0609020204030204" pitchFamily="49" charset="0"/>
              </a:rPr>
              <a:t>Semaphore </a:t>
            </a:r>
            <a:r>
              <a:rPr lang="en-US" sz="1600" dirty="0" err="1" smtClean="0">
                <a:latin typeface="Consolas" panose="020B0609020204030204" pitchFamily="49" charset="0"/>
              </a:rPr>
              <a:t>usedSlots</a:t>
            </a:r>
            <a:r>
              <a:rPr lang="en-US" sz="1600" dirty="0" smtClean="0">
                <a:latin typeface="Consolas" panose="020B0609020204030204" pitchFamily="49" charset="0"/>
              </a:rPr>
              <a:t>;</a:t>
            </a:r>
          </a:p>
          <a:p>
            <a:pPr lvl="1"/>
            <a:endParaRPr lang="en-US" dirty="0" smtClean="0"/>
          </a:p>
          <a:p>
            <a:pPr lvl="1"/>
            <a:r>
              <a:rPr lang="en-US" dirty="0" smtClean="0"/>
              <a:t>If buffer is full, producer waits for consumer</a:t>
            </a:r>
          </a:p>
          <a:p>
            <a:pPr marL="822960" lvl="3" indent="0">
              <a:buNone/>
            </a:pPr>
            <a:r>
              <a:rPr lang="en-US" sz="1600" dirty="0" smtClean="0">
                <a:latin typeface="Consolas" panose="020B0609020204030204" pitchFamily="49" charset="0"/>
              </a:rPr>
              <a:t>Semaphore </a:t>
            </a:r>
            <a:r>
              <a:rPr lang="en-US" sz="1600" dirty="0" err="1" smtClean="0">
                <a:latin typeface="Consolas" panose="020B0609020204030204" pitchFamily="49" charset="0"/>
              </a:rPr>
              <a:t>freeSlots</a:t>
            </a:r>
            <a:r>
              <a:rPr lang="en-US" sz="1600" dirty="0" smtClean="0">
                <a:latin typeface="Consolas" panose="020B0609020204030204" pitchFamily="49" charset="0"/>
              </a:rPr>
              <a:t>;</a:t>
            </a:r>
          </a:p>
          <a:p>
            <a:r>
              <a:rPr lang="en-US" dirty="0" smtClean="0"/>
              <a:t>Rule of thumb: use a separate semaphore for each constraint</a:t>
            </a:r>
            <a:endParaRPr lang="en-US" dirty="0"/>
          </a:p>
        </p:txBody>
      </p:sp>
      <p:sp>
        <p:nvSpPr>
          <p:cNvPr id="4" name="Date Placeholder 3">
            <a:extLst>
              <a:ext uri="{FF2B5EF4-FFF2-40B4-BE49-F238E27FC236}">
                <a16:creationId xmlns:a16="http://schemas.microsoft.com/office/drawing/2014/main" id="{5B4D1532-A63D-41BE-BC31-4BC8DC33FB6F}"/>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61D66DD-758C-4C10-9214-430B03B1D805}"/>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C6BF7DA4-6627-4D0E-B53F-86D58167C577}"/>
              </a:ext>
            </a:extLst>
          </p:cNvPr>
          <p:cNvSpPr>
            <a:spLocks noGrp="1"/>
          </p:cNvSpPr>
          <p:nvPr>
            <p:ph type="sldNum" sz="quarter" idx="12"/>
          </p:nvPr>
        </p:nvSpPr>
        <p:spPr/>
        <p:txBody>
          <a:bodyPr>
            <a:normAutofit lnSpcReduction="10000"/>
          </a:bodyPr>
          <a:lstStyle/>
          <a:p>
            <a:fld id="{250B3728-42B5-46E1-8863-4BDB07D9EE18}" type="slidenum">
              <a:rPr lang="en-US" smtClean="0"/>
              <a:pPr/>
              <a:t>24</a:t>
            </a:fld>
            <a:endParaRPr lang="en-US"/>
          </a:p>
        </p:txBody>
      </p:sp>
    </p:spTree>
    <p:extLst>
      <p:ext uri="{BB962C8B-B14F-4D97-AF65-F5344CB8AC3E}">
        <p14:creationId xmlns:p14="http://schemas.microsoft.com/office/powerpoint/2010/main" val="2556801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 calcmode="lin" valueType="num">
                                      <p:cBhvr additive="base">
                                        <p:cTn id="27"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90E22-C983-4A59-B12D-B890ED21A267}"/>
              </a:ext>
            </a:extLst>
          </p:cNvPr>
          <p:cNvSpPr>
            <a:spLocks noGrp="1"/>
          </p:cNvSpPr>
          <p:nvPr>
            <p:ph type="title"/>
          </p:nvPr>
        </p:nvSpPr>
        <p:spPr/>
        <p:txBody>
          <a:bodyPr/>
          <a:lstStyle/>
          <a:p>
            <a:r>
              <a:rPr lang="en-US" smtClean="0"/>
              <a:t>Producer-Consumer Code</a:t>
            </a:r>
            <a:endParaRPr lang="en-US" dirty="0"/>
          </a:p>
        </p:txBody>
      </p:sp>
      <p:sp>
        <p:nvSpPr>
          <p:cNvPr id="3" name="Content Placeholder 2">
            <a:extLst>
              <a:ext uri="{FF2B5EF4-FFF2-40B4-BE49-F238E27FC236}">
                <a16:creationId xmlns:a16="http://schemas.microsoft.com/office/drawing/2014/main" id="{B06F5AF8-B6DF-4B88-B19E-FA673A452019}"/>
              </a:ext>
            </a:extLst>
          </p:cNvPr>
          <p:cNvSpPr>
            <a:spLocks noGrp="1"/>
          </p:cNvSpPr>
          <p:nvPr>
            <p:ph idx="1"/>
          </p:nvPr>
        </p:nvSpPr>
        <p:spPr/>
        <p:txBody>
          <a:bodyPr/>
          <a:lstStyle/>
          <a:p>
            <a:pPr marL="274320" lvl="1" indent="0">
              <a:buNone/>
            </a:pPr>
            <a:r>
              <a:rPr lang="en-US" dirty="0" smtClean="0">
                <a:latin typeface="Consolas" panose="020B0609020204030204" pitchFamily="49" charset="0"/>
              </a:rPr>
              <a:t>Semaphore </a:t>
            </a:r>
            <a:r>
              <a:rPr lang="en-US" dirty="0" err="1" smtClean="0">
                <a:latin typeface="Consolas" panose="020B0609020204030204" pitchFamily="49" charset="0"/>
              </a:rPr>
              <a:t>usedSlots</a:t>
            </a:r>
            <a:r>
              <a:rPr lang="en-US" dirty="0" smtClean="0">
                <a:latin typeface="Consolas" panose="020B0609020204030204" pitchFamily="49" charset="0"/>
              </a:rPr>
              <a:t> = 0;           // No slots used</a:t>
            </a:r>
          </a:p>
          <a:p>
            <a:pPr marL="274320" lvl="1" indent="0">
              <a:buNone/>
            </a:pPr>
            <a:r>
              <a:rPr lang="en-US" dirty="0" smtClean="0">
                <a:latin typeface="Consolas" panose="020B0609020204030204" pitchFamily="49" charset="0"/>
              </a:rPr>
              <a:t>Semaphore </a:t>
            </a:r>
            <a:r>
              <a:rPr lang="en-US" dirty="0" err="1" smtClean="0">
                <a:latin typeface="Consolas" panose="020B0609020204030204" pitchFamily="49" charset="0"/>
              </a:rPr>
              <a:t>freeSlots</a:t>
            </a:r>
            <a:r>
              <a:rPr lang="en-US" dirty="0" smtClean="0">
                <a:latin typeface="Consolas" panose="020B0609020204030204" pitchFamily="49" charset="0"/>
              </a:rPr>
              <a:t> = </a:t>
            </a:r>
            <a:r>
              <a:rPr lang="en-US" dirty="0" err="1" smtClean="0">
                <a:latin typeface="Consolas" panose="020B0609020204030204" pitchFamily="49" charset="0"/>
              </a:rPr>
              <a:t>bufSize</a:t>
            </a:r>
            <a:r>
              <a:rPr lang="en-US" dirty="0" smtClean="0">
                <a:latin typeface="Consolas" panose="020B0609020204030204" pitchFamily="49" charset="0"/>
              </a:rPr>
              <a:t>;     // All slots free</a:t>
            </a:r>
          </a:p>
          <a:p>
            <a:pPr marL="274320" lvl="1" indent="0">
              <a:buNone/>
            </a:pPr>
            <a:r>
              <a:rPr lang="en-US" dirty="0" smtClean="0">
                <a:latin typeface="Consolas" panose="020B0609020204030204" pitchFamily="49" charset="0"/>
              </a:rPr>
              <a:t>Lock </a:t>
            </a:r>
            <a:r>
              <a:rPr lang="en-US" dirty="0" err="1" smtClean="0">
                <a:latin typeface="Consolas" panose="020B0609020204030204" pitchFamily="49" charset="0"/>
              </a:rPr>
              <a:t>mutex</a:t>
            </a:r>
            <a:r>
              <a:rPr lang="en-US" dirty="0" smtClean="0">
                <a:latin typeface="Consolas" panose="020B0609020204030204" pitchFamily="49" charset="0"/>
              </a:rPr>
              <a:t> = &lt;initially unlocked&gt;; // Nobody in critical sec.</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7FE499BF-3C61-4E76-A17F-502C88DD91B2}"/>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0446558-7BF9-4A7B-91B1-F567389614F5}"/>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ED66D407-ECEF-4A52-B159-F750F6A319F6}"/>
              </a:ext>
            </a:extLst>
          </p:cNvPr>
          <p:cNvSpPr>
            <a:spLocks noGrp="1"/>
          </p:cNvSpPr>
          <p:nvPr>
            <p:ph type="sldNum" sz="quarter" idx="12"/>
          </p:nvPr>
        </p:nvSpPr>
        <p:spPr/>
        <p:txBody>
          <a:bodyPr>
            <a:normAutofit lnSpcReduction="10000"/>
          </a:bodyPr>
          <a:lstStyle/>
          <a:p>
            <a:fld id="{250B3728-42B5-46E1-8863-4BDB07D9EE18}" type="slidenum">
              <a:rPr lang="en-US" smtClean="0"/>
              <a:pPr/>
              <a:t>25</a:t>
            </a:fld>
            <a:endParaRPr lang="en-US"/>
          </a:p>
        </p:txBody>
      </p:sp>
      <p:sp>
        <p:nvSpPr>
          <p:cNvPr id="7" name="TextBox 6">
            <a:extLst>
              <a:ext uri="{FF2B5EF4-FFF2-40B4-BE49-F238E27FC236}">
                <a16:creationId xmlns:a16="http://schemas.microsoft.com/office/drawing/2014/main" id="{D958AB84-AC45-4966-BEF2-C5F28E817250}"/>
              </a:ext>
            </a:extLst>
          </p:cNvPr>
          <p:cNvSpPr txBox="1"/>
          <p:nvPr/>
        </p:nvSpPr>
        <p:spPr>
          <a:xfrm>
            <a:off x="5633148" y="3089811"/>
            <a:ext cx="3386138" cy="2825389"/>
          </a:xfrm>
          <a:prstGeom prst="rect">
            <a:avLst/>
          </a:prstGeom>
          <a:noFill/>
        </p:spPr>
        <p:txBody>
          <a:bodyPr wrap="square" rtlCol="0">
            <a:spAutoFit/>
          </a:bodyPr>
          <a:lstStyle/>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Consumer() {</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rPr>
              <a:t>usedSlots.down</a:t>
            </a:r>
            <a:r>
              <a:rPr lang="en-US" altLang="ko-KR" dirty="0" smtClean="0">
                <a:solidFill>
                  <a:schemeClr val="tx1">
                    <a:lumMod val="65000"/>
                    <a:lumOff val="35000"/>
                  </a:schemeClr>
                </a:solidFill>
                <a:latin typeface="Consolas" panose="020B0609020204030204" pitchFamily="49" charset="0"/>
              </a:rPr>
              <a:t>();</a:t>
            </a:r>
            <a:endParaRPr lang="en-US" altLang="ko-KR" dirty="0">
              <a:solidFill>
                <a:schemeClr val="tx1">
                  <a:lumMod val="65000"/>
                  <a:lumOff val="35000"/>
                </a:schemeClr>
              </a:solidFill>
              <a:latin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rPr>
              <a:t>mutex.acquire</a:t>
            </a:r>
            <a:r>
              <a:rPr lang="en-US" altLang="ko-KR" dirty="0">
                <a:solidFill>
                  <a:schemeClr val="tx1">
                    <a:lumMod val="65000"/>
                    <a:lumOff val="35000"/>
                  </a:schemeClr>
                </a:solidFill>
                <a:latin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chemeClr val="hlink"/>
                </a:solidFill>
                <a:latin typeface="Consolas" panose="020B0609020204030204" pitchFamily="49" charset="0"/>
                <a:ea typeface="굴림" charset="0"/>
                <a:cs typeface="Consolas" panose="020B0609020204030204" pitchFamily="49" charset="0"/>
              </a:rPr>
              <a:t>  item = Dequeue();</a:t>
            </a:r>
            <a:endParaRPr lang="en-US" altLang="ko-KR" dirty="0">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sz="2000" dirty="0">
                <a:latin typeface="Consolas" panose="020B0609020204030204" pitchFamily="49" charset="0"/>
                <a:ea typeface="굴림" charset="0"/>
                <a:cs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rPr>
              <a:t>mutex.release</a:t>
            </a:r>
            <a:r>
              <a:rPr lang="en-US" altLang="ko-KR" dirty="0">
                <a:solidFill>
                  <a:schemeClr val="tx1">
                    <a:lumMod val="65000"/>
                    <a:lumOff val="35000"/>
                  </a:schemeClr>
                </a:solidFill>
                <a:latin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rPr>
              <a:t>freeSlots.up</a:t>
            </a:r>
            <a:r>
              <a:rPr lang="en-US" altLang="ko-KR" dirty="0" smtClean="0">
                <a:solidFill>
                  <a:schemeClr val="tx1">
                    <a:lumMod val="65000"/>
                    <a:lumOff val="35000"/>
                  </a:schemeClr>
                </a:solidFill>
                <a:latin typeface="Consolas" panose="020B0609020204030204" pitchFamily="49" charset="0"/>
              </a:rPr>
              <a:t>();</a:t>
            </a:r>
            <a:endParaRPr lang="en-US" altLang="ko-KR" dirty="0">
              <a:solidFill>
                <a:schemeClr val="tx1">
                  <a:lumMod val="65000"/>
                  <a:lumOff val="35000"/>
                </a:schemeClr>
              </a:solidFill>
              <a:latin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  return item;</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a:t>
            </a:r>
            <a:endParaRPr lang="en-US" dirty="0">
              <a:solidFill>
                <a:schemeClr val="tx1">
                  <a:lumMod val="65000"/>
                  <a:lumOff val="35000"/>
                </a:schemeClr>
              </a:solidFill>
              <a:latin typeface="Consolas" panose="020B0609020204030204" pitchFamily="49" charset="0"/>
            </a:endParaRPr>
          </a:p>
        </p:txBody>
      </p:sp>
      <p:sp>
        <p:nvSpPr>
          <p:cNvPr id="8" name="TextBox 7">
            <a:extLst>
              <a:ext uri="{FF2B5EF4-FFF2-40B4-BE49-F238E27FC236}">
                <a16:creationId xmlns:a16="http://schemas.microsoft.com/office/drawing/2014/main" id="{8AF0FB66-F6C4-4801-AF3B-35B97D3FC332}"/>
              </a:ext>
            </a:extLst>
          </p:cNvPr>
          <p:cNvSpPr txBox="1"/>
          <p:nvPr/>
        </p:nvSpPr>
        <p:spPr>
          <a:xfrm>
            <a:off x="2121651" y="3089811"/>
            <a:ext cx="2590774" cy="2456057"/>
          </a:xfrm>
          <a:prstGeom prst="rect">
            <a:avLst/>
          </a:prstGeom>
          <a:noFill/>
        </p:spPr>
        <p:txBody>
          <a:bodyPr wrap="none" rtlCol="0">
            <a:spAutoFit/>
          </a:bodyPr>
          <a:lstStyle/>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Producer(item) {</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rPr>
              <a:t>freeSlots.down</a:t>
            </a:r>
            <a:r>
              <a:rPr lang="en-US" altLang="ko-KR" dirty="0" smtClean="0">
                <a:solidFill>
                  <a:schemeClr val="tx1">
                    <a:lumMod val="65000"/>
                    <a:lumOff val="35000"/>
                  </a:schemeClr>
                </a:solidFill>
                <a:latin typeface="Consolas" panose="020B0609020204030204" pitchFamily="49" charset="0"/>
              </a:rPr>
              <a:t>();</a:t>
            </a:r>
            <a:endParaRPr lang="en-US" altLang="ko-KR" dirty="0">
              <a:solidFill>
                <a:schemeClr val="tx1">
                  <a:lumMod val="65000"/>
                  <a:lumOff val="35000"/>
                </a:schemeClr>
              </a:solidFill>
              <a:latin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rPr>
              <a:t>mutex.acquire</a:t>
            </a:r>
            <a:r>
              <a:rPr lang="en-US" altLang="ko-KR" dirty="0">
                <a:solidFill>
                  <a:schemeClr val="tx1">
                    <a:lumMod val="65000"/>
                    <a:lumOff val="35000"/>
                  </a:schemeClr>
                </a:solidFill>
                <a:latin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latin typeface="Consolas" panose="020B0609020204030204" pitchFamily="49" charset="0"/>
                <a:ea typeface="굴림" charset="0"/>
                <a:cs typeface="Consolas" panose="020B0609020204030204" pitchFamily="49" charset="0"/>
              </a:rPr>
              <a:t>  </a:t>
            </a:r>
            <a:r>
              <a:rPr lang="en-US" altLang="ko-KR" dirty="0">
                <a:solidFill>
                  <a:schemeClr val="hlink"/>
                </a:solidFill>
                <a:latin typeface="Consolas" panose="020B0609020204030204" pitchFamily="49" charset="0"/>
                <a:ea typeface="굴림" charset="0"/>
                <a:cs typeface="Consolas" panose="020B0609020204030204" pitchFamily="49" charset="0"/>
              </a:rPr>
              <a:t>Enqueue(item);</a:t>
            </a:r>
            <a:r>
              <a:rPr lang="en-US" altLang="ko-KR" dirty="0">
                <a:latin typeface="Consolas" panose="020B0609020204030204" pitchFamily="49" charset="0"/>
                <a:ea typeface="굴림" charset="0"/>
                <a:cs typeface="Consolas" panose="020B0609020204030204" pitchFamily="49" charset="0"/>
              </a:rPr>
              <a:t/>
            </a:r>
            <a:br>
              <a:rPr lang="en-US" altLang="ko-KR" dirty="0">
                <a:latin typeface="Consolas" panose="020B0609020204030204" pitchFamily="49" charset="0"/>
                <a:ea typeface="굴림" charset="0"/>
                <a:cs typeface="Consolas" panose="020B0609020204030204" pitchFamily="49" charset="0"/>
              </a:rPr>
            </a:br>
            <a:r>
              <a:rPr lang="en-US" altLang="ko-KR" sz="2000" dirty="0">
                <a:latin typeface="Consolas" panose="020B0609020204030204" pitchFamily="49" charset="0"/>
                <a:ea typeface="굴림" charset="0"/>
                <a:cs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rPr>
              <a:t>mutex.release</a:t>
            </a:r>
            <a:r>
              <a:rPr lang="en-US" altLang="ko-KR" dirty="0">
                <a:solidFill>
                  <a:schemeClr val="tx1">
                    <a:lumMod val="65000"/>
                    <a:lumOff val="35000"/>
                  </a:schemeClr>
                </a:solidFill>
                <a:latin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rPr>
              <a:t>usedSlots.up</a:t>
            </a:r>
            <a:r>
              <a:rPr lang="en-US" altLang="ko-KR" dirty="0" smtClean="0">
                <a:solidFill>
                  <a:schemeClr val="tx1">
                    <a:lumMod val="65000"/>
                    <a:lumOff val="35000"/>
                  </a:schemeClr>
                </a:solidFill>
                <a:latin typeface="Consolas" panose="020B0609020204030204" pitchFamily="49" charset="0"/>
              </a:rPr>
              <a:t>(); </a:t>
            </a:r>
            <a:endParaRPr lang="en-US" altLang="ko-KR" dirty="0">
              <a:solidFill>
                <a:schemeClr val="tx1">
                  <a:lumMod val="65000"/>
                  <a:lumOff val="35000"/>
                </a:schemeClr>
              </a:solidFill>
              <a:latin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rPr>
              <a:t>}</a:t>
            </a:r>
            <a:endParaRPr lang="en-US" dirty="0">
              <a:solidFill>
                <a:schemeClr val="tx1">
                  <a:lumMod val="65000"/>
                  <a:lumOff val="35000"/>
                </a:schemeClr>
              </a:solidFill>
              <a:latin typeface="Consolas" panose="020B0609020204030204" pitchFamily="49" charset="0"/>
            </a:endParaRPr>
          </a:p>
        </p:txBody>
      </p:sp>
    </p:spTree>
    <p:extLst>
      <p:ext uri="{BB962C8B-B14F-4D97-AF65-F5344CB8AC3E}">
        <p14:creationId xmlns:p14="http://schemas.microsoft.com/office/powerpoint/2010/main" val="550170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90E22-C983-4A59-B12D-B890ED21A267}"/>
              </a:ext>
            </a:extLst>
          </p:cNvPr>
          <p:cNvSpPr>
            <a:spLocks noGrp="1"/>
          </p:cNvSpPr>
          <p:nvPr>
            <p:ph type="title"/>
          </p:nvPr>
        </p:nvSpPr>
        <p:spPr/>
        <p:txBody>
          <a:bodyPr/>
          <a:lstStyle/>
          <a:p>
            <a:r>
              <a:rPr lang="en-US" smtClean="0"/>
              <a:t>Discussion</a:t>
            </a:r>
            <a:endParaRPr lang="en-US" dirty="0"/>
          </a:p>
        </p:txBody>
      </p:sp>
      <p:sp>
        <p:nvSpPr>
          <p:cNvPr id="3" name="Content Placeholder 2">
            <a:extLst>
              <a:ext uri="{FF2B5EF4-FFF2-40B4-BE49-F238E27FC236}">
                <a16:creationId xmlns:a16="http://schemas.microsoft.com/office/drawing/2014/main" id="{B06F5AF8-B6DF-4B88-B19E-FA673A452019}"/>
              </a:ext>
            </a:extLst>
          </p:cNvPr>
          <p:cNvSpPr>
            <a:spLocks noGrp="1"/>
          </p:cNvSpPr>
          <p:nvPr>
            <p:ph idx="1"/>
          </p:nvPr>
        </p:nvSpPr>
        <p:spPr/>
        <p:txBody>
          <a:bodyPr/>
          <a:lstStyle/>
          <a:p>
            <a:r>
              <a:rPr lang="en-US" dirty="0" smtClean="0"/>
              <a:t>What if we wrote the following?</a:t>
            </a:r>
          </a:p>
          <a:p>
            <a:endParaRPr lang="en-US" dirty="0"/>
          </a:p>
          <a:p>
            <a:endParaRPr lang="en-US" dirty="0" smtClean="0"/>
          </a:p>
          <a:p>
            <a:endParaRPr lang="en-US" dirty="0"/>
          </a:p>
          <a:p>
            <a:endParaRPr lang="en-US" dirty="0" smtClean="0"/>
          </a:p>
          <a:p>
            <a:endParaRPr lang="en-US" dirty="0"/>
          </a:p>
          <a:p>
            <a:endParaRPr lang="en-US" dirty="0" smtClean="0"/>
          </a:p>
          <a:p>
            <a:r>
              <a:rPr lang="en-US" dirty="0" smtClean="0"/>
              <a:t>Deadlock</a:t>
            </a:r>
            <a:r>
              <a:rPr lang="en-US" dirty="0"/>
              <a:t>… more on this later</a:t>
            </a:r>
          </a:p>
          <a:p>
            <a:endParaRPr lang="en-US" dirty="0"/>
          </a:p>
        </p:txBody>
      </p:sp>
      <p:sp>
        <p:nvSpPr>
          <p:cNvPr id="4" name="Date Placeholder 3">
            <a:extLst>
              <a:ext uri="{FF2B5EF4-FFF2-40B4-BE49-F238E27FC236}">
                <a16:creationId xmlns:a16="http://schemas.microsoft.com/office/drawing/2014/main" id="{7FE499BF-3C61-4E76-A17F-502C88DD91B2}"/>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0446558-7BF9-4A7B-91B1-F567389614F5}"/>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ED66D407-ECEF-4A52-B159-F750F6A319F6}"/>
              </a:ext>
            </a:extLst>
          </p:cNvPr>
          <p:cNvSpPr>
            <a:spLocks noGrp="1"/>
          </p:cNvSpPr>
          <p:nvPr>
            <p:ph type="sldNum" sz="quarter" idx="12"/>
          </p:nvPr>
        </p:nvSpPr>
        <p:spPr/>
        <p:txBody>
          <a:bodyPr>
            <a:normAutofit lnSpcReduction="10000"/>
          </a:bodyPr>
          <a:lstStyle/>
          <a:p>
            <a:fld id="{250B3728-42B5-46E1-8863-4BDB07D9EE18}" type="slidenum">
              <a:rPr lang="en-US" smtClean="0"/>
              <a:pPr/>
              <a:t>26</a:t>
            </a:fld>
            <a:endParaRPr lang="en-US"/>
          </a:p>
        </p:txBody>
      </p:sp>
      <p:sp>
        <p:nvSpPr>
          <p:cNvPr id="7" name="TextBox 6">
            <a:extLst>
              <a:ext uri="{FF2B5EF4-FFF2-40B4-BE49-F238E27FC236}">
                <a16:creationId xmlns:a16="http://schemas.microsoft.com/office/drawing/2014/main" id="{D958AB84-AC45-4966-BEF2-C5F28E817250}"/>
              </a:ext>
            </a:extLst>
          </p:cNvPr>
          <p:cNvSpPr txBox="1"/>
          <p:nvPr/>
        </p:nvSpPr>
        <p:spPr>
          <a:xfrm>
            <a:off x="6108192" y="2438399"/>
            <a:ext cx="3386138" cy="2725811"/>
          </a:xfrm>
          <a:prstGeom prst="rect">
            <a:avLst/>
          </a:prstGeom>
          <a:noFill/>
        </p:spPr>
        <p:txBody>
          <a:bodyPr wrap="square" rtlCol="0">
            <a:spAutoFit/>
          </a:bodyPr>
          <a:lstStyle/>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Consumer() {</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ea typeface="굴림" charset="0"/>
                <a:cs typeface="Consolas" panose="020B0609020204030204" pitchFamily="49" charset="0"/>
              </a:rPr>
              <a:t>usedSlots.down</a:t>
            </a:r>
            <a:r>
              <a:rPr lang="en-US" altLang="ko-KR" dirty="0" smtClean="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ea typeface="굴림" charset="0"/>
                <a:cs typeface="Consolas" panose="020B0609020204030204" pitchFamily="49" charset="0"/>
              </a:rPr>
              <a:t>mutex.acquire</a:t>
            </a: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chemeClr val="hlink"/>
                </a:solidFill>
                <a:latin typeface="Consolas" panose="020B0609020204030204" pitchFamily="49" charset="0"/>
                <a:ea typeface="굴림" charset="0"/>
                <a:cs typeface="Consolas" panose="020B0609020204030204" pitchFamily="49" charset="0"/>
              </a:rPr>
              <a:t>  item = Dequeue();</a:t>
            </a:r>
            <a:endParaRPr lang="en-US" altLang="ko-KR" dirty="0">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latin typeface="Consolas" panose="020B0609020204030204" pitchFamily="49" charset="0"/>
                <a:ea typeface="굴림" charset="0"/>
                <a:cs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ea typeface="굴림" charset="0"/>
                <a:cs typeface="Consolas" panose="020B0609020204030204" pitchFamily="49" charset="0"/>
              </a:rPr>
              <a:t>mutex.release</a:t>
            </a: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ea typeface="굴림" charset="0"/>
                <a:cs typeface="Consolas" panose="020B0609020204030204" pitchFamily="49" charset="0"/>
              </a:rPr>
              <a:t>freeSlots.up</a:t>
            </a:r>
            <a:r>
              <a:rPr lang="en-US" altLang="ko-KR" dirty="0" smtClean="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return item;</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p:txBody>
      </p:sp>
      <p:sp>
        <p:nvSpPr>
          <p:cNvPr id="8" name="TextBox 7">
            <a:extLst>
              <a:ext uri="{FF2B5EF4-FFF2-40B4-BE49-F238E27FC236}">
                <a16:creationId xmlns:a16="http://schemas.microsoft.com/office/drawing/2014/main" id="{8AF0FB66-F6C4-4801-AF3B-35B97D3FC332}"/>
              </a:ext>
            </a:extLst>
          </p:cNvPr>
          <p:cNvSpPr txBox="1"/>
          <p:nvPr/>
        </p:nvSpPr>
        <p:spPr>
          <a:xfrm>
            <a:off x="2533953" y="2438399"/>
            <a:ext cx="2590774" cy="2419124"/>
          </a:xfrm>
          <a:prstGeom prst="rect">
            <a:avLst/>
          </a:prstGeom>
          <a:noFill/>
        </p:spPr>
        <p:txBody>
          <a:bodyPr wrap="none" rtlCol="0">
            <a:spAutoFit/>
          </a:bodyPr>
          <a:lstStyle/>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Producer(item) {</a:t>
            </a:r>
          </a:p>
          <a:p>
            <a:pPr>
              <a:lnSpc>
                <a:spcPct val="120000"/>
              </a:lnSpc>
              <a:tabLst>
                <a:tab pos="801688" algn="l"/>
                <a:tab pos="1139825" algn="l"/>
                <a:tab pos="1541463" algn="l"/>
                <a:tab pos="4284663" algn="l"/>
              </a:tabLst>
            </a:pPr>
            <a:r>
              <a:rPr lang="en-US" altLang="ko-KR" dirty="0">
                <a:solidFill>
                  <a:srgbClr val="FF0000"/>
                </a:solidFill>
                <a:latin typeface="Consolas" panose="020B0609020204030204" pitchFamily="49" charset="0"/>
                <a:ea typeface="굴림" charset="0"/>
                <a:cs typeface="Consolas" panose="020B0609020204030204" pitchFamily="49" charset="0"/>
              </a:rPr>
              <a:t>  </a:t>
            </a:r>
            <a:r>
              <a:rPr lang="en-US" altLang="ko-KR" dirty="0" err="1">
                <a:solidFill>
                  <a:srgbClr val="FF0000"/>
                </a:solidFill>
                <a:latin typeface="Consolas" panose="020B0609020204030204" pitchFamily="49" charset="0"/>
                <a:ea typeface="굴림" charset="0"/>
                <a:cs typeface="Consolas" panose="020B0609020204030204" pitchFamily="49" charset="0"/>
              </a:rPr>
              <a:t>mutex.acquire</a:t>
            </a:r>
            <a:r>
              <a:rPr lang="en-US" altLang="ko-KR" dirty="0">
                <a:solidFill>
                  <a:srgbClr val="FF0000"/>
                </a:solidFill>
                <a:latin typeface="Consolas" panose="020B0609020204030204" pitchFamily="49" charset="0"/>
                <a:ea typeface="굴림" charset="0"/>
                <a:cs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rgbClr val="FF0000"/>
                </a:solidFill>
                <a:latin typeface="Consolas" panose="020B0609020204030204" pitchFamily="49" charset="0"/>
                <a:ea typeface="굴림" charset="0"/>
                <a:cs typeface="Consolas" panose="020B0609020204030204" pitchFamily="49" charset="0"/>
              </a:rPr>
              <a:t>  </a:t>
            </a:r>
            <a:r>
              <a:rPr lang="en-US" altLang="ko-KR" dirty="0" err="1" smtClean="0">
                <a:solidFill>
                  <a:srgbClr val="FF0000"/>
                </a:solidFill>
                <a:latin typeface="Consolas" panose="020B0609020204030204" pitchFamily="49" charset="0"/>
                <a:ea typeface="굴림" charset="0"/>
                <a:cs typeface="Consolas" panose="020B0609020204030204" pitchFamily="49" charset="0"/>
              </a:rPr>
              <a:t>freeSlots.down</a:t>
            </a:r>
            <a:r>
              <a:rPr lang="en-US" altLang="ko-KR" dirty="0" smtClean="0">
                <a:solidFill>
                  <a:srgbClr val="FF0000"/>
                </a:solidFill>
                <a:latin typeface="Consolas" panose="020B0609020204030204" pitchFamily="49" charset="0"/>
                <a:ea typeface="굴림" charset="0"/>
                <a:cs typeface="Consolas" panose="020B0609020204030204" pitchFamily="49" charset="0"/>
              </a:rPr>
              <a:t>();</a:t>
            </a:r>
            <a:endParaRPr lang="en-US" altLang="ko-KR" dirty="0">
              <a:solidFill>
                <a:srgbClr val="FF0000"/>
              </a:solidFill>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hlink"/>
                </a:solidFill>
                <a:latin typeface="Consolas" panose="020B0609020204030204" pitchFamily="49" charset="0"/>
                <a:ea typeface="굴림" charset="0"/>
                <a:cs typeface="Consolas" panose="020B0609020204030204" pitchFamily="49" charset="0"/>
              </a:rPr>
              <a:t>  Enqueue(item);</a:t>
            </a:r>
            <a:r>
              <a:rPr lang="en-US" altLang="ko-KR" dirty="0">
                <a:latin typeface="Consolas" panose="020B0609020204030204" pitchFamily="49" charset="0"/>
                <a:ea typeface="굴림" charset="0"/>
                <a:cs typeface="Consolas" panose="020B0609020204030204" pitchFamily="49" charset="0"/>
              </a:rPr>
              <a:t/>
            </a:r>
            <a:br>
              <a:rPr lang="en-US" altLang="ko-KR" dirty="0">
                <a:latin typeface="Consolas" panose="020B0609020204030204" pitchFamily="49" charset="0"/>
                <a:ea typeface="굴림" charset="0"/>
                <a:cs typeface="Consolas" panose="020B0609020204030204" pitchFamily="49" charset="0"/>
              </a:rPr>
            </a:br>
            <a:r>
              <a:rPr lang="en-US" altLang="ko-KR" dirty="0">
                <a:latin typeface="Consolas" panose="020B0609020204030204" pitchFamily="49" charset="0"/>
                <a:ea typeface="굴림" charset="0"/>
                <a:cs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ea typeface="굴림" charset="0"/>
                <a:cs typeface="Consolas" panose="020B0609020204030204" pitchFamily="49" charset="0"/>
              </a:rPr>
              <a:t>mutex.release</a:t>
            </a: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ea typeface="굴림" charset="0"/>
                <a:cs typeface="Consolas" panose="020B0609020204030204" pitchFamily="49" charset="0"/>
              </a:rPr>
              <a:t>usedSlots.up</a:t>
            </a:r>
            <a:r>
              <a:rPr lang="en-US" altLang="ko-KR" dirty="0" smtClean="0">
                <a:solidFill>
                  <a:schemeClr val="tx1">
                    <a:lumMod val="65000"/>
                    <a:lumOff val="35000"/>
                  </a:schemeClr>
                </a:solidFill>
                <a:latin typeface="Consolas" panose="020B0609020204030204" pitchFamily="49" charset="0"/>
                <a:ea typeface="굴림" charset="0"/>
                <a:cs typeface="Consolas" panose="020B0609020204030204" pitchFamily="49" charset="0"/>
              </a:rPr>
              <a:t>(); </a:t>
            </a:r>
            <a:endPar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p:txBody>
      </p:sp>
    </p:spTree>
    <p:extLst>
      <p:ext uri="{BB962C8B-B14F-4D97-AF65-F5344CB8AC3E}">
        <p14:creationId xmlns:p14="http://schemas.microsoft.com/office/powerpoint/2010/main" val="4664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90E22-C983-4A59-B12D-B890ED21A267}"/>
              </a:ext>
            </a:extLst>
          </p:cNvPr>
          <p:cNvSpPr>
            <a:spLocks noGrp="1"/>
          </p:cNvSpPr>
          <p:nvPr>
            <p:ph type="title"/>
          </p:nvPr>
        </p:nvSpPr>
        <p:spPr/>
        <p:txBody>
          <a:bodyPr/>
          <a:lstStyle/>
          <a:p>
            <a:r>
              <a:rPr lang="en-US" smtClean="0"/>
              <a:t>Discussion</a:t>
            </a:r>
            <a:endParaRPr lang="en-US" dirty="0"/>
          </a:p>
        </p:txBody>
      </p:sp>
      <p:sp>
        <p:nvSpPr>
          <p:cNvPr id="3" name="Content Placeholder 2">
            <a:extLst>
              <a:ext uri="{FF2B5EF4-FFF2-40B4-BE49-F238E27FC236}">
                <a16:creationId xmlns:a16="http://schemas.microsoft.com/office/drawing/2014/main" id="{B06F5AF8-B6DF-4B88-B19E-FA673A452019}"/>
              </a:ext>
            </a:extLst>
          </p:cNvPr>
          <p:cNvSpPr>
            <a:spLocks noGrp="1"/>
          </p:cNvSpPr>
          <p:nvPr>
            <p:ph idx="1"/>
          </p:nvPr>
        </p:nvSpPr>
        <p:spPr/>
        <p:txBody>
          <a:bodyPr/>
          <a:lstStyle/>
          <a:p>
            <a:r>
              <a:rPr lang="en-US" dirty="0" smtClean="0"/>
              <a:t>What if we wrote the following?</a:t>
            </a:r>
          </a:p>
          <a:p>
            <a:endParaRPr lang="en-US" dirty="0"/>
          </a:p>
          <a:p>
            <a:endParaRPr lang="en-US" dirty="0" smtClean="0"/>
          </a:p>
          <a:p>
            <a:endParaRPr lang="en-US" dirty="0"/>
          </a:p>
          <a:p>
            <a:endParaRPr lang="en-US" dirty="0" smtClean="0"/>
          </a:p>
          <a:p>
            <a:endParaRPr lang="en-US" dirty="0"/>
          </a:p>
          <a:p>
            <a:endParaRPr lang="en-US" dirty="0" smtClean="0"/>
          </a:p>
          <a:p>
            <a:r>
              <a:rPr lang="en-US" dirty="0" smtClean="0"/>
              <a:t>Still correct!</a:t>
            </a:r>
            <a:endParaRPr lang="en-US" dirty="0"/>
          </a:p>
          <a:p>
            <a:endParaRPr lang="en-US" dirty="0"/>
          </a:p>
        </p:txBody>
      </p:sp>
      <p:sp>
        <p:nvSpPr>
          <p:cNvPr id="4" name="Date Placeholder 3">
            <a:extLst>
              <a:ext uri="{FF2B5EF4-FFF2-40B4-BE49-F238E27FC236}">
                <a16:creationId xmlns:a16="http://schemas.microsoft.com/office/drawing/2014/main" id="{7FE499BF-3C61-4E76-A17F-502C88DD91B2}"/>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0446558-7BF9-4A7B-91B1-F567389614F5}"/>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ED66D407-ECEF-4A52-B159-F750F6A319F6}"/>
              </a:ext>
            </a:extLst>
          </p:cNvPr>
          <p:cNvSpPr>
            <a:spLocks noGrp="1"/>
          </p:cNvSpPr>
          <p:nvPr>
            <p:ph type="sldNum" sz="quarter" idx="12"/>
          </p:nvPr>
        </p:nvSpPr>
        <p:spPr/>
        <p:txBody>
          <a:bodyPr>
            <a:normAutofit lnSpcReduction="10000"/>
          </a:bodyPr>
          <a:lstStyle/>
          <a:p>
            <a:fld id="{250B3728-42B5-46E1-8863-4BDB07D9EE18}" type="slidenum">
              <a:rPr lang="en-US" smtClean="0"/>
              <a:pPr/>
              <a:t>27</a:t>
            </a:fld>
            <a:endParaRPr lang="en-US"/>
          </a:p>
        </p:txBody>
      </p:sp>
      <p:sp>
        <p:nvSpPr>
          <p:cNvPr id="7" name="TextBox 6">
            <a:extLst>
              <a:ext uri="{FF2B5EF4-FFF2-40B4-BE49-F238E27FC236}">
                <a16:creationId xmlns:a16="http://schemas.microsoft.com/office/drawing/2014/main" id="{D958AB84-AC45-4966-BEF2-C5F28E817250}"/>
              </a:ext>
            </a:extLst>
          </p:cNvPr>
          <p:cNvSpPr txBox="1"/>
          <p:nvPr/>
        </p:nvSpPr>
        <p:spPr>
          <a:xfrm>
            <a:off x="6108192" y="2438399"/>
            <a:ext cx="3386138" cy="2725811"/>
          </a:xfrm>
          <a:prstGeom prst="rect">
            <a:avLst/>
          </a:prstGeom>
          <a:noFill/>
        </p:spPr>
        <p:txBody>
          <a:bodyPr wrap="square" rtlCol="0">
            <a:spAutoFit/>
          </a:bodyPr>
          <a:lstStyle/>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Consumer() {</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ea typeface="굴림" charset="0"/>
                <a:cs typeface="Consolas" panose="020B0609020204030204" pitchFamily="49" charset="0"/>
              </a:rPr>
              <a:t>usedSlots.down</a:t>
            </a:r>
            <a:r>
              <a:rPr lang="en-US" altLang="ko-KR" dirty="0" smtClean="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ea typeface="굴림" charset="0"/>
                <a:cs typeface="Consolas" panose="020B0609020204030204" pitchFamily="49" charset="0"/>
              </a:rPr>
              <a:t>mutex.acquire</a:t>
            </a: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chemeClr val="hlink"/>
                </a:solidFill>
                <a:latin typeface="Consolas" panose="020B0609020204030204" pitchFamily="49" charset="0"/>
                <a:ea typeface="굴림" charset="0"/>
                <a:cs typeface="Consolas" panose="020B0609020204030204" pitchFamily="49" charset="0"/>
              </a:rPr>
              <a:t>  item = Dequeue();</a:t>
            </a:r>
            <a:endParaRPr lang="en-US" altLang="ko-KR" dirty="0">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latin typeface="Consolas" panose="020B0609020204030204" pitchFamily="49" charset="0"/>
                <a:ea typeface="굴림" charset="0"/>
                <a:cs typeface="Consolas" panose="020B0609020204030204" pitchFamily="49" charset="0"/>
              </a:rPr>
              <a:t>  </a:t>
            </a:r>
            <a:r>
              <a:rPr lang="en-US" altLang="ko-KR" dirty="0" err="1">
                <a:solidFill>
                  <a:schemeClr val="tx1">
                    <a:lumMod val="65000"/>
                    <a:lumOff val="35000"/>
                  </a:schemeClr>
                </a:solidFill>
                <a:latin typeface="Consolas" panose="020B0609020204030204" pitchFamily="49" charset="0"/>
                <a:ea typeface="굴림" charset="0"/>
                <a:cs typeface="Consolas" panose="020B0609020204030204" pitchFamily="49" charset="0"/>
              </a:rPr>
              <a:t>mutex.release</a:t>
            </a: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ea typeface="굴림" charset="0"/>
                <a:cs typeface="Consolas" panose="020B0609020204030204" pitchFamily="49" charset="0"/>
              </a:rPr>
              <a:t>freeSlots.up</a:t>
            </a:r>
            <a:r>
              <a:rPr lang="en-US" altLang="ko-KR" dirty="0" smtClean="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  return item;</a:t>
            </a: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p:txBody>
      </p:sp>
      <p:sp>
        <p:nvSpPr>
          <p:cNvPr id="8" name="TextBox 7">
            <a:extLst>
              <a:ext uri="{FF2B5EF4-FFF2-40B4-BE49-F238E27FC236}">
                <a16:creationId xmlns:a16="http://schemas.microsoft.com/office/drawing/2014/main" id="{8AF0FB66-F6C4-4801-AF3B-35B97D3FC332}"/>
              </a:ext>
            </a:extLst>
          </p:cNvPr>
          <p:cNvSpPr txBox="1"/>
          <p:nvPr/>
        </p:nvSpPr>
        <p:spPr>
          <a:xfrm>
            <a:off x="2533953" y="2438399"/>
            <a:ext cx="2590774" cy="2419124"/>
          </a:xfrm>
          <a:prstGeom prst="rect">
            <a:avLst/>
          </a:prstGeom>
          <a:noFill/>
        </p:spPr>
        <p:txBody>
          <a:bodyPr wrap="none" rtlCol="0">
            <a:spAutoFit/>
          </a:bodyPr>
          <a:lstStyle/>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Producer(item) {</a:t>
            </a:r>
          </a:p>
          <a:p>
            <a:pPr>
              <a:lnSpc>
                <a:spcPct val="120000"/>
              </a:lnSpc>
              <a:tabLst>
                <a:tab pos="801688" algn="l"/>
                <a:tab pos="1139825" algn="l"/>
                <a:tab pos="1541463" algn="l"/>
                <a:tab pos="4284663" algn="l"/>
              </a:tabLst>
            </a:pPr>
            <a:r>
              <a:rPr lang="en-US" altLang="ko-KR" dirty="0">
                <a:solidFill>
                  <a:srgbClr val="FF0000"/>
                </a:solidFill>
                <a:latin typeface="Consolas" panose="020B0609020204030204" pitchFamily="49" charset="0"/>
                <a:ea typeface="굴림" charset="0"/>
                <a:cs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ea typeface="굴림" charset="0"/>
                <a:cs typeface="Consolas" panose="020B0609020204030204" pitchFamily="49" charset="0"/>
              </a:rPr>
              <a:t>freeSlots.down</a:t>
            </a:r>
            <a:r>
              <a:rPr lang="en-US" altLang="ko-KR" dirty="0" smtClean="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a:p>
            <a:pPr>
              <a:lnSpc>
                <a:spcPct val="120000"/>
              </a:lnSpc>
              <a:tabLst>
                <a:tab pos="801688" algn="l"/>
                <a:tab pos="1139825" algn="l"/>
                <a:tab pos="1541463" algn="l"/>
                <a:tab pos="4284663" algn="l"/>
              </a:tabLst>
            </a:pPr>
            <a:r>
              <a:rPr lang="en-US" altLang="ko-KR" dirty="0" smtClean="0">
                <a:solidFill>
                  <a:schemeClr val="tx1">
                    <a:lumMod val="65000"/>
                    <a:lumOff val="35000"/>
                  </a:schemeClr>
                </a:solidFill>
                <a:latin typeface="Consolas" panose="020B0609020204030204" pitchFamily="49" charset="0"/>
                <a:ea typeface="굴림" charset="0"/>
                <a:cs typeface="Consolas" panose="020B0609020204030204" pitchFamily="49" charset="0"/>
              </a:rPr>
              <a:t>  </a:t>
            </a:r>
            <a:r>
              <a:rPr lang="en-US" altLang="ko-KR" dirty="0" err="1" smtClean="0">
                <a:solidFill>
                  <a:schemeClr val="tx1">
                    <a:lumMod val="65000"/>
                    <a:lumOff val="35000"/>
                  </a:schemeClr>
                </a:solidFill>
                <a:latin typeface="Consolas" panose="020B0609020204030204" pitchFamily="49" charset="0"/>
                <a:ea typeface="굴림" charset="0"/>
                <a:cs typeface="Consolas" panose="020B0609020204030204" pitchFamily="49" charset="0"/>
              </a:rPr>
              <a:t>mutex.acquire</a:t>
            </a: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p>
          <a:p>
            <a:pPr indent="0">
              <a:lnSpc>
                <a:spcPct val="120000"/>
              </a:lnSpc>
              <a:spcBef>
                <a:spcPts val="0"/>
              </a:spcBef>
              <a:buFontTx/>
              <a:buNone/>
              <a:tabLst>
                <a:tab pos="801688" algn="l"/>
                <a:tab pos="1139825" algn="l"/>
                <a:tab pos="1541463" algn="l"/>
                <a:tab pos="4284663" algn="l"/>
              </a:tabLst>
            </a:pPr>
            <a:r>
              <a:rPr lang="en-US" altLang="ko-KR" dirty="0" smtClean="0">
                <a:solidFill>
                  <a:schemeClr val="hlink"/>
                </a:solidFill>
                <a:latin typeface="Consolas" panose="020B0609020204030204" pitchFamily="49" charset="0"/>
                <a:ea typeface="굴림" charset="0"/>
                <a:cs typeface="Consolas" panose="020B0609020204030204" pitchFamily="49" charset="0"/>
              </a:rPr>
              <a:t>  </a:t>
            </a:r>
            <a:r>
              <a:rPr lang="en-US" altLang="ko-KR" dirty="0" err="1" smtClean="0">
                <a:solidFill>
                  <a:schemeClr val="hlink"/>
                </a:solidFill>
                <a:latin typeface="Consolas" panose="020B0609020204030204" pitchFamily="49" charset="0"/>
                <a:ea typeface="굴림" charset="0"/>
                <a:cs typeface="Consolas" panose="020B0609020204030204" pitchFamily="49" charset="0"/>
              </a:rPr>
              <a:t>Enqueue</a:t>
            </a:r>
            <a:r>
              <a:rPr lang="en-US" altLang="ko-KR" dirty="0" smtClean="0">
                <a:solidFill>
                  <a:schemeClr val="hlink"/>
                </a:solidFill>
                <a:latin typeface="Consolas" panose="020B0609020204030204" pitchFamily="49" charset="0"/>
                <a:ea typeface="굴림" charset="0"/>
                <a:cs typeface="Consolas" panose="020B0609020204030204" pitchFamily="49" charset="0"/>
              </a:rPr>
              <a:t>(item</a:t>
            </a:r>
            <a:r>
              <a:rPr lang="en-US" altLang="ko-KR" dirty="0">
                <a:solidFill>
                  <a:schemeClr val="hlink"/>
                </a:solidFill>
                <a:latin typeface="Consolas" panose="020B0609020204030204" pitchFamily="49" charset="0"/>
                <a:ea typeface="굴림" charset="0"/>
                <a:cs typeface="Consolas" panose="020B0609020204030204" pitchFamily="49" charset="0"/>
              </a:rPr>
              <a:t>);</a:t>
            </a:r>
            <a:r>
              <a:rPr lang="en-US" altLang="ko-KR" dirty="0">
                <a:latin typeface="Consolas" panose="020B0609020204030204" pitchFamily="49" charset="0"/>
                <a:ea typeface="굴림" charset="0"/>
                <a:cs typeface="Consolas" panose="020B0609020204030204" pitchFamily="49" charset="0"/>
              </a:rPr>
              <a:t/>
            </a:r>
            <a:br>
              <a:rPr lang="en-US" altLang="ko-KR" dirty="0">
                <a:latin typeface="Consolas" panose="020B0609020204030204" pitchFamily="49" charset="0"/>
                <a:ea typeface="굴림" charset="0"/>
                <a:cs typeface="Consolas" panose="020B0609020204030204" pitchFamily="49" charset="0"/>
              </a:rPr>
            </a:br>
            <a:r>
              <a:rPr lang="en-US" altLang="ko-KR" dirty="0" smtClean="0">
                <a:latin typeface="Consolas" panose="020B0609020204030204" pitchFamily="49" charset="0"/>
                <a:ea typeface="굴림" charset="0"/>
                <a:cs typeface="Consolas" panose="020B0609020204030204" pitchFamily="49" charset="0"/>
              </a:rPr>
              <a:t>  </a:t>
            </a:r>
            <a:r>
              <a:rPr lang="en-US" altLang="ko-KR" dirty="0" err="1" smtClean="0">
                <a:solidFill>
                  <a:srgbClr val="FF0000"/>
                </a:solidFill>
                <a:latin typeface="Consolas" panose="020B0609020204030204" pitchFamily="49" charset="0"/>
                <a:ea typeface="굴림" charset="0"/>
                <a:cs typeface="Consolas" panose="020B0609020204030204" pitchFamily="49" charset="0"/>
              </a:rPr>
              <a:t>usedSlots.up</a:t>
            </a:r>
            <a:r>
              <a:rPr lang="en-US" altLang="ko-KR" dirty="0" smtClean="0">
                <a:solidFill>
                  <a:srgbClr val="FF0000"/>
                </a:solidFill>
                <a:latin typeface="Consolas" panose="020B0609020204030204" pitchFamily="49" charset="0"/>
                <a:ea typeface="굴림" charset="0"/>
                <a:cs typeface="Consolas" panose="020B0609020204030204" pitchFamily="49" charset="0"/>
              </a:rPr>
              <a:t>();</a:t>
            </a:r>
          </a:p>
          <a:p>
            <a:pPr>
              <a:lnSpc>
                <a:spcPct val="120000"/>
              </a:lnSpc>
              <a:tabLst>
                <a:tab pos="801688" algn="l"/>
                <a:tab pos="1139825" algn="l"/>
                <a:tab pos="1541463" algn="l"/>
                <a:tab pos="4284663" algn="l"/>
              </a:tabLst>
            </a:pPr>
            <a:r>
              <a:rPr lang="en-US" altLang="ko-KR" dirty="0" smtClean="0">
                <a:solidFill>
                  <a:srgbClr val="FF0000"/>
                </a:solidFill>
                <a:latin typeface="Consolas" panose="020B0609020204030204" pitchFamily="49" charset="0"/>
                <a:ea typeface="굴림" charset="0"/>
                <a:cs typeface="Consolas" panose="020B0609020204030204" pitchFamily="49" charset="0"/>
              </a:rPr>
              <a:t>  </a:t>
            </a:r>
            <a:r>
              <a:rPr lang="en-US" altLang="ko-KR" dirty="0" err="1" smtClean="0">
                <a:solidFill>
                  <a:srgbClr val="FF0000"/>
                </a:solidFill>
                <a:latin typeface="Consolas" panose="020B0609020204030204" pitchFamily="49" charset="0"/>
                <a:ea typeface="굴림" charset="0"/>
                <a:cs typeface="Consolas" panose="020B0609020204030204" pitchFamily="49" charset="0"/>
              </a:rPr>
              <a:t>mutex.release</a:t>
            </a:r>
            <a:r>
              <a:rPr lang="en-US" altLang="ko-KR" dirty="0" smtClean="0">
                <a:solidFill>
                  <a:srgbClr val="FF0000"/>
                </a:solidFill>
                <a:latin typeface="Consolas" panose="020B0609020204030204" pitchFamily="49" charset="0"/>
                <a:ea typeface="굴림" charset="0"/>
                <a:cs typeface="Consolas" panose="020B0609020204030204" pitchFamily="49" charset="0"/>
              </a:rPr>
              <a:t>();</a:t>
            </a:r>
            <a:endParaRPr lang="en-US" altLang="ko-KR" dirty="0">
              <a:solidFill>
                <a:srgbClr val="FF0000"/>
              </a:solidFill>
              <a:latin typeface="Consolas" panose="020B0609020204030204" pitchFamily="49" charset="0"/>
              <a:ea typeface="굴림" charset="0"/>
              <a:cs typeface="Consolas" panose="020B0609020204030204" pitchFamily="49" charset="0"/>
            </a:endParaRPr>
          </a:p>
          <a:p>
            <a:pPr indent="0">
              <a:lnSpc>
                <a:spcPct val="120000"/>
              </a:lnSpc>
              <a:spcBef>
                <a:spcPts val="0"/>
              </a:spcBef>
              <a:buFontTx/>
              <a:buNone/>
              <a:tabLst>
                <a:tab pos="801688" algn="l"/>
                <a:tab pos="1139825" algn="l"/>
                <a:tab pos="1541463" algn="l"/>
                <a:tab pos="4284663" algn="l"/>
              </a:tabLst>
            </a:pPr>
            <a:r>
              <a:rPr lang="en-US" altLang="ko-KR" dirty="0">
                <a:solidFill>
                  <a:schemeClr val="tx1">
                    <a:lumMod val="65000"/>
                    <a:lumOff val="35000"/>
                  </a:schemeClr>
                </a:solidFill>
                <a:latin typeface="Consolas" panose="020B0609020204030204" pitchFamily="49" charset="0"/>
                <a:ea typeface="굴림" charset="0"/>
                <a:cs typeface="Consolas" panose="020B0609020204030204" pitchFamily="49" charset="0"/>
              </a:rPr>
              <a:t>}</a:t>
            </a:r>
            <a:endParaRPr lang="en-US" dirty="0">
              <a:solidFill>
                <a:schemeClr val="tx1">
                  <a:lumMod val="65000"/>
                  <a:lumOff val="35000"/>
                </a:schemeClr>
              </a:solidFill>
              <a:latin typeface="Consolas" panose="020B0609020204030204" pitchFamily="49" charset="0"/>
              <a:ea typeface="굴림" charset="0"/>
              <a:cs typeface="Consolas" panose="020B0609020204030204" pitchFamily="49" charset="0"/>
            </a:endParaRPr>
          </a:p>
        </p:txBody>
      </p:sp>
    </p:spTree>
    <p:extLst>
      <p:ext uri="{BB962C8B-B14F-4D97-AF65-F5344CB8AC3E}">
        <p14:creationId xmlns:p14="http://schemas.microsoft.com/office/powerpoint/2010/main" val="94483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A438A-BB30-4E3D-9BEA-397785AEAD63}"/>
              </a:ext>
            </a:extLst>
          </p:cNvPr>
          <p:cNvSpPr>
            <a:spLocks noGrp="1"/>
          </p:cNvSpPr>
          <p:nvPr>
            <p:ph type="title"/>
          </p:nvPr>
        </p:nvSpPr>
        <p:spPr/>
        <p:txBody>
          <a:bodyPr/>
          <a:lstStyle/>
          <a:p>
            <a:r>
              <a:rPr lang="en-US" smtClean="0"/>
              <a:t>Problems with Semaphores</a:t>
            </a:r>
            <a:endParaRPr lang="en-US" dirty="0"/>
          </a:p>
        </p:txBody>
      </p:sp>
      <p:sp>
        <p:nvSpPr>
          <p:cNvPr id="3" name="Content Placeholder 2">
            <a:extLst>
              <a:ext uri="{FF2B5EF4-FFF2-40B4-BE49-F238E27FC236}">
                <a16:creationId xmlns:a16="http://schemas.microsoft.com/office/drawing/2014/main" id="{4EDD1ECF-0793-4809-B34A-5670978CA264}"/>
              </a:ext>
            </a:extLst>
          </p:cNvPr>
          <p:cNvSpPr>
            <a:spLocks noGrp="1"/>
          </p:cNvSpPr>
          <p:nvPr>
            <p:ph idx="1"/>
          </p:nvPr>
        </p:nvSpPr>
        <p:spPr/>
        <p:txBody>
          <a:bodyPr/>
          <a:lstStyle/>
          <a:p>
            <a:r>
              <a:rPr lang="en-US" dirty="0" smtClean="0"/>
              <a:t>More powerful (and primitive) than locks</a:t>
            </a:r>
          </a:p>
          <a:p>
            <a:r>
              <a:rPr lang="en-US" dirty="0" smtClean="0"/>
              <a:t>Argument: Clearer to have separate constructs for</a:t>
            </a:r>
          </a:p>
          <a:p>
            <a:pPr lvl="1"/>
            <a:r>
              <a:rPr lang="en-US" dirty="0" smtClean="0"/>
              <a:t>Mutual Exclusion: One thread can do something at a time</a:t>
            </a:r>
          </a:p>
          <a:p>
            <a:pPr lvl="1"/>
            <a:r>
              <a:rPr lang="en-US" dirty="0" smtClean="0"/>
              <a:t>And waiting for a condition to become true</a:t>
            </a:r>
          </a:p>
          <a:p>
            <a:endParaRPr lang="en-US" dirty="0" smtClean="0"/>
          </a:p>
          <a:p>
            <a:r>
              <a:rPr lang="en-US" dirty="0" smtClean="0"/>
              <a:t>But: need to make sure a thread calls </a:t>
            </a:r>
            <a:r>
              <a:rPr lang="en-US" dirty="0" smtClean="0">
                <a:latin typeface="Consolas" panose="020B0609020204030204" pitchFamily="49" charset="0"/>
              </a:rPr>
              <a:t>down()</a:t>
            </a:r>
            <a:r>
              <a:rPr lang="en-US" dirty="0" smtClean="0"/>
              <a:t> for every </a:t>
            </a:r>
            <a:r>
              <a:rPr lang="en-US" dirty="0" smtClean="0">
                <a:latin typeface="Consolas" panose="020B0609020204030204" pitchFamily="49" charset="0"/>
              </a:rPr>
              <a:t>up()</a:t>
            </a:r>
          </a:p>
          <a:p>
            <a:pPr lvl="1"/>
            <a:r>
              <a:rPr lang="en-US" dirty="0" smtClean="0"/>
              <a:t>Other tools are more flexible than this</a:t>
            </a:r>
            <a:endParaRPr lang="en-US" dirty="0"/>
          </a:p>
        </p:txBody>
      </p:sp>
      <p:sp>
        <p:nvSpPr>
          <p:cNvPr id="4" name="Date Placeholder 3">
            <a:extLst>
              <a:ext uri="{FF2B5EF4-FFF2-40B4-BE49-F238E27FC236}">
                <a16:creationId xmlns:a16="http://schemas.microsoft.com/office/drawing/2014/main" id="{82C00A27-FF08-4127-AAD8-637F4B024042}"/>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92664AE5-44FF-4D9B-87A7-DE42273B89FE}"/>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53754A83-2E4A-41F5-906F-6D43C6831289}"/>
              </a:ext>
            </a:extLst>
          </p:cNvPr>
          <p:cNvSpPr>
            <a:spLocks noGrp="1"/>
          </p:cNvSpPr>
          <p:nvPr>
            <p:ph type="sldNum" sz="quarter" idx="12"/>
          </p:nvPr>
        </p:nvSpPr>
        <p:spPr/>
        <p:txBody>
          <a:bodyPr>
            <a:normAutofit lnSpcReduction="10000"/>
          </a:bodyPr>
          <a:lstStyle/>
          <a:p>
            <a:fld id="{250B3728-42B5-46E1-8863-4BDB07D9EE18}" type="slidenum">
              <a:rPr lang="en-US" smtClean="0"/>
              <a:pPr/>
              <a:t>28</a:t>
            </a:fld>
            <a:endParaRPr lang="en-US"/>
          </a:p>
        </p:txBody>
      </p:sp>
    </p:spTree>
    <p:extLst>
      <p:ext uri="{BB962C8B-B14F-4D97-AF65-F5344CB8AC3E}">
        <p14:creationId xmlns:p14="http://schemas.microsoft.com/office/powerpoint/2010/main" val="8571176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4CF45-D6F8-48A0-965D-DF5D5AE4356F}"/>
              </a:ext>
            </a:extLst>
          </p:cNvPr>
          <p:cNvSpPr>
            <a:spLocks noGrp="1"/>
          </p:cNvSpPr>
          <p:nvPr>
            <p:ph type="title"/>
          </p:nvPr>
        </p:nvSpPr>
        <p:spPr/>
        <p:txBody>
          <a:bodyPr/>
          <a:lstStyle/>
          <a:p>
            <a:r>
              <a:rPr lang="en-US" smtClean="0"/>
              <a:t>Two Distinct Uses of Semaphores</a:t>
            </a:r>
            <a:endParaRPr lang="en-US" dirty="0"/>
          </a:p>
        </p:txBody>
      </p:sp>
      <p:sp>
        <p:nvSpPr>
          <p:cNvPr id="3" name="Content Placeholder 2">
            <a:extLst>
              <a:ext uri="{FF2B5EF4-FFF2-40B4-BE49-F238E27FC236}">
                <a16:creationId xmlns:a16="http://schemas.microsoft.com/office/drawing/2014/main" id="{794824A2-9D62-4637-A34C-01257C6A3900}"/>
              </a:ext>
            </a:extLst>
          </p:cNvPr>
          <p:cNvSpPr>
            <a:spLocks noGrp="1"/>
          </p:cNvSpPr>
          <p:nvPr>
            <p:ph idx="1"/>
          </p:nvPr>
        </p:nvSpPr>
        <p:spPr/>
        <p:txBody>
          <a:bodyPr/>
          <a:lstStyle/>
          <a:p>
            <a:r>
              <a:rPr lang="en-US" smtClean="0"/>
              <a:t>“During system conception it transpired that we used the semaphores in two completely different ways. The difference is so marked that, looking back, one wonders whether it was really fair to present the two ways as uses of the very same primitives. On the one hand, we have the semaphores used for mutual exclusion, on the other hand, the private semaphores.”</a:t>
            </a:r>
          </a:p>
          <a:p>
            <a:r>
              <a:rPr lang="en-US" smtClean="0"/>
              <a:t>— Dijkstra, The Structure of the “THE” Multiprogramming System, 1968</a:t>
            </a:r>
            <a:endParaRPr lang="en-US" dirty="0"/>
          </a:p>
        </p:txBody>
      </p:sp>
      <p:sp>
        <p:nvSpPr>
          <p:cNvPr id="4" name="Date Placeholder 3">
            <a:extLst>
              <a:ext uri="{FF2B5EF4-FFF2-40B4-BE49-F238E27FC236}">
                <a16:creationId xmlns:a16="http://schemas.microsoft.com/office/drawing/2014/main" id="{34D5A99F-5E4F-4CB5-81D5-205747EA5CCF}"/>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52F9BC5-770B-4428-91CC-7A4DD4FE06B6}"/>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357B4165-A274-4BED-A3D3-735EDC2A4CD0}"/>
              </a:ext>
            </a:extLst>
          </p:cNvPr>
          <p:cNvSpPr>
            <a:spLocks noGrp="1"/>
          </p:cNvSpPr>
          <p:nvPr>
            <p:ph type="sldNum" sz="quarter" idx="12"/>
          </p:nvPr>
        </p:nvSpPr>
        <p:spPr/>
        <p:txBody>
          <a:bodyPr>
            <a:normAutofit lnSpcReduction="10000"/>
          </a:bodyPr>
          <a:lstStyle/>
          <a:p>
            <a:fld id="{250B3728-42B5-46E1-8863-4BDB07D9EE18}" type="slidenum">
              <a:rPr lang="en-US" smtClean="0"/>
              <a:pPr/>
              <a:t>29</a:t>
            </a:fld>
            <a:endParaRPr lang="en-US"/>
          </a:p>
        </p:txBody>
      </p:sp>
    </p:spTree>
    <p:extLst>
      <p:ext uri="{BB962C8B-B14F-4D97-AF65-F5344CB8AC3E}">
        <p14:creationId xmlns:p14="http://schemas.microsoft.com/office/powerpoint/2010/main" val="14028283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D8D9B-DE27-448E-B65E-A6353C7754DA}"/>
              </a:ext>
            </a:extLst>
          </p:cNvPr>
          <p:cNvSpPr>
            <a:spLocks noGrp="1"/>
          </p:cNvSpPr>
          <p:nvPr>
            <p:ph type="title"/>
          </p:nvPr>
        </p:nvSpPr>
        <p:spPr/>
        <p:txBody>
          <a:bodyPr/>
          <a:lstStyle/>
          <a:p>
            <a:r>
              <a:rPr lang="en-US" dirty="0" smtClean="0"/>
              <a:t>Switching Threads</a:t>
            </a:r>
            <a:endParaRPr lang="en-US" dirty="0"/>
          </a:p>
        </p:txBody>
      </p:sp>
      <p:sp>
        <p:nvSpPr>
          <p:cNvPr id="3" name="Content Placeholder 2">
            <a:extLst>
              <a:ext uri="{FF2B5EF4-FFF2-40B4-BE49-F238E27FC236}">
                <a16:creationId xmlns:a16="http://schemas.microsoft.com/office/drawing/2014/main" id="{18066B1D-13BD-4E90-A650-5C07FACB2632}"/>
              </a:ext>
            </a:extLst>
          </p:cNvPr>
          <p:cNvSpPr>
            <a:spLocks noGrp="1"/>
          </p:cNvSpPr>
          <p:nvPr>
            <p:ph idx="1"/>
          </p:nvPr>
        </p:nvSpPr>
        <p:spPr/>
        <p:txBody>
          <a:bodyPr>
            <a:normAutofit/>
          </a:bodyPr>
          <a:lstStyle/>
          <a:p>
            <a:r>
              <a:rPr lang="en-US" altLang="ko-KR" dirty="0" smtClean="0"/>
              <a:t>Consider the following code blocks:</a:t>
            </a:r>
          </a:p>
          <a:p>
            <a:pPr marL="274320" lvl="1" indent="0">
              <a:buNone/>
            </a:pPr>
            <a:r>
              <a:rPr lang="en-US" altLang="ko-KR" dirty="0" smtClean="0">
                <a:latin typeface="Consolas" panose="020B0609020204030204" pitchFamily="49" charset="0"/>
              </a:rPr>
              <a:t>  </a:t>
            </a:r>
          </a:p>
          <a:p>
            <a:pPr marL="274320" lvl="1" indent="0">
              <a:buNone/>
            </a:pPr>
            <a:r>
              <a:rPr lang="en-US" altLang="ko-KR" dirty="0" err="1" smtClean="0">
                <a:latin typeface="Consolas" panose="020B0609020204030204" pitchFamily="49" charset="0"/>
              </a:rPr>
              <a:t>func</a:t>
            </a:r>
            <a:r>
              <a:rPr lang="en-US" altLang="ko-KR" dirty="0" smtClean="0">
                <a:latin typeface="Consolas" panose="020B0609020204030204" pitchFamily="49" charset="0"/>
              </a:rPr>
              <a:t> A() {	</a:t>
            </a:r>
          </a:p>
          <a:p>
            <a:pPr marL="274320" lvl="1" indent="0">
              <a:buNone/>
            </a:pPr>
            <a:r>
              <a:rPr lang="en-US" altLang="ko-KR" dirty="0" smtClean="0">
                <a:latin typeface="Consolas" panose="020B0609020204030204" pitchFamily="49" charset="0"/>
              </a:rPr>
              <a:t>  B();	</a:t>
            </a:r>
          </a:p>
          <a:p>
            <a:pPr marL="274320" lvl="1" indent="0">
              <a:buNone/>
            </a:pPr>
            <a:r>
              <a:rPr lang="en-US" altLang="ko-KR" dirty="0" smtClean="0">
                <a:latin typeface="Consolas" panose="020B0609020204030204" pitchFamily="49" charset="0"/>
              </a:rPr>
              <a:t>}</a:t>
            </a:r>
          </a:p>
          <a:p>
            <a:pPr marL="274320" lvl="1" indent="0">
              <a:buNone/>
            </a:pPr>
            <a:endParaRPr lang="en-US" altLang="ko-KR" dirty="0" smtClean="0">
              <a:latin typeface="Consolas" panose="020B0609020204030204" pitchFamily="49" charset="0"/>
            </a:endParaRPr>
          </a:p>
          <a:p>
            <a:pPr marL="274320" lvl="1" indent="0">
              <a:buNone/>
            </a:pPr>
            <a:r>
              <a:rPr lang="en-US" altLang="ko-KR" dirty="0" err="1" smtClean="0">
                <a:latin typeface="Consolas" panose="020B0609020204030204" pitchFamily="49" charset="0"/>
              </a:rPr>
              <a:t>func</a:t>
            </a:r>
            <a:r>
              <a:rPr lang="en-US" altLang="ko-KR" dirty="0" smtClean="0">
                <a:latin typeface="Consolas" panose="020B0609020204030204" pitchFamily="49" charset="0"/>
              </a:rPr>
              <a:t> B() {</a:t>
            </a:r>
          </a:p>
          <a:p>
            <a:pPr marL="274320" lvl="1" indent="0">
              <a:buNone/>
            </a:pPr>
            <a:r>
              <a:rPr lang="en-US" altLang="ko-KR" dirty="0" smtClean="0">
                <a:latin typeface="Consolas" panose="020B0609020204030204" pitchFamily="49" charset="0"/>
              </a:rPr>
              <a:t>  while(TRUE) {</a:t>
            </a:r>
          </a:p>
          <a:p>
            <a:pPr marL="274320" lvl="1" indent="0">
              <a:buNone/>
            </a:pPr>
            <a:r>
              <a:rPr lang="en-US" altLang="ko-KR" dirty="0" smtClean="0">
                <a:latin typeface="Consolas" panose="020B0609020204030204" pitchFamily="49" charset="0"/>
              </a:rPr>
              <a:t>    yield();</a:t>
            </a:r>
          </a:p>
          <a:p>
            <a:pPr marL="274320" lvl="1" indent="0">
              <a:buNone/>
            </a:pP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a:t>
            </a:r>
          </a:p>
          <a:p>
            <a:r>
              <a:rPr lang="en-US" altLang="ko-KR" dirty="0" smtClean="0"/>
              <a:t>Two threads, S and T, each run </a:t>
            </a:r>
            <a:r>
              <a:rPr lang="en-US" altLang="ko-KR" dirty="0" smtClean="0">
                <a:latin typeface="Consolas" panose="020B0609020204030204" pitchFamily="49" charset="0"/>
              </a:rPr>
              <a:t>A</a:t>
            </a:r>
            <a:endParaRPr lang="en-US" altLang="ko-KR" dirty="0">
              <a:latin typeface="Consolas" panose="020B0609020204030204" pitchFamily="49" charset="0"/>
            </a:endParaRPr>
          </a:p>
        </p:txBody>
      </p:sp>
      <p:sp>
        <p:nvSpPr>
          <p:cNvPr id="4" name="Date Placeholder 3">
            <a:extLst>
              <a:ext uri="{FF2B5EF4-FFF2-40B4-BE49-F238E27FC236}">
                <a16:creationId xmlns:a16="http://schemas.microsoft.com/office/drawing/2014/main" id="{3A1BF52E-1074-43BF-A923-503C722556C2}"/>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C41BDC07-445D-438C-A90A-749FE568CE67}"/>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9AFB47DF-2513-48A3-92C7-2571C8CBB6A4}"/>
              </a:ext>
            </a:extLst>
          </p:cNvPr>
          <p:cNvSpPr>
            <a:spLocks noGrp="1"/>
          </p:cNvSpPr>
          <p:nvPr>
            <p:ph type="sldNum" sz="quarter" idx="12"/>
          </p:nvPr>
        </p:nvSpPr>
        <p:spPr/>
        <p:txBody>
          <a:bodyPr>
            <a:normAutofit lnSpcReduction="10000"/>
          </a:bodyPr>
          <a:lstStyle/>
          <a:p>
            <a:fld id="{250B3728-42B5-46E1-8863-4BDB07D9EE18}" type="slidenum">
              <a:rPr lang="en-US" smtClean="0"/>
              <a:pPr/>
              <a:t>3</a:t>
            </a:fld>
            <a:endParaRPr lang="en-US"/>
          </a:p>
        </p:txBody>
      </p:sp>
      <p:sp>
        <p:nvSpPr>
          <p:cNvPr id="7" name="AutoShape 14">
            <a:extLst>
              <a:ext uri="{FF2B5EF4-FFF2-40B4-BE49-F238E27FC236}">
                <a16:creationId xmlns:a16="http://schemas.microsoft.com/office/drawing/2014/main" id="{A946FBBD-D871-4CCF-8BB7-73590BDBD800}"/>
              </a:ext>
            </a:extLst>
          </p:cNvPr>
          <p:cNvSpPr>
            <a:spLocks noChangeArrowheads="1"/>
          </p:cNvSpPr>
          <p:nvPr/>
        </p:nvSpPr>
        <p:spPr bwMode="auto">
          <a:xfrm>
            <a:off x="7670668" y="4330352"/>
            <a:ext cx="1828800" cy="533400"/>
          </a:xfrm>
          <a:prstGeom prst="curvedUpArrow">
            <a:avLst>
              <a:gd name="adj1" fmla="val 68571"/>
              <a:gd name="adj2" fmla="val 137143"/>
              <a:gd name="adj3" fmla="val 33333"/>
            </a:avLst>
          </a:prstGeom>
          <a:solidFill>
            <a:srgbClr val="FFFFFF"/>
          </a:solidFill>
          <a:ln w="2857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endParaRPr lang="en-US" altLang="en-US" sz="1600">
              <a:latin typeface="Consolas" charset="0"/>
              <a:ea typeface="Consolas" charset="0"/>
              <a:cs typeface="Consolas" charset="0"/>
            </a:endParaRPr>
          </a:p>
        </p:txBody>
      </p:sp>
      <p:grpSp>
        <p:nvGrpSpPr>
          <p:cNvPr id="8" name="Group 37">
            <a:extLst>
              <a:ext uri="{FF2B5EF4-FFF2-40B4-BE49-F238E27FC236}">
                <a16:creationId xmlns:a16="http://schemas.microsoft.com/office/drawing/2014/main" id="{B75DC916-EE5C-4BCD-83EF-74F6F008E376}"/>
              </a:ext>
            </a:extLst>
          </p:cNvPr>
          <p:cNvGrpSpPr>
            <a:grpSpLocks/>
          </p:cNvGrpSpPr>
          <p:nvPr/>
        </p:nvGrpSpPr>
        <p:grpSpPr bwMode="auto">
          <a:xfrm>
            <a:off x="5765668" y="1187102"/>
            <a:ext cx="2514600" cy="3143250"/>
            <a:chOff x="2448" y="900"/>
            <a:chExt cx="1584" cy="1980"/>
          </a:xfrm>
        </p:grpSpPr>
        <p:sp>
          <p:nvSpPr>
            <p:cNvPr id="9" name="Text Box 21">
              <a:extLst>
                <a:ext uri="{FF2B5EF4-FFF2-40B4-BE49-F238E27FC236}">
                  <a16:creationId xmlns:a16="http://schemas.microsoft.com/office/drawing/2014/main" id="{78F54457-FA07-411E-ACF0-9A8DFB99FD3A}"/>
                </a:ext>
              </a:extLst>
            </p:cNvPr>
            <p:cNvSpPr txBox="1">
              <a:spLocks noChangeArrowheads="1"/>
            </p:cNvSpPr>
            <p:nvPr/>
          </p:nvSpPr>
          <p:spPr bwMode="auto">
            <a:xfrm>
              <a:off x="3025" y="900"/>
              <a:ext cx="806" cy="25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2000" dirty="0">
                  <a:latin typeface="+mn-lt"/>
                  <a:ea typeface="Gill Sans" charset="0"/>
                  <a:cs typeface="Gill Sans" charset="0"/>
                </a:rPr>
                <a:t>Thread S</a:t>
              </a:r>
            </a:p>
          </p:txBody>
        </p:sp>
        <p:grpSp>
          <p:nvGrpSpPr>
            <p:cNvPr id="10" name="Group 15">
              <a:extLst>
                <a:ext uri="{FF2B5EF4-FFF2-40B4-BE49-F238E27FC236}">
                  <a16:creationId xmlns:a16="http://schemas.microsoft.com/office/drawing/2014/main" id="{F347B2A7-5E5F-43A4-BDF8-1F35CA776068}"/>
                </a:ext>
              </a:extLst>
            </p:cNvPr>
            <p:cNvGrpSpPr>
              <a:grpSpLocks/>
            </p:cNvGrpSpPr>
            <p:nvPr/>
          </p:nvGrpSpPr>
          <p:grpSpPr bwMode="auto">
            <a:xfrm flipH="1">
              <a:off x="2448" y="1344"/>
              <a:ext cx="233" cy="1152"/>
              <a:chOff x="4606" y="816"/>
              <a:chExt cx="233" cy="1152"/>
            </a:xfrm>
          </p:grpSpPr>
          <p:sp>
            <p:nvSpPr>
              <p:cNvPr id="16" name="Text Box 16">
                <a:extLst>
                  <a:ext uri="{FF2B5EF4-FFF2-40B4-BE49-F238E27FC236}">
                    <a16:creationId xmlns:a16="http://schemas.microsoft.com/office/drawing/2014/main" id="{881AC076-252B-4471-BCAB-360A1F9DB9D2}"/>
                  </a:ext>
                </a:extLst>
              </p:cNvPr>
              <p:cNvSpPr txBox="1">
                <a:spLocks noChangeArrowheads="1"/>
              </p:cNvSpPr>
              <p:nvPr/>
            </p:nvSpPr>
            <p:spPr bwMode="auto">
              <a:xfrm rot="5400000">
                <a:off x="4218" y="1272"/>
                <a:ext cx="1010" cy="23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b="0" dirty="0">
                    <a:latin typeface="+mn-lt"/>
                    <a:ea typeface="Consolas" charset="0"/>
                    <a:cs typeface="Consolas" charset="0"/>
                  </a:rPr>
                  <a:t>Stack </a:t>
                </a:r>
                <a:r>
                  <a:rPr lang="en-US" altLang="ko-KR" b="0" dirty="0">
                    <a:latin typeface="+mn-lt"/>
                    <a:ea typeface="Gill Sans" charset="0"/>
                    <a:cs typeface="Gill Sans" charset="0"/>
                  </a:rPr>
                  <a:t>growth</a:t>
                </a:r>
              </a:p>
            </p:txBody>
          </p:sp>
          <p:sp>
            <p:nvSpPr>
              <p:cNvPr id="17" name="Line 17">
                <a:extLst>
                  <a:ext uri="{FF2B5EF4-FFF2-40B4-BE49-F238E27FC236}">
                    <a16:creationId xmlns:a16="http://schemas.microsoft.com/office/drawing/2014/main" id="{5BC884F6-0FDF-4C10-ABEE-28C562AD8A69}"/>
                  </a:ext>
                </a:extLst>
              </p:cNvPr>
              <p:cNvSpPr>
                <a:spLocks noChangeShapeType="1"/>
              </p:cNvSpPr>
              <p:nvPr/>
            </p:nvSpPr>
            <p:spPr bwMode="auto">
              <a:xfrm>
                <a:off x="4608" y="816"/>
                <a:ext cx="0" cy="1152"/>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600">
                  <a:latin typeface="Consolas" charset="0"/>
                  <a:ea typeface="Consolas" charset="0"/>
                  <a:cs typeface="Consolas" charset="0"/>
                </a:endParaRPr>
              </a:p>
            </p:txBody>
          </p:sp>
        </p:grpSp>
        <p:sp>
          <p:nvSpPr>
            <p:cNvPr id="11" name="Rectangle 4">
              <a:extLst>
                <a:ext uri="{FF2B5EF4-FFF2-40B4-BE49-F238E27FC236}">
                  <a16:creationId xmlns:a16="http://schemas.microsoft.com/office/drawing/2014/main" id="{20C6D7C9-F76A-4990-A0B8-33A4867220E6}"/>
                </a:ext>
              </a:extLst>
            </p:cNvPr>
            <p:cNvSpPr>
              <a:spLocks noChangeArrowheads="1"/>
            </p:cNvSpPr>
            <p:nvPr/>
          </p:nvSpPr>
          <p:spPr bwMode="auto">
            <a:xfrm>
              <a:off x="2784" y="1200"/>
              <a:ext cx="1248" cy="384"/>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dirty="0">
                  <a:latin typeface="Consolas" charset="0"/>
                  <a:ea typeface="Consolas" charset="0"/>
                  <a:cs typeface="Consolas" charset="0"/>
                </a:rPr>
                <a:t>A</a:t>
              </a:r>
            </a:p>
          </p:txBody>
        </p:sp>
        <p:sp>
          <p:nvSpPr>
            <p:cNvPr id="12" name="Rectangle 5">
              <a:extLst>
                <a:ext uri="{FF2B5EF4-FFF2-40B4-BE49-F238E27FC236}">
                  <a16:creationId xmlns:a16="http://schemas.microsoft.com/office/drawing/2014/main" id="{5C5D6B79-D2E2-4995-8459-175119611B91}"/>
                </a:ext>
              </a:extLst>
            </p:cNvPr>
            <p:cNvSpPr>
              <a:spLocks noChangeArrowheads="1"/>
            </p:cNvSpPr>
            <p:nvPr/>
          </p:nvSpPr>
          <p:spPr bwMode="auto">
            <a:xfrm>
              <a:off x="2784" y="1584"/>
              <a:ext cx="1248" cy="336"/>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a:latin typeface="Consolas" charset="0"/>
                  <a:ea typeface="Consolas" charset="0"/>
                  <a:cs typeface="Consolas" charset="0"/>
                </a:rPr>
                <a:t>B(while)</a:t>
              </a:r>
            </a:p>
          </p:txBody>
        </p:sp>
        <p:sp>
          <p:nvSpPr>
            <p:cNvPr id="13" name="Rectangle 6">
              <a:extLst>
                <a:ext uri="{FF2B5EF4-FFF2-40B4-BE49-F238E27FC236}">
                  <a16:creationId xmlns:a16="http://schemas.microsoft.com/office/drawing/2014/main" id="{D8E88193-89F6-4B01-83CE-9585006EA075}"/>
                </a:ext>
              </a:extLst>
            </p:cNvPr>
            <p:cNvSpPr>
              <a:spLocks noChangeArrowheads="1"/>
            </p:cNvSpPr>
            <p:nvPr/>
          </p:nvSpPr>
          <p:spPr bwMode="auto">
            <a:xfrm>
              <a:off x="2784" y="1920"/>
              <a:ext cx="1248" cy="336"/>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a:latin typeface="Consolas" charset="0"/>
                  <a:ea typeface="Consolas" charset="0"/>
                  <a:cs typeface="Consolas" charset="0"/>
                </a:rPr>
                <a:t>yield</a:t>
              </a:r>
            </a:p>
          </p:txBody>
        </p:sp>
        <p:sp>
          <p:nvSpPr>
            <p:cNvPr id="14" name="Rectangle 7">
              <a:extLst>
                <a:ext uri="{FF2B5EF4-FFF2-40B4-BE49-F238E27FC236}">
                  <a16:creationId xmlns:a16="http://schemas.microsoft.com/office/drawing/2014/main" id="{CC2FE4FD-B6A8-4152-B682-AA6C48FB50D7}"/>
                </a:ext>
              </a:extLst>
            </p:cNvPr>
            <p:cNvSpPr>
              <a:spLocks noChangeArrowheads="1"/>
            </p:cNvSpPr>
            <p:nvPr/>
          </p:nvSpPr>
          <p:spPr bwMode="auto">
            <a:xfrm>
              <a:off x="2784" y="2256"/>
              <a:ext cx="1248" cy="336"/>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dirty="0" err="1">
                  <a:solidFill>
                    <a:schemeClr val="bg1"/>
                  </a:solidFill>
                  <a:latin typeface="Consolas" charset="0"/>
                  <a:ea typeface="Consolas" charset="0"/>
                  <a:cs typeface="Consolas" charset="0"/>
                </a:rPr>
                <a:t>run_new_thread</a:t>
              </a:r>
              <a:endParaRPr lang="en-US" altLang="ko-KR" sz="1600" dirty="0">
                <a:solidFill>
                  <a:schemeClr val="bg1"/>
                </a:solidFill>
                <a:latin typeface="Consolas" charset="0"/>
                <a:ea typeface="Consolas" charset="0"/>
                <a:cs typeface="Consolas" charset="0"/>
              </a:endParaRPr>
            </a:p>
          </p:txBody>
        </p:sp>
        <p:sp>
          <p:nvSpPr>
            <p:cNvPr id="15" name="Rectangle 25">
              <a:extLst>
                <a:ext uri="{FF2B5EF4-FFF2-40B4-BE49-F238E27FC236}">
                  <a16:creationId xmlns:a16="http://schemas.microsoft.com/office/drawing/2014/main" id="{5EACE10C-9B0A-42AA-82C5-0D67BD71CFC6}"/>
                </a:ext>
              </a:extLst>
            </p:cNvPr>
            <p:cNvSpPr>
              <a:spLocks noChangeArrowheads="1"/>
            </p:cNvSpPr>
            <p:nvPr/>
          </p:nvSpPr>
          <p:spPr bwMode="auto">
            <a:xfrm>
              <a:off x="2784" y="2544"/>
              <a:ext cx="1248" cy="336"/>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dirty="0">
                  <a:solidFill>
                    <a:schemeClr val="bg1"/>
                  </a:solidFill>
                  <a:latin typeface="Consolas" charset="0"/>
                  <a:ea typeface="Consolas" charset="0"/>
                  <a:cs typeface="Consolas" charset="0"/>
                </a:rPr>
                <a:t>switch</a:t>
              </a:r>
            </a:p>
          </p:txBody>
        </p:sp>
      </p:grpSp>
      <p:grpSp>
        <p:nvGrpSpPr>
          <p:cNvPr id="18" name="Group 38">
            <a:extLst>
              <a:ext uri="{FF2B5EF4-FFF2-40B4-BE49-F238E27FC236}">
                <a16:creationId xmlns:a16="http://schemas.microsoft.com/office/drawing/2014/main" id="{0E3072DD-F551-4983-AA6F-3353E8DC2B12}"/>
              </a:ext>
            </a:extLst>
          </p:cNvPr>
          <p:cNvGrpSpPr>
            <a:grpSpLocks/>
          </p:cNvGrpSpPr>
          <p:nvPr/>
        </p:nvGrpSpPr>
        <p:grpSpPr bwMode="auto">
          <a:xfrm>
            <a:off x="8661268" y="1187104"/>
            <a:ext cx="1981200" cy="3143252"/>
            <a:chOff x="4272" y="900"/>
            <a:chExt cx="1248" cy="1980"/>
          </a:xfrm>
        </p:grpSpPr>
        <p:sp>
          <p:nvSpPr>
            <p:cNvPr id="19" name="Text Box 22">
              <a:extLst>
                <a:ext uri="{FF2B5EF4-FFF2-40B4-BE49-F238E27FC236}">
                  <a16:creationId xmlns:a16="http://schemas.microsoft.com/office/drawing/2014/main" id="{DC87D2A5-2CC2-4A54-AFEF-623670D3901C}"/>
                </a:ext>
              </a:extLst>
            </p:cNvPr>
            <p:cNvSpPr txBox="1">
              <a:spLocks noChangeArrowheads="1"/>
            </p:cNvSpPr>
            <p:nvPr/>
          </p:nvSpPr>
          <p:spPr bwMode="auto">
            <a:xfrm>
              <a:off x="4484" y="900"/>
              <a:ext cx="812" cy="25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2000" dirty="0">
                  <a:latin typeface="+mn-lt"/>
                  <a:ea typeface="Gill Sans" charset="0"/>
                  <a:cs typeface="Gill Sans" charset="0"/>
                </a:rPr>
                <a:t>Thread T</a:t>
              </a:r>
            </a:p>
          </p:txBody>
        </p:sp>
        <p:sp>
          <p:nvSpPr>
            <p:cNvPr id="20" name="Rectangle 30">
              <a:extLst>
                <a:ext uri="{FF2B5EF4-FFF2-40B4-BE49-F238E27FC236}">
                  <a16:creationId xmlns:a16="http://schemas.microsoft.com/office/drawing/2014/main" id="{49938BDF-257E-4E37-B8CC-9EB285921F0B}"/>
                </a:ext>
              </a:extLst>
            </p:cNvPr>
            <p:cNvSpPr>
              <a:spLocks noChangeArrowheads="1"/>
            </p:cNvSpPr>
            <p:nvPr/>
          </p:nvSpPr>
          <p:spPr bwMode="auto">
            <a:xfrm>
              <a:off x="4272" y="1200"/>
              <a:ext cx="1248" cy="384"/>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a:latin typeface="Consolas" charset="0"/>
                  <a:ea typeface="Consolas" charset="0"/>
                  <a:cs typeface="Consolas" charset="0"/>
                </a:rPr>
                <a:t>A</a:t>
              </a:r>
            </a:p>
          </p:txBody>
        </p:sp>
        <p:sp>
          <p:nvSpPr>
            <p:cNvPr id="21" name="Rectangle 31">
              <a:extLst>
                <a:ext uri="{FF2B5EF4-FFF2-40B4-BE49-F238E27FC236}">
                  <a16:creationId xmlns:a16="http://schemas.microsoft.com/office/drawing/2014/main" id="{5AA8E9E4-E05C-4F6B-9745-C9172CB05D12}"/>
                </a:ext>
              </a:extLst>
            </p:cNvPr>
            <p:cNvSpPr>
              <a:spLocks noChangeArrowheads="1"/>
            </p:cNvSpPr>
            <p:nvPr/>
          </p:nvSpPr>
          <p:spPr bwMode="auto">
            <a:xfrm>
              <a:off x="4272" y="1584"/>
              <a:ext cx="1248" cy="336"/>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a:latin typeface="Consolas" charset="0"/>
                  <a:ea typeface="Consolas" charset="0"/>
                  <a:cs typeface="Consolas" charset="0"/>
                </a:rPr>
                <a:t>B(while)</a:t>
              </a:r>
            </a:p>
          </p:txBody>
        </p:sp>
        <p:sp>
          <p:nvSpPr>
            <p:cNvPr id="22" name="Rectangle 32">
              <a:extLst>
                <a:ext uri="{FF2B5EF4-FFF2-40B4-BE49-F238E27FC236}">
                  <a16:creationId xmlns:a16="http://schemas.microsoft.com/office/drawing/2014/main" id="{3EE9B7BE-BA20-4501-BBD4-E55CBC6A96D6}"/>
                </a:ext>
              </a:extLst>
            </p:cNvPr>
            <p:cNvSpPr>
              <a:spLocks noChangeArrowheads="1"/>
            </p:cNvSpPr>
            <p:nvPr/>
          </p:nvSpPr>
          <p:spPr bwMode="auto">
            <a:xfrm>
              <a:off x="4272" y="1920"/>
              <a:ext cx="1248" cy="336"/>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a:latin typeface="Consolas" charset="0"/>
                  <a:ea typeface="Consolas" charset="0"/>
                  <a:cs typeface="Consolas" charset="0"/>
                </a:rPr>
                <a:t>yield</a:t>
              </a:r>
            </a:p>
          </p:txBody>
        </p:sp>
        <p:sp>
          <p:nvSpPr>
            <p:cNvPr id="23" name="Rectangle 33">
              <a:extLst>
                <a:ext uri="{FF2B5EF4-FFF2-40B4-BE49-F238E27FC236}">
                  <a16:creationId xmlns:a16="http://schemas.microsoft.com/office/drawing/2014/main" id="{0F5FD778-FE54-42F2-980F-B2E5128782EF}"/>
                </a:ext>
              </a:extLst>
            </p:cNvPr>
            <p:cNvSpPr>
              <a:spLocks noChangeArrowheads="1"/>
            </p:cNvSpPr>
            <p:nvPr/>
          </p:nvSpPr>
          <p:spPr bwMode="auto">
            <a:xfrm>
              <a:off x="4272" y="2256"/>
              <a:ext cx="1248" cy="336"/>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dirty="0" err="1">
                  <a:solidFill>
                    <a:schemeClr val="bg1"/>
                  </a:solidFill>
                  <a:latin typeface="Consolas" charset="0"/>
                  <a:ea typeface="Consolas" charset="0"/>
                  <a:cs typeface="Consolas" charset="0"/>
                </a:rPr>
                <a:t>run_new_thread</a:t>
              </a:r>
              <a:endParaRPr lang="en-US" altLang="ko-KR" sz="1600" dirty="0">
                <a:solidFill>
                  <a:schemeClr val="bg1"/>
                </a:solidFill>
                <a:latin typeface="Consolas" charset="0"/>
                <a:ea typeface="Consolas" charset="0"/>
                <a:cs typeface="Consolas" charset="0"/>
              </a:endParaRPr>
            </a:p>
          </p:txBody>
        </p:sp>
        <p:sp>
          <p:nvSpPr>
            <p:cNvPr id="24" name="Rectangle 34">
              <a:extLst>
                <a:ext uri="{FF2B5EF4-FFF2-40B4-BE49-F238E27FC236}">
                  <a16:creationId xmlns:a16="http://schemas.microsoft.com/office/drawing/2014/main" id="{05668D33-D8D3-41A9-9E71-6E44207AAAE0}"/>
                </a:ext>
              </a:extLst>
            </p:cNvPr>
            <p:cNvSpPr>
              <a:spLocks noChangeArrowheads="1"/>
            </p:cNvSpPr>
            <p:nvPr/>
          </p:nvSpPr>
          <p:spPr bwMode="auto">
            <a:xfrm>
              <a:off x="4272" y="2544"/>
              <a:ext cx="1248" cy="336"/>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sz="1600" dirty="0">
                  <a:solidFill>
                    <a:schemeClr val="bg1"/>
                  </a:solidFill>
                  <a:latin typeface="Consolas" charset="0"/>
                  <a:ea typeface="Consolas" charset="0"/>
                  <a:cs typeface="Consolas" charset="0"/>
                </a:rPr>
                <a:t>switch</a:t>
              </a:r>
            </a:p>
          </p:txBody>
        </p:sp>
      </p:grpSp>
      <p:sp>
        <p:nvSpPr>
          <p:cNvPr id="25" name="Rectangle 3">
            <a:extLst>
              <a:ext uri="{FF2B5EF4-FFF2-40B4-BE49-F238E27FC236}">
                <a16:creationId xmlns:a16="http://schemas.microsoft.com/office/drawing/2014/main" id="{B80DF943-2A34-40F0-940B-36CE2D8324DD}"/>
              </a:ext>
            </a:extLst>
          </p:cNvPr>
          <p:cNvSpPr txBox="1">
            <a:spLocks noChangeArrowheads="1"/>
          </p:cNvSpPr>
          <p:nvPr/>
        </p:nvSpPr>
        <p:spPr>
          <a:xfrm>
            <a:off x="5867462" y="5122863"/>
            <a:ext cx="5144293" cy="807264"/>
          </a:xfrm>
          <a:prstGeom prst="rect">
            <a:avLst/>
          </a:prstGeom>
          <a:solidFill>
            <a:schemeClr val="bg1"/>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Tx/>
              <a:buNone/>
            </a:pPr>
            <a:r>
              <a:rPr lang="en-US" altLang="ko-KR" sz="2400" dirty="0">
                <a:ea typeface="Consolas" charset="0"/>
                <a:cs typeface="Consolas" panose="020B0609020204030204" pitchFamily="49" charset="0"/>
              </a:rPr>
              <a:t>Thread S's </a:t>
            </a:r>
            <a:r>
              <a:rPr lang="en-US" altLang="ko-KR" sz="2400" dirty="0">
                <a:latin typeface="Consolas" panose="020B0609020204030204" pitchFamily="49" charset="0"/>
                <a:ea typeface="Consolas" charset="0"/>
                <a:cs typeface="Consolas" panose="020B0609020204030204" pitchFamily="49" charset="0"/>
              </a:rPr>
              <a:t>switch</a:t>
            </a:r>
            <a:r>
              <a:rPr lang="en-US" altLang="ko-KR" sz="2400" dirty="0">
                <a:ea typeface="Consolas" charset="0"/>
                <a:cs typeface="Consolas" panose="020B0609020204030204" pitchFamily="49" charset="0"/>
              </a:rPr>
              <a:t> returns to Thread T's (and vice versa)</a:t>
            </a:r>
          </a:p>
        </p:txBody>
      </p:sp>
      <p:sp>
        <p:nvSpPr>
          <p:cNvPr id="26" name="AutoShape 14">
            <a:extLst>
              <a:ext uri="{FF2B5EF4-FFF2-40B4-BE49-F238E27FC236}">
                <a16:creationId xmlns:a16="http://schemas.microsoft.com/office/drawing/2014/main" id="{545271CE-6D06-466A-8C5F-34133573C738}"/>
              </a:ext>
            </a:extLst>
          </p:cNvPr>
          <p:cNvSpPr>
            <a:spLocks noChangeArrowheads="1"/>
          </p:cNvSpPr>
          <p:nvPr/>
        </p:nvSpPr>
        <p:spPr bwMode="auto">
          <a:xfrm flipH="1">
            <a:off x="7519855" y="4329928"/>
            <a:ext cx="1828800" cy="533400"/>
          </a:xfrm>
          <a:prstGeom prst="curvedUpArrow">
            <a:avLst>
              <a:gd name="adj1" fmla="val 68571"/>
              <a:gd name="adj2" fmla="val 137143"/>
              <a:gd name="adj3" fmla="val 33333"/>
            </a:avLst>
          </a:prstGeom>
          <a:solidFill>
            <a:srgbClr val="FFFFFF"/>
          </a:solidFill>
          <a:ln w="2857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endParaRPr lang="en-US" altLang="en-US" sz="1600">
              <a:latin typeface="Consolas" charset="0"/>
              <a:ea typeface="Consolas" charset="0"/>
              <a:cs typeface="Consolas" charset="0"/>
            </a:endParaRPr>
          </a:p>
        </p:txBody>
      </p:sp>
      <p:sp>
        <p:nvSpPr>
          <p:cNvPr id="27" name="TextBox 26">
            <a:extLst>
              <a:ext uri="{FF2B5EF4-FFF2-40B4-BE49-F238E27FC236}">
                <a16:creationId xmlns:a16="http://schemas.microsoft.com/office/drawing/2014/main" id="{55ADAF17-E9AE-4E6F-AFB5-36E0AD3340A9}"/>
              </a:ext>
            </a:extLst>
          </p:cNvPr>
          <p:cNvSpPr txBox="1"/>
          <p:nvPr/>
        </p:nvSpPr>
        <p:spPr>
          <a:xfrm>
            <a:off x="7747325" y="6317615"/>
            <a:ext cx="2111540" cy="461665"/>
          </a:xfrm>
          <a:prstGeom prst="rect">
            <a:avLst/>
          </a:prstGeom>
          <a:noFill/>
        </p:spPr>
        <p:txBody>
          <a:bodyPr wrap="none" rtlCol="0">
            <a:spAutoFit/>
          </a:bodyPr>
          <a:lstStyle/>
          <a:p>
            <a:pPr algn="r"/>
            <a:r>
              <a:rPr lang="en-US" sz="2400" dirty="0">
                <a:highlight>
                  <a:srgbClr val="FFFF00"/>
                </a:highlight>
              </a:rPr>
              <a:t>Pintos: </a:t>
            </a:r>
            <a:r>
              <a:rPr lang="en-US" sz="2400" dirty="0" err="1">
                <a:highlight>
                  <a:srgbClr val="FFFF00"/>
                </a:highlight>
              </a:rPr>
              <a:t>switch.S</a:t>
            </a:r>
            <a:endParaRPr lang="en-US" sz="2400" dirty="0">
              <a:highlight>
                <a:srgbClr val="FFFF00"/>
              </a:highlight>
            </a:endParaRPr>
          </a:p>
        </p:txBody>
      </p:sp>
    </p:spTree>
    <p:extLst>
      <p:ext uri="{BB962C8B-B14F-4D97-AF65-F5344CB8AC3E}">
        <p14:creationId xmlns:p14="http://schemas.microsoft.com/office/powerpoint/2010/main" val="398591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ipe(up)">
                                      <p:cBhvr>
                                        <p:cTn id="33" dur="500"/>
                                        <p:tgtEl>
                                          <p:spTgt spid="8"/>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18"/>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left)">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grpId="1" nodeType="clickEffect">
                                  <p:stCondLst>
                                    <p:cond delay="0"/>
                                  </p:stCondLst>
                                  <p:childTnLst>
                                    <p:set>
                                      <p:cBhvr>
                                        <p:cTn id="46" dur="1" fill="hold">
                                          <p:stCondLst>
                                            <p:cond delay="0"/>
                                          </p:stCondLst>
                                        </p:cTn>
                                        <p:tgtEl>
                                          <p:spTgt spid="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2" presetClass="entr" presetSubtype="2"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animEffect transition="in" filter="wipe(right)">
                                      <p:cBhvr>
                                        <p:cTn id="51" dur="500"/>
                                        <p:tgtEl>
                                          <p:spTgt spid="26"/>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7" grpId="1" animBg="1"/>
      <p:bldP spid="25" grpId="0" animBg="1"/>
      <p:bldP spid="2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711B3-AB22-4EB7-938E-F5496A91E6C5}"/>
              </a:ext>
            </a:extLst>
          </p:cNvPr>
          <p:cNvSpPr>
            <a:spLocks noGrp="1"/>
          </p:cNvSpPr>
          <p:nvPr>
            <p:ph type="title"/>
          </p:nvPr>
        </p:nvSpPr>
        <p:spPr/>
        <p:txBody>
          <a:bodyPr/>
          <a:lstStyle/>
          <a:p>
            <a:r>
              <a:rPr lang="en-US" smtClean="0"/>
              <a:t>Condition Variables</a:t>
            </a:r>
            <a:endParaRPr lang="en-US" dirty="0"/>
          </a:p>
        </p:txBody>
      </p:sp>
      <p:sp>
        <p:nvSpPr>
          <p:cNvPr id="3" name="Content Placeholder 2">
            <a:extLst>
              <a:ext uri="{FF2B5EF4-FFF2-40B4-BE49-F238E27FC236}">
                <a16:creationId xmlns:a16="http://schemas.microsoft.com/office/drawing/2014/main" id="{F04C877D-E79C-4140-BE50-090504C26A7E}"/>
              </a:ext>
            </a:extLst>
          </p:cNvPr>
          <p:cNvSpPr>
            <a:spLocks noGrp="1"/>
          </p:cNvSpPr>
          <p:nvPr>
            <p:ph idx="1"/>
          </p:nvPr>
        </p:nvSpPr>
        <p:spPr/>
        <p:txBody>
          <a:bodyPr/>
          <a:lstStyle/>
          <a:p>
            <a:r>
              <a:rPr lang="en-US" dirty="0" smtClean="0"/>
              <a:t>Queue of threads waiting inside a critical section</a:t>
            </a:r>
          </a:p>
          <a:p>
            <a:pPr lvl="1"/>
            <a:r>
              <a:rPr lang="en-US" dirty="0" smtClean="0"/>
              <a:t>Typically, waiting until a condition on some variables becomes true</a:t>
            </a:r>
          </a:p>
          <a:p>
            <a:pPr lvl="1"/>
            <a:r>
              <a:rPr lang="en-US" dirty="0" smtClean="0"/>
              <a:t>Variables typically are protected by a </a:t>
            </a:r>
            <a:r>
              <a:rPr lang="en-US" dirty="0" err="1" smtClean="0">
                <a:latin typeface="Consolas" panose="020B0609020204030204" pitchFamily="49" charset="0"/>
              </a:rPr>
              <a:t>mutex</a:t>
            </a:r>
            <a:endParaRPr lang="en-US" dirty="0" smtClean="0">
              <a:latin typeface="Consolas" panose="020B0609020204030204" pitchFamily="49" charset="0"/>
            </a:endParaRPr>
          </a:p>
          <a:p>
            <a:r>
              <a:rPr lang="en-US" dirty="0" smtClean="0"/>
              <a:t>Operations:</a:t>
            </a:r>
          </a:p>
          <a:p>
            <a:pPr lvl="1"/>
            <a:r>
              <a:rPr lang="en-US" dirty="0" smtClean="0">
                <a:latin typeface="Consolas" panose="020B0609020204030204" pitchFamily="49" charset="0"/>
              </a:rPr>
              <a:t>wait(&amp;lock)</a:t>
            </a:r>
            <a:r>
              <a:rPr lang="en-US" dirty="0" smtClean="0"/>
              <a:t>: Atomically release lock and go to sleep until condition variable is signaled. Re-acquire the lock before returning.</a:t>
            </a:r>
          </a:p>
          <a:p>
            <a:pPr lvl="1"/>
            <a:r>
              <a:rPr lang="en-US" dirty="0" smtClean="0">
                <a:latin typeface="Consolas" panose="020B0609020204030204" pitchFamily="49" charset="0"/>
              </a:rPr>
              <a:t>signal()</a:t>
            </a:r>
            <a:r>
              <a:rPr lang="en-US" dirty="0" smtClean="0"/>
              <a:t>: Wake up one waiting thread (if there is one)</a:t>
            </a:r>
          </a:p>
          <a:p>
            <a:pPr lvl="1"/>
            <a:r>
              <a:rPr lang="en-US" dirty="0" smtClean="0">
                <a:latin typeface="Consolas" panose="020B0609020204030204" pitchFamily="49" charset="0"/>
              </a:rPr>
              <a:t>broadcast()</a:t>
            </a:r>
            <a:r>
              <a:rPr lang="en-US" dirty="0" smtClean="0"/>
              <a:t>: Wake up all waiting threads</a:t>
            </a:r>
          </a:p>
          <a:p>
            <a:r>
              <a:rPr lang="en-US" dirty="0" smtClean="0"/>
              <a:t>Rule: Hold lock when using a condition variable</a:t>
            </a:r>
            <a:endParaRPr lang="en-US" dirty="0"/>
          </a:p>
        </p:txBody>
      </p:sp>
      <p:sp>
        <p:nvSpPr>
          <p:cNvPr id="4" name="Date Placeholder 3">
            <a:extLst>
              <a:ext uri="{FF2B5EF4-FFF2-40B4-BE49-F238E27FC236}">
                <a16:creationId xmlns:a16="http://schemas.microsoft.com/office/drawing/2014/main" id="{2CB01913-C712-44BE-8E3A-B343E22A3AA3}"/>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4EBF25B3-30F8-4C4E-868A-BC916DF8AEC2}"/>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4CEBE855-1B6A-4762-B3E5-338354E6100A}"/>
              </a:ext>
            </a:extLst>
          </p:cNvPr>
          <p:cNvSpPr>
            <a:spLocks noGrp="1"/>
          </p:cNvSpPr>
          <p:nvPr>
            <p:ph type="sldNum" sz="quarter" idx="12"/>
          </p:nvPr>
        </p:nvSpPr>
        <p:spPr/>
        <p:txBody>
          <a:bodyPr>
            <a:normAutofit lnSpcReduction="10000"/>
          </a:bodyPr>
          <a:lstStyle/>
          <a:p>
            <a:fld id="{250B3728-42B5-46E1-8863-4BDB07D9EE18}" type="slidenum">
              <a:rPr lang="en-US" smtClean="0"/>
              <a:pPr/>
              <a:t>30</a:t>
            </a:fld>
            <a:endParaRPr lang="en-US"/>
          </a:p>
        </p:txBody>
      </p:sp>
    </p:spTree>
    <p:extLst>
      <p:ext uri="{BB962C8B-B14F-4D97-AF65-F5344CB8AC3E}">
        <p14:creationId xmlns:p14="http://schemas.microsoft.com/office/powerpoint/2010/main" val="3601683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a:extLst>
              <a:ext uri="{FF2B5EF4-FFF2-40B4-BE49-F238E27FC236}">
                <a16:creationId xmlns:a16="http://schemas.microsoft.com/office/drawing/2014/main" id="{1C93D3ED-E716-4008-900D-EFF29F53B8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424" t="4802" r="1059" b="4802"/>
          <a:stretch>
            <a:fillRect/>
          </a:stretch>
        </p:blipFill>
        <p:spPr bwMode="auto">
          <a:xfrm>
            <a:off x="1016728" y="3036367"/>
            <a:ext cx="4960513" cy="3281248"/>
          </a:xfrm>
          <a:prstGeom prst="rect">
            <a:avLst/>
          </a:prstGeom>
          <a:noFill/>
          <a:ln w="38100" cmpd="dbl">
            <a:solidFill>
              <a:srgbClr val="CC66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a:extLst>
              <a:ext uri="{FF2B5EF4-FFF2-40B4-BE49-F238E27FC236}">
                <a16:creationId xmlns:a16="http://schemas.microsoft.com/office/drawing/2014/main" id="{57408D6C-65D7-469A-AF09-FD79B0B95D3F}"/>
              </a:ext>
            </a:extLst>
          </p:cNvPr>
          <p:cNvSpPr>
            <a:spLocks noGrp="1"/>
          </p:cNvSpPr>
          <p:nvPr>
            <p:ph type="title"/>
          </p:nvPr>
        </p:nvSpPr>
        <p:spPr/>
        <p:txBody>
          <a:bodyPr/>
          <a:lstStyle/>
          <a:p>
            <a:r>
              <a:rPr lang="en-US" smtClean="0"/>
              <a:t>Monitors</a:t>
            </a:r>
            <a:endParaRPr lang="en-US" dirty="0"/>
          </a:p>
        </p:txBody>
      </p:sp>
      <p:sp>
        <p:nvSpPr>
          <p:cNvPr id="3" name="Content Placeholder 2">
            <a:extLst>
              <a:ext uri="{FF2B5EF4-FFF2-40B4-BE49-F238E27FC236}">
                <a16:creationId xmlns:a16="http://schemas.microsoft.com/office/drawing/2014/main" id="{CD18B228-68D0-44AB-93EF-DE020DA25E8C}"/>
              </a:ext>
            </a:extLst>
          </p:cNvPr>
          <p:cNvSpPr>
            <a:spLocks noGrp="1"/>
          </p:cNvSpPr>
          <p:nvPr>
            <p:ph sz="half" idx="1"/>
          </p:nvPr>
        </p:nvSpPr>
        <p:spPr>
          <a:xfrm>
            <a:off x="1261872" y="1828800"/>
            <a:ext cx="8976142" cy="4351337"/>
          </a:xfrm>
        </p:spPr>
        <p:txBody>
          <a:bodyPr/>
          <a:lstStyle/>
          <a:p>
            <a:r>
              <a:rPr lang="en-US" dirty="0" smtClean="0"/>
              <a:t>A monitor consists of a lock and zero or more condition variables used for managing concurrent access to shared data</a:t>
            </a:r>
            <a:endParaRPr lang="en-US" dirty="0"/>
          </a:p>
        </p:txBody>
      </p:sp>
      <p:sp>
        <p:nvSpPr>
          <p:cNvPr id="11" name="Content Placeholder 10"/>
          <p:cNvSpPr>
            <a:spLocks noGrp="1"/>
          </p:cNvSpPr>
          <p:nvPr>
            <p:ph sz="half" idx="2"/>
          </p:nvPr>
        </p:nvSpPr>
        <p:spPr>
          <a:xfrm>
            <a:off x="6126480" y="3371850"/>
            <a:ext cx="4480560" cy="2808287"/>
          </a:xfrm>
        </p:spPr>
        <p:txBody>
          <a:bodyPr/>
          <a:lstStyle/>
          <a:p>
            <a:pPr>
              <a:lnSpc>
                <a:spcPct val="85000"/>
              </a:lnSpc>
              <a:spcBef>
                <a:spcPct val="20000"/>
              </a:spcBef>
            </a:pPr>
            <a:r>
              <a:rPr lang="en-US" altLang="ko-KR" dirty="0">
                <a:solidFill>
                  <a:schemeClr val="hlink"/>
                </a:solidFill>
                <a:ea typeface="굴림" panose="020B0600000101010101" pitchFamily="34" charset="-127"/>
              </a:rPr>
              <a:t>Lock</a:t>
            </a:r>
            <a:r>
              <a:rPr lang="en-US" altLang="ko-KR" dirty="0">
                <a:ea typeface="굴림" panose="020B0600000101010101" pitchFamily="34" charset="-127"/>
              </a:rPr>
              <a:t>: the lock provides mutual exclusion to shared data</a:t>
            </a:r>
          </a:p>
          <a:p>
            <a:pPr>
              <a:lnSpc>
                <a:spcPct val="85000"/>
              </a:lnSpc>
              <a:spcBef>
                <a:spcPct val="20000"/>
              </a:spcBef>
            </a:pPr>
            <a:r>
              <a:rPr lang="en-US" altLang="ko-KR" dirty="0">
                <a:solidFill>
                  <a:schemeClr val="hlink"/>
                </a:solidFill>
                <a:ea typeface="굴림" panose="020B0600000101010101" pitchFamily="34" charset="-127"/>
              </a:rPr>
              <a:t>Condition Variable</a:t>
            </a:r>
            <a:r>
              <a:rPr lang="en-US" altLang="ko-KR" dirty="0">
                <a:ea typeface="굴림" panose="020B0600000101010101" pitchFamily="34" charset="-127"/>
              </a:rPr>
              <a:t>: a queue of threads waiting for something </a:t>
            </a:r>
            <a:r>
              <a:rPr lang="en-US" altLang="ko-KR" i="1" dirty="0">
                <a:ea typeface="굴림" panose="020B0600000101010101" pitchFamily="34" charset="-127"/>
              </a:rPr>
              <a:t>inside</a:t>
            </a:r>
            <a:r>
              <a:rPr lang="en-US" altLang="ko-KR" dirty="0">
                <a:ea typeface="굴림" panose="020B0600000101010101" pitchFamily="34" charset="-127"/>
              </a:rPr>
              <a:t> a critical section</a:t>
            </a:r>
          </a:p>
          <a:p>
            <a:pPr lvl="1">
              <a:lnSpc>
                <a:spcPct val="85000"/>
              </a:lnSpc>
              <a:spcBef>
                <a:spcPct val="20000"/>
              </a:spcBef>
            </a:pPr>
            <a:r>
              <a:rPr lang="en-US" altLang="ko-KR" dirty="0">
                <a:ea typeface="굴림" panose="020B0600000101010101" pitchFamily="34" charset="-127"/>
              </a:rPr>
              <a:t>Key idea: make it possible to go to sleep inside critical section by atomically releasing lock at </a:t>
            </a:r>
            <a:r>
              <a:rPr lang="en-US" altLang="ko-KR" dirty="0" smtClean="0">
                <a:ea typeface="굴림" panose="020B0600000101010101" pitchFamily="34" charset="-127"/>
              </a:rPr>
              <a:t>the time </a:t>
            </a:r>
            <a:r>
              <a:rPr lang="en-US" altLang="ko-KR" dirty="0">
                <a:ea typeface="굴림" panose="020B0600000101010101" pitchFamily="34" charset="-127"/>
              </a:rPr>
              <a:t>we go to sleep</a:t>
            </a:r>
          </a:p>
          <a:p>
            <a:endParaRPr lang="en-US" dirty="0"/>
          </a:p>
        </p:txBody>
      </p:sp>
      <p:sp>
        <p:nvSpPr>
          <p:cNvPr id="4" name="Date Placeholder 3">
            <a:extLst>
              <a:ext uri="{FF2B5EF4-FFF2-40B4-BE49-F238E27FC236}">
                <a16:creationId xmlns:a16="http://schemas.microsoft.com/office/drawing/2014/main" id="{E48872F2-0154-480C-A31C-82B1DEAAFF0A}"/>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4F00FBC2-E1D2-4416-8390-7CC659D5010F}"/>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C5D15ACF-EC3E-4B95-A2D1-66D52431C2FE}"/>
              </a:ext>
            </a:extLst>
          </p:cNvPr>
          <p:cNvSpPr>
            <a:spLocks noGrp="1"/>
          </p:cNvSpPr>
          <p:nvPr>
            <p:ph type="sldNum" sz="quarter" idx="12"/>
          </p:nvPr>
        </p:nvSpPr>
        <p:spPr/>
        <p:txBody>
          <a:bodyPr>
            <a:normAutofit lnSpcReduction="10000"/>
          </a:bodyPr>
          <a:lstStyle/>
          <a:p>
            <a:fld id="{250B3728-42B5-46E1-8863-4BDB07D9EE18}" type="slidenum">
              <a:rPr lang="en-US" smtClean="0"/>
              <a:pPr/>
              <a:t>31</a:t>
            </a:fld>
            <a:endParaRPr lang="en-US"/>
          </a:p>
        </p:txBody>
      </p:sp>
      <p:sp>
        <p:nvSpPr>
          <p:cNvPr id="8" name="Oval 5">
            <a:extLst>
              <a:ext uri="{FF2B5EF4-FFF2-40B4-BE49-F238E27FC236}">
                <a16:creationId xmlns:a16="http://schemas.microsoft.com/office/drawing/2014/main" id="{86E74703-0C19-4FC6-AD83-F0D581B61CC0}"/>
              </a:ext>
            </a:extLst>
          </p:cNvPr>
          <p:cNvSpPr>
            <a:spLocks noChangeArrowheads="1"/>
          </p:cNvSpPr>
          <p:nvPr/>
        </p:nvSpPr>
        <p:spPr bwMode="auto">
          <a:xfrm>
            <a:off x="744919" y="3707118"/>
            <a:ext cx="3057851" cy="638466"/>
          </a:xfrm>
          <a:prstGeom prst="ellipse">
            <a:avLst/>
          </a:prstGeom>
          <a:noFill/>
          <a:ln w="38100" algn="ctr">
            <a:solidFill>
              <a:schemeClr val="hlink"/>
            </a:solidFill>
            <a:round/>
            <a:headEnd/>
            <a:tailEnd/>
          </a:ln>
          <a:effectLst/>
          <a:extLst>
            <a:ext uri="{909E8E84-426E-40dd-AFC4-6F175D3DCCD1}">
              <a14:hiddenFill xmlns:a14="http://schemas.microsoft.com/office/drawing/2010/main" xmlns="">
                <a:solidFill>
                  <a:srgbClr val="FF66CC"/>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endParaRPr lang="en-US" altLang="en-US"/>
          </a:p>
        </p:txBody>
      </p:sp>
      <p:sp>
        <p:nvSpPr>
          <p:cNvPr id="9" name="Oval 6">
            <a:extLst>
              <a:ext uri="{FF2B5EF4-FFF2-40B4-BE49-F238E27FC236}">
                <a16:creationId xmlns:a16="http://schemas.microsoft.com/office/drawing/2014/main" id="{FFA88994-F3E6-4543-9E36-D3AF9858646E}"/>
              </a:ext>
            </a:extLst>
          </p:cNvPr>
          <p:cNvSpPr>
            <a:spLocks noChangeArrowheads="1"/>
          </p:cNvSpPr>
          <p:nvPr/>
        </p:nvSpPr>
        <p:spPr bwMode="auto">
          <a:xfrm rot="20167477">
            <a:off x="3785288" y="2949395"/>
            <a:ext cx="2322904" cy="964544"/>
          </a:xfrm>
          <a:prstGeom prst="ellipse">
            <a:avLst/>
          </a:prstGeom>
          <a:noFill/>
          <a:ln w="38100" algn="ctr">
            <a:solidFill>
              <a:schemeClr val="hlink"/>
            </a:solidFill>
            <a:round/>
            <a:headEnd/>
            <a:tailEnd/>
          </a:ln>
          <a:effectLst/>
          <a:extLst>
            <a:ext uri="{909E8E84-426E-40dd-AFC4-6F175D3DCCD1}">
              <a14:hiddenFill xmlns:a14="http://schemas.microsoft.com/office/drawing/2010/main" xmlns="">
                <a:solidFill>
                  <a:srgbClr val="FF66CC"/>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endParaRPr lang="en-US" altLang="en-US"/>
          </a:p>
        </p:txBody>
      </p:sp>
    </p:spTree>
    <p:extLst>
      <p:ext uri="{BB962C8B-B14F-4D97-AF65-F5344CB8AC3E}">
        <p14:creationId xmlns:p14="http://schemas.microsoft.com/office/powerpoint/2010/main" val="3228335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additive="base">
                                        <p:cTn id="7" dur="500" fill="hold"/>
                                        <p:tgtEl>
                                          <p:spTgt spid="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0-#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 calcmode="lin" valueType="num">
                                      <p:cBhvr additive="base">
                                        <p:cTn id="17" dur="500" fill="hold"/>
                                        <p:tgtEl>
                                          <p:spTgt spid="11">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 calcmode="lin" valueType="num">
                                      <p:cBhvr additive="base">
                                        <p:cTn id="21" dur="500" fill="hold"/>
                                        <p:tgtEl>
                                          <p:spTgt spid="11">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1">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0-#ppt_w/2"/>
                                          </p:val>
                                        </p:tav>
                                        <p:tav tm="100000">
                                          <p:val>
                                            <p:strVal val="#ppt_x"/>
                                          </p:val>
                                        </p:tav>
                                      </p:tavLst>
                                    </p:anim>
                                    <p:anim calcmode="lin" valueType="num">
                                      <p:cBhvr additive="base">
                                        <p:cTn id="26"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5D2AA-DC83-46D3-BE0C-15EA445C412A}"/>
              </a:ext>
            </a:extLst>
          </p:cNvPr>
          <p:cNvSpPr>
            <a:spLocks noGrp="1"/>
          </p:cNvSpPr>
          <p:nvPr>
            <p:ph type="title"/>
          </p:nvPr>
        </p:nvSpPr>
        <p:spPr/>
        <p:txBody>
          <a:bodyPr/>
          <a:lstStyle/>
          <a:p>
            <a:r>
              <a:rPr lang="en-US" smtClean="0"/>
              <a:t>Producer-Consumer with Condition Variables</a:t>
            </a:r>
            <a:endParaRPr lang="en-US" dirty="0"/>
          </a:p>
        </p:txBody>
      </p:sp>
      <p:sp>
        <p:nvSpPr>
          <p:cNvPr id="7" name="Content Placeholder 6">
            <a:extLst>
              <a:ext uri="{FF2B5EF4-FFF2-40B4-BE49-F238E27FC236}">
                <a16:creationId xmlns:a16="http://schemas.microsoft.com/office/drawing/2014/main" id="{194A326D-3481-401E-B2A7-0F147023D327}"/>
              </a:ext>
            </a:extLst>
          </p:cNvPr>
          <p:cNvSpPr>
            <a:spLocks noGrp="1"/>
          </p:cNvSpPr>
          <p:nvPr>
            <p:ph idx="1"/>
          </p:nvPr>
        </p:nvSpPr>
        <p:spPr/>
        <p:txBody>
          <a:bodyPr>
            <a:normAutofit fontScale="85000" lnSpcReduction="20000"/>
          </a:bodyPr>
          <a:lstStyle/>
          <a:p>
            <a:pPr marL="274320" lvl="1" indent="0">
              <a:buNone/>
            </a:pPr>
            <a:r>
              <a:rPr lang="en-US" altLang="ko-KR" dirty="0" err="1" smtClean="0">
                <a:latin typeface="Consolas" panose="020B0609020204030204" pitchFamily="49" charset="0"/>
              </a:rPr>
              <a:t>mutex</a:t>
            </a:r>
            <a:r>
              <a:rPr lang="en-US" altLang="ko-KR" dirty="0" smtClean="0">
                <a:latin typeface="Consolas" panose="020B0609020204030204" pitchFamily="49" charset="0"/>
              </a:rPr>
              <a:t> </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 &lt;initially unlocked&gt;</a:t>
            </a:r>
          </a:p>
          <a:p>
            <a:pPr marL="274320" lvl="1" indent="0">
              <a:buNone/>
            </a:pPr>
            <a:r>
              <a:rPr lang="en-US" altLang="ko-KR" dirty="0" err="1" smtClean="0">
                <a:latin typeface="Consolas" panose="020B0609020204030204" pitchFamily="49" charset="0"/>
              </a:rPr>
              <a:t>condvar</a:t>
            </a:r>
            <a:r>
              <a:rPr lang="en-US" altLang="ko-KR" dirty="0" smtClean="0">
                <a:latin typeface="Consolas" panose="020B0609020204030204" pitchFamily="49" charset="0"/>
              </a:rPr>
              <a:t> </a:t>
            </a:r>
            <a:r>
              <a:rPr lang="en-US" altLang="ko-KR" dirty="0" err="1" smtClean="0">
                <a:latin typeface="Consolas" panose="020B0609020204030204" pitchFamily="49" charset="0"/>
              </a:rPr>
              <a:t>no_longer_empty</a:t>
            </a:r>
            <a:r>
              <a:rPr lang="en-US" altLang="ko-KR" dirty="0" smtClean="0">
                <a:latin typeface="Consolas" panose="020B0609020204030204" pitchFamily="49" charset="0"/>
              </a:rPr>
              <a:t> = &lt;initially empty&gt;</a:t>
            </a:r>
          </a:p>
          <a:p>
            <a:pPr marL="274320" lvl="1" indent="0">
              <a:buNone/>
            </a:pPr>
            <a:r>
              <a:rPr lang="en-US" altLang="ko-KR" dirty="0" err="1" smtClean="0">
                <a:latin typeface="Consolas" panose="020B0609020204030204" pitchFamily="49" charset="0"/>
              </a:rPr>
              <a:t>condvar</a:t>
            </a:r>
            <a:r>
              <a:rPr lang="en-US" altLang="ko-KR" dirty="0" smtClean="0">
                <a:latin typeface="Consolas" panose="020B0609020204030204" pitchFamily="49" charset="0"/>
              </a:rPr>
              <a:t> </a:t>
            </a:r>
            <a:r>
              <a:rPr lang="en-US" altLang="ko-KR" dirty="0" err="1" smtClean="0">
                <a:latin typeface="Consolas" panose="020B0609020204030204" pitchFamily="49" charset="0"/>
              </a:rPr>
              <a:t>no_longer_full</a:t>
            </a:r>
            <a:r>
              <a:rPr lang="en-US" altLang="ko-KR" dirty="0" smtClean="0">
                <a:latin typeface="Consolas" panose="020B0609020204030204" pitchFamily="49" charset="0"/>
              </a:rPr>
              <a:t> = &lt;initially empty&gt;</a:t>
            </a:r>
          </a:p>
          <a:p>
            <a:pPr marL="274320" lvl="1" indent="0">
              <a:buNone/>
            </a:pPr>
            <a:r>
              <a:rPr lang="en-US" altLang="ko-KR" dirty="0" smtClean="0">
                <a:latin typeface="Consolas" panose="020B0609020204030204" pitchFamily="49" charset="0"/>
              </a:rPr>
              <a:t>Producer(item) {</a:t>
            </a:r>
          </a:p>
          <a:p>
            <a:pPr marL="274320" lvl="1" indent="0">
              <a:buNone/>
            </a:pPr>
            <a:r>
              <a:rPr lang="en-US" altLang="ko-KR" dirty="0" smtClean="0">
                <a:latin typeface="Consolas" panose="020B0609020204030204" pitchFamily="49" charset="0"/>
              </a:rPr>
              <a:t>  acquire(&amp;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while (buffer full) { </a:t>
            </a:r>
            <a:r>
              <a:rPr lang="en-US" altLang="ko-KR" dirty="0" err="1" smtClean="0">
                <a:latin typeface="Consolas" panose="020B0609020204030204" pitchFamily="49" charset="0"/>
              </a:rPr>
              <a:t>cond_wait</a:t>
            </a:r>
            <a:r>
              <a:rPr lang="en-US" altLang="ko-KR" dirty="0" smtClean="0">
                <a:latin typeface="Consolas" panose="020B0609020204030204" pitchFamily="49" charset="0"/>
              </a:rPr>
              <a:t>(&amp;</a:t>
            </a:r>
            <a:r>
              <a:rPr lang="en-US" altLang="ko-KR" dirty="0" err="1" smtClean="0">
                <a:latin typeface="Consolas" panose="020B0609020204030204" pitchFamily="49" charset="0"/>
              </a:rPr>
              <a:t>no_longer_full</a:t>
            </a:r>
            <a:r>
              <a:rPr lang="en-US" altLang="ko-KR" dirty="0" smtClean="0">
                <a:latin typeface="Consolas" panose="020B0609020204030204" pitchFamily="49" charset="0"/>
              </a:rPr>
              <a:t>, &amp;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enqueue</a:t>
            </a:r>
            <a:r>
              <a:rPr lang="en-US" altLang="ko-KR" dirty="0" smtClean="0">
                <a:latin typeface="Consolas" panose="020B0609020204030204" pitchFamily="49" charset="0"/>
              </a:rPr>
              <a:t>(item);</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cond_signal</a:t>
            </a:r>
            <a:r>
              <a:rPr lang="en-US" altLang="ko-KR" dirty="0" smtClean="0">
                <a:latin typeface="Consolas" panose="020B0609020204030204" pitchFamily="49" charset="0"/>
              </a:rPr>
              <a:t>(&amp;</a:t>
            </a:r>
            <a:r>
              <a:rPr lang="en-US" altLang="ko-KR" dirty="0" err="1" smtClean="0">
                <a:latin typeface="Consolas" panose="020B0609020204030204" pitchFamily="49" charset="0"/>
              </a:rPr>
              <a:t>no_longer_empty</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release(&amp;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a:t>
            </a:r>
            <a:endParaRPr lang="en-US" dirty="0" smtClean="0">
              <a:latin typeface="Consolas" panose="020B0609020204030204" pitchFamily="49" charset="0"/>
            </a:endParaRPr>
          </a:p>
          <a:p>
            <a:pPr marL="274320" lvl="1" indent="0">
              <a:buNone/>
            </a:pPr>
            <a:r>
              <a:rPr lang="en-US" altLang="ko-KR" dirty="0" smtClean="0">
                <a:latin typeface="Consolas" panose="020B0609020204030204" pitchFamily="49" charset="0"/>
              </a:rPr>
              <a:t>Consumer() {</a:t>
            </a:r>
          </a:p>
          <a:p>
            <a:pPr marL="274320" lvl="1" indent="0">
              <a:buNone/>
            </a:pPr>
            <a:r>
              <a:rPr lang="en-US" altLang="ko-KR" dirty="0" smtClean="0">
                <a:latin typeface="Consolas" panose="020B0609020204030204" pitchFamily="49" charset="0"/>
              </a:rPr>
              <a:t>  acquire(&amp;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while (buffer empty) { </a:t>
            </a:r>
            <a:r>
              <a:rPr lang="en-US" altLang="ko-KR" dirty="0" err="1" smtClean="0">
                <a:latin typeface="Consolas" panose="020B0609020204030204" pitchFamily="49" charset="0"/>
              </a:rPr>
              <a:t>cond_wait</a:t>
            </a:r>
            <a:r>
              <a:rPr lang="en-US" altLang="ko-KR" dirty="0" smtClean="0">
                <a:latin typeface="Consolas" panose="020B0609020204030204" pitchFamily="49" charset="0"/>
              </a:rPr>
              <a:t>(&amp;</a:t>
            </a:r>
            <a:r>
              <a:rPr lang="en-US" altLang="ko-KR" dirty="0" err="1" smtClean="0">
                <a:latin typeface="Consolas" panose="020B0609020204030204" pitchFamily="49" charset="0"/>
              </a:rPr>
              <a:t>no_longer_empty</a:t>
            </a:r>
            <a:r>
              <a:rPr lang="en-US" altLang="ko-KR" dirty="0" smtClean="0">
                <a:latin typeface="Consolas" panose="020B0609020204030204" pitchFamily="49" charset="0"/>
              </a:rPr>
              <a:t>, &amp;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item = </a:t>
            </a:r>
            <a:r>
              <a:rPr lang="en-US" altLang="ko-KR" dirty="0" err="1" smtClean="0">
                <a:latin typeface="Consolas" panose="020B0609020204030204" pitchFamily="49" charset="0"/>
              </a:rPr>
              <a:t>dequeue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cond_signal</a:t>
            </a:r>
            <a:r>
              <a:rPr lang="en-US" altLang="ko-KR" dirty="0" smtClean="0">
                <a:latin typeface="Consolas" panose="020B0609020204030204" pitchFamily="49" charset="0"/>
              </a:rPr>
              <a:t>(&amp;</a:t>
            </a:r>
            <a:r>
              <a:rPr lang="en-US" altLang="ko-KR" dirty="0" err="1" smtClean="0">
                <a:latin typeface="Consolas" panose="020B0609020204030204" pitchFamily="49" charset="0"/>
              </a:rPr>
              <a:t>no_longer_full</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release(&amp;</a:t>
            </a:r>
            <a:r>
              <a:rPr lang="en-US" altLang="ko-KR" dirty="0" err="1" smtClean="0">
                <a:latin typeface="Consolas" panose="020B0609020204030204" pitchFamily="49" charset="0"/>
              </a:rPr>
              <a:t>buf_lock</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return item;</a:t>
            </a:r>
          </a:p>
          <a:p>
            <a:pPr marL="274320" lvl="1" indent="0">
              <a:buNone/>
            </a:pPr>
            <a:r>
              <a:rPr lang="en-US" altLang="ko-KR"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31EF4CEF-893B-4C49-9C7A-2F07FC814B5E}"/>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9D6AC13E-383B-4177-98F4-37708A55AD98}"/>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68D5B224-D424-4A03-83AC-96E85F8F18D0}"/>
              </a:ext>
            </a:extLst>
          </p:cNvPr>
          <p:cNvSpPr>
            <a:spLocks noGrp="1"/>
          </p:cNvSpPr>
          <p:nvPr>
            <p:ph type="sldNum" sz="quarter" idx="12"/>
          </p:nvPr>
        </p:nvSpPr>
        <p:spPr/>
        <p:txBody>
          <a:bodyPr>
            <a:normAutofit lnSpcReduction="10000"/>
          </a:bodyPr>
          <a:lstStyle/>
          <a:p>
            <a:fld id="{250B3728-42B5-46E1-8863-4BDB07D9EE18}" type="slidenum">
              <a:rPr lang="en-US" smtClean="0"/>
              <a:pPr/>
              <a:t>32</a:t>
            </a:fld>
            <a:endParaRPr lang="en-US"/>
          </a:p>
        </p:txBody>
      </p:sp>
    </p:spTree>
    <p:extLst>
      <p:ext uri="{BB962C8B-B14F-4D97-AF65-F5344CB8AC3E}">
        <p14:creationId xmlns:p14="http://schemas.microsoft.com/office/powerpoint/2010/main" val="341851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 calcmode="lin" valueType="num">
                                      <p:cBhvr additive="base">
                                        <p:cTn id="7" dur="500" fill="hold"/>
                                        <p:tgtEl>
                                          <p:spTgt spid="7">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
                                            <p:txEl>
                                              <p:pRg st="3" end="3"/>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anim calcmode="lin" valueType="num">
                                      <p:cBhvr additive="base">
                                        <p:cTn id="11" dur="500" fill="hold"/>
                                        <p:tgtEl>
                                          <p:spTgt spid="7">
                                            <p:txEl>
                                              <p:pRg st="4" end="4"/>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
                                            <p:txEl>
                                              <p:pRg st="4" end="4"/>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anim calcmode="lin" valueType="num">
                                      <p:cBhvr additive="base">
                                        <p:cTn id="15" dur="500" fill="hold"/>
                                        <p:tgtEl>
                                          <p:spTgt spid="7">
                                            <p:txEl>
                                              <p:pRg st="5" end="5"/>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
                                            <p:txEl>
                                              <p:pRg st="5" end="5"/>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anim calcmode="lin" valueType="num">
                                      <p:cBhvr additive="base">
                                        <p:cTn id="19" dur="500" fill="hold"/>
                                        <p:tgtEl>
                                          <p:spTgt spid="7">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
                                            <p:txEl>
                                              <p:pRg st="6" end="6"/>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anim calcmode="lin" valueType="num">
                                      <p:cBhvr additive="base">
                                        <p:cTn id="23" dur="500" fill="hold"/>
                                        <p:tgtEl>
                                          <p:spTgt spid="7">
                                            <p:txEl>
                                              <p:pRg st="7" end="7"/>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
                                            <p:txEl>
                                              <p:pRg st="7" end="7"/>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anim calcmode="lin" valueType="num">
                                      <p:cBhvr additive="base">
                                        <p:cTn id="27" dur="500" fill="hold"/>
                                        <p:tgtEl>
                                          <p:spTgt spid="7">
                                            <p:txEl>
                                              <p:pRg st="8" end="8"/>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
                                            <p:txEl>
                                              <p:pRg st="8" end="8"/>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7">
                                            <p:txEl>
                                              <p:pRg st="9" end="9"/>
                                            </p:txEl>
                                          </p:spTgt>
                                        </p:tgtEl>
                                        <p:attrNameLst>
                                          <p:attrName>style.visibility</p:attrName>
                                        </p:attrNameLst>
                                      </p:cBhvr>
                                      <p:to>
                                        <p:strVal val="visible"/>
                                      </p:to>
                                    </p:set>
                                    <p:anim calcmode="lin" valueType="num">
                                      <p:cBhvr additive="base">
                                        <p:cTn id="31" dur="500" fill="hold"/>
                                        <p:tgtEl>
                                          <p:spTgt spid="7">
                                            <p:txEl>
                                              <p:pRg st="9" end="9"/>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7">
                                            <p:txEl>
                                              <p:pRg st="10" end="10"/>
                                            </p:txEl>
                                          </p:spTgt>
                                        </p:tgtEl>
                                        <p:attrNameLst>
                                          <p:attrName>style.visibility</p:attrName>
                                        </p:attrNameLst>
                                      </p:cBhvr>
                                      <p:to>
                                        <p:strVal val="visible"/>
                                      </p:to>
                                    </p:set>
                                    <p:anim calcmode="lin" valueType="num">
                                      <p:cBhvr additive="base">
                                        <p:cTn id="37" dur="500" fill="hold"/>
                                        <p:tgtEl>
                                          <p:spTgt spid="7">
                                            <p:txEl>
                                              <p:pRg st="10" end="1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
                                            <p:txEl>
                                              <p:pRg st="10" end="10"/>
                                            </p:txEl>
                                          </p:spTgt>
                                        </p:tgtEl>
                                        <p:attrNameLst>
                                          <p:attrName>ppt_y</p:attrName>
                                        </p:attrNameLst>
                                      </p:cBhvr>
                                      <p:tavLst>
                                        <p:tav tm="0">
                                          <p:val>
                                            <p:strVal val="#ppt_y"/>
                                          </p:val>
                                        </p:tav>
                                        <p:tav tm="100000">
                                          <p:val>
                                            <p:strVal val="#ppt_y"/>
                                          </p:val>
                                        </p:tav>
                                      </p:tavLst>
                                    </p:anim>
                                  </p:childTnLst>
                                </p:cTn>
                              </p:par>
                              <p:par>
                                <p:cTn id="39" presetID="2" presetClass="entr" presetSubtype="8" fill="hold" nodeType="withEffect">
                                  <p:stCondLst>
                                    <p:cond delay="0"/>
                                  </p:stCondLst>
                                  <p:childTnLst>
                                    <p:set>
                                      <p:cBhvr>
                                        <p:cTn id="40" dur="1" fill="hold">
                                          <p:stCondLst>
                                            <p:cond delay="0"/>
                                          </p:stCondLst>
                                        </p:cTn>
                                        <p:tgtEl>
                                          <p:spTgt spid="7">
                                            <p:txEl>
                                              <p:pRg st="11" end="11"/>
                                            </p:txEl>
                                          </p:spTgt>
                                        </p:tgtEl>
                                        <p:attrNameLst>
                                          <p:attrName>style.visibility</p:attrName>
                                        </p:attrNameLst>
                                      </p:cBhvr>
                                      <p:to>
                                        <p:strVal val="visible"/>
                                      </p:to>
                                    </p:set>
                                    <p:anim calcmode="lin" valueType="num">
                                      <p:cBhvr additive="base">
                                        <p:cTn id="41" dur="500" fill="hold"/>
                                        <p:tgtEl>
                                          <p:spTgt spid="7">
                                            <p:txEl>
                                              <p:pRg st="11" end="11"/>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7">
                                            <p:txEl>
                                              <p:pRg st="11" end="11"/>
                                            </p:txEl>
                                          </p:spTgt>
                                        </p:tgtEl>
                                        <p:attrNameLst>
                                          <p:attrName>ppt_y</p:attrName>
                                        </p:attrNameLst>
                                      </p:cBhvr>
                                      <p:tavLst>
                                        <p:tav tm="0">
                                          <p:val>
                                            <p:strVal val="#ppt_y"/>
                                          </p:val>
                                        </p:tav>
                                        <p:tav tm="100000">
                                          <p:val>
                                            <p:strVal val="#ppt_y"/>
                                          </p:val>
                                        </p:tav>
                                      </p:tavLst>
                                    </p:anim>
                                  </p:childTnLst>
                                </p:cTn>
                              </p:par>
                              <p:par>
                                <p:cTn id="43" presetID="2" presetClass="entr" presetSubtype="8" fill="hold" nodeType="withEffect">
                                  <p:stCondLst>
                                    <p:cond delay="0"/>
                                  </p:stCondLst>
                                  <p:childTnLst>
                                    <p:set>
                                      <p:cBhvr>
                                        <p:cTn id="44" dur="1" fill="hold">
                                          <p:stCondLst>
                                            <p:cond delay="0"/>
                                          </p:stCondLst>
                                        </p:cTn>
                                        <p:tgtEl>
                                          <p:spTgt spid="7">
                                            <p:txEl>
                                              <p:pRg st="12" end="12"/>
                                            </p:txEl>
                                          </p:spTgt>
                                        </p:tgtEl>
                                        <p:attrNameLst>
                                          <p:attrName>style.visibility</p:attrName>
                                        </p:attrNameLst>
                                      </p:cBhvr>
                                      <p:to>
                                        <p:strVal val="visible"/>
                                      </p:to>
                                    </p:set>
                                    <p:anim calcmode="lin" valueType="num">
                                      <p:cBhvr additive="base">
                                        <p:cTn id="45" dur="500" fill="hold"/>
                                        <p:tgtEl>
                                          <p:spTgt spid="7">
                                            <p:txEl>
                                              <p:pRg st="12" end="12"/>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7">
                                            <p:txEl>
                                              <p:pRg st="12" end="12"/>
                                            </p:txEl>
                                          </p:spTgt>
                                        </p:tgtEl>
                                        <p:attrNameLst>
                                          <p:attrName>ppt_y</p:attrName>
                                        </p:attrNameLst>
                                      </p:cBhvr>
                                      <p:tavLst>
                                        <p:tav tm="0">
                                          <p:val>
                                            <p:strVal val="#ppt_y"/>
                                          </p:val>
                                        </p:tav>
                                        <p:tav tm="100000">
                                          <p:val>
                                            <p:strVal val="#ppt_y"/>
                                          </p:val>
                                        </p:tav>
                                      </p:tavLst>
                                    </p:anim>
                                  </p:childTnLst>
                                </p:cTn>
                              </p:par>
                              <p:par>
                                <p:cTn id="47" presetID="2" presetClass="entr" presetSubtype="8" fill="hold" nodeType="withEffect">
                                  <p:stCondLst>
                                    <p:cond delay="0"/>
                                  </p:stCondLst>
                                  <p:childTnLst>
                                    <p:set>
                                      <p:cBhvr>
                                        <p:cTn id="48" dur="1" fill="hold">
                                          <p:stCondLst>
                                            <p:cond delay="0"/>
                                          </p:stCondLst>
                                        </p:cTn>
                                        <p:tgtEl>
                                          <p:spTgt spid="7">
                                            <p:txEl>
                                              <p:pRg st="13" end="13"/>
                                            </p:txEl>
                                          </p:spTgt>
                                        </p:tgtEl>
                                        <p:attrNameLst>
                                          <p:attrName>style.visibility</p:attrName>
                                        </p:attrNameLst>
                                      </p:cBhvr>
                                      <p:to>
                                        <p:strVal val="visible"/>
                                      </p:to>
                                    </p:set>
                                    <p:anim calcmode="lin" valueType="num">
                                      <p:cBhvr additive="base">
                                        <p:cTn id="49" dur="500" fill="hold"/>
                                        <p:tgtEl>
                                          <p:spTgt spid="7">
                                            <p:txEl>
                                              <p:pRg st="13" end="13"/>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
                                            <p:txEl>
                                              <p:pRg st="13" end="13"/>
                                            </p:txEl>
                                          </p:spTgt>
                                        </p:tgtEl>
                                        <p:attrNameLst>
                                          <p:attrName>ppt_y</p:attrName>
                                        </p:attrNameLst>
                                      </p:cBhvr>
                                      <p:tavLst>
                                        <p:tav tm="0">
                                          <p:val>
                                            <p:strVal val="#ppt_y"/>
                                          </p:val>
                                        </p:tav>
                                        <p:tav tm="100000">
                                          <p:val>
                                            <p:strVal val="#ppt_y"/>
                                          </p:val>
                                        </p:tav>
                                      </p:tavLst>
                                    </p:anim>
                                  </p:childTnLst>
                                </p:cTn>
                              </p:par>
                              <p:par>
                                <p:cTn id="51" presetID="2" presetClass="entr" presetSubtype="8" fill="hold" nodeType="withEffect">
                                  <p:stCondLst>
                                    <p:cond delay="0"/>
                                  </p:stCondLst>
                                  <p:childTnLst>
                                    <p:set>
                                      <p:cBhvr>
                                        <p:cTn id="52" dur="1" fill="hold">
                                          <p:stCondLst>
                                            <p:cond delay="0"/>
                                          </p:stCondLst>
                                        </p:cTn>
                                        <p:tgtEl>
                                          <p:spTgt spid="7">
                                            <p:txEl>
                                              <p:pRg st="14" end="14"/>
                                            </p:txEl>
                                          </p:spTgt>
                                        </p:tgtEl>
                                        <p:attrNameLst>
                                          <p:attrName>style.visibility</p:attrName>
                                        </p:attrNameLst>
                                      </p:cBhvr>
                                      <p:to>
                                        <p:strVal val="visible"/>
                                      </p:to>
                                    </p:set>
                                    <p:anim calcmode="lin" valueType="num">
                                      <p:cBhvr additive="base">
                                        <p:cTn id="53" dur="500" fill="hold"/>
                                        <p:tgtEl>
                                          <p:spTgt spid="7">
                                            <p:txEl>
                                              <p:pRg st="14" end="1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7">
                                            <p:txEl>
                                              <p:pRg st="14" end="14"/>
                                            </p:txEl>
                                          </p:spTgt>
                                        </p:tgtEl>
                                        <p:attrNameLst>
                                          <p:attrName>ppt_y</p:attrName>
                                        </p:attrNameLst>
                                      </p:cBhvr>
                                      <p:tavLst>
                                        <p:tav tm="0">
                                          <p:val>
                                            <p:strVal val="#ppt_y"/>
                                          </p:val>
                                        </p:tav>
                                        <p:tav tm="100000">
                                          <p:val>
                                            <p:strVal val="#ppt_y"/>
                                          </p:val>
                                        </p:tav>
                                      </p:tavLst>
                                    </p:anim>
                                  </p:childTnLst>
                                </p:cTn>
                              </p:par>
                              <p:par>
                                <p:cTn id="55" presetID="2" presetClass="entr" presetSubtype="8" fill="hold" nodeType="withEffect">
                                  <p:stCondLst>
                                    <p:cond delay="0"/>
                                  </p:stCondLst>
                                  <p:childTnLst>
                                    <p:set>
                                      <p:cBhvr>
                                        <p:cTn id="56" dur="1" fill="hold">
                                          <p:stCondLst>
                                            <p:cond delay="0"/>
                                          </p:stCondLst>
                                        </p:cTn>
                                        <p:tgtEl>
                                          <p:spTgt spid="7">
                                            <p:txEl>
                                              <p:pRg st="15" end="15"/>
                                            </p:txEl>
                                          </p:spTgt>
                                        </p:tgtEl>
                                        <p:attrNameLst>
                                          <p:attrName>style.visibility</p:attrName>
                                        </p:attrNameLst>
                                      </p:cBhvr>
                                      <p:to>
                                        <p:strVal val="visible"/>
                                      </p:to>
                                    </p:set>
                                    <p:anim calcmode="lin" valueType="num">
                                      <p:cBhvr additive="base">
                                        <p:cTn id="57" dur="500" fill="hold"/>
                                        <p:tgtEl>
                                          <p:spTgt spid="7">
                                            <p:txEl>
                                              <p:pRg st="15" end="15"/>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7">
                                            <p:txEl>
                                              <p:pRg st="15" end="15"/>
                                            </p:txEl>
                                          </p:spTgt>
                                        </p:tgtEl>
                                        <p:attrNameLst>
                                          <p:attrName>ppt_y</p:attrName>
                                        </p:attrNameLst>
                                      </p:cBhvr>
                                      <p:tavLst>
                                        <p:tav tm="0">
                                          <p:val>
                                            <p:strVal val="#ppt_y"/>
                                          </p:val>
                                        </p:tav>
                                        <p:tav tm="100000">
                                          <p:val>
                                            <p:strVal val="#ppt_y"/>
                                          </p:val>
                                        </p:tav>
                                      </p:tavLst>
                                    </p:anim>
                                  </p:childTnLst>
                                </p:cTn>
                              </p:par>
                              <p:par>
                                <p:cTn id="59" presetID="2" presetClass="entr" presetSubtype="8" fill="hold" nodeType="withEffect">
                                  <p:stCondLst>
                                    <p:cond delay="0"/>
                                  </p:stCondLst>
                                  <p:childTnLst>
                                    <p:set>
                                      <p:cBhvr>
                                        <p:cTn id="60" dur="1" fill="hold">
                                          <p:stCondLst>
                                            <p:cond delay="0"/>
                                          </p:stCondLst>
                                        </p:cTn>
                                        <p:tgtEl>
                                          <p:spTgt spid="7">
                                            <p:txEl>
                                              <p:pRg st="16" end="16"/>
                                            </p:txEl>
                                          </p:spTgt>
                                        </p:tgtEl>
                                        <p:attrNameLst>
                                          <p:attrName>style.visibility</p:attrName>
                                        </p:attrNameLst>
                                      </p:cBhvr>
                                      <p:to>
                                        <p:strVal val="visible"/>
                                      </p:to>
                                    </p:set>
                                    <p:anim calcmode="lin" valueType="num">
                                      <p:cBhvr additive="base">
                                        <p:cTn id="61" dur="500" fill="hold"/>
                                        <p:tgtEl>
                                          <p:spTgt spid="7">
                                            <p:txEl>
                                              <p:pRg st="16" end="16"/>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7">
                                            <p:txEl>
                                              <p:pRg st="16" end="16"/>
                                            </p:txEl>
                                          </p:spTgt>
                                        </p:tgtEl>
                                        <p:attrNameLst>
                                          <p:attrName>ppt_y</p:attrName>
                                        </p:attrNameLst>
                                      </p:cBhvr>
                                      <p:tavLst>
                                        <p:tav tm="0">
                                          <p:val>
                                            <p:strVal val="#ppt_y"/>
                                          </p:val>
                                        </p:tav>
                                        <p:tav tm="100000">
                                          <p:val>
                                            <p:strVal val="#ppt_y"/>
                                          </p:val>
                                        </p:tav>
                                      </p:tavLst>
                                    </p:anim>
                                  </p:childTnLst>
                                </p:cTn>
                              </p:par>
                              <p:par>
                                <p:cTn id="63" presetID="2" presetClass="entr" presetSubtype="8" fill="hold" nodeType="withEffect">
                                  <p:stCondLst>
                                    <p:cond delay="0"/>
                                  </p:stCondLst>
                                  <p:childTnLst>
                                    <p:set>
                                      <p:cBhvr>
                                        <p:cTn id="64" dur="1" fill="hold">
                                          <p:stCondLst>
                                            <p:cond delay="0"/>
                                          </p:stCondLst>
                                        </p:cTn>
                                        <p:tgtEl>
                                          <p:spTgt spid="7">
                                            <p:txEl>
                                              <p:pRg st="17" end="17"/>
                                            </p:txEl>
                                          </p:spTgt>
                                        </p:tgtEl>
                                        <p:attrNameLst>
                                          <p:attrName>style.visibility</p:attrName>
                                        </p:attrNameLst>
                                      </p:cBhvr>
                                      <p:to>
                                        <p:strVal val="visible"/>
                                      </p:to>
                                    </p:set>
                                    <p:anim calcmode="lin" valueType="num">
                                      <p:cBhvr additive="base">
                                        <p:cTn id="65" dur="500" fill="hold"/>
                                        <p:tgtEl>
                                          <p:spTgt spid="7">
                                            <p:txEl>
                                              <p:pRg st="17" end="17"/>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7">
                                            <p:txEl>
                                              <p:pRg st="17" end="1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8533D-41C3-4402-975D-9C72E0CA20CC}"/>
              </a:ext>
            </a:extLst>
          </p:cNvPr>
          <p:cNvSpPr>
            <a:spLocks noGrp="1"/>
          </p:cNvSpPr>
          <p:nvPr>
            <p:ph type="title"/>
          </p:nvPr>
        </p:nvSpPr>
        <p:spPr/>
        <p:txBody>
          <a:bodyPr/>
          <a:lstStyle/>
          <a:p>
            <a:r>
              <a:rPr lang="en-US" smtClean="0"/>
              <a:t>Why the while Loop?</a:t>
            </a:r>
            <a:endParaRPr lang="en-US" dirty="0"/>
          </a:p>
        </p:txBody>
      </p:sp>
      <p:sp>
        <p:nvSpPr>
          <p:cNvPr id="3" name="Content Placeholder 2">
            <a:extLst>
              <a:ext uri="{FF2B5EF4-FFF2-40B4-BE49-F238E27FC236}">
                <a16:creationId xmlns:a16="http://schemas.microsoft.com/office/drawing/2014/main" id="{3843D6CD-54DD-4793-85AA-363F824B58A5}"/>
              </a:ext>
            </a:extLst>
          </p:cNvPr>
          <p:cNvSpPr>
            <a:spLocks noGrp="1"/>
          </p:cNvSpPr>
          <p:nvPr>
            <p:ph idx="1"/>
          </p:nvPr>
        </p:nvSpPr>
        <p:spPr/>
        <p:txBody>
          <a:bodyPr/>
          <a:lstStyle/>
          <a:p>
            <a:r>
              <a:rPr lang="en-US" dirty="0" smtClean="0"/>
              <a:t>When a thread is woken up by </a:t>
            </a:r>
            <a:r>
              <a:rPr lang="en-US" dirty="0" err="1" smtClean="0">
                <a:latin typeface="Consolas" panose="020B0609020204030204" pitchFamily="49" charset="0"/>
              </a:rPr>
              <a:t>cond_signal</a:t>
            </a:r>
            <a:r>
              <a:rPr lang="en-US" dirty="0" smtClean="0">
                <a:latin typeface="Consolas" panose="020B0609020204030204" pitchFamily="49" charset="0"/>
              </a:rPr>
              <a:t>()</a:t>
            </a:r>
            <a:r>
              <a:rPr lang="en-US" dirty="0" smtClean="0"/>
              <a:t>, it is simply marked as eligible to run</a:t>
            </a:r>
          </a:p>
          <a:p>
            <a:r>
              <a:rPr lang="en-US" dirty="0" smtClean="0"/>
              <a:t>It may or may not reacquire the lock immediately!</a:t>
            </a:r>
          </a:p>
          <a:p>
            <a:pPr lvl="1"/>
            <a:r>
              <a:rPr lang="en-US" dirty="0" smtClean="0"/>
              <a:t>Another thread could be scheduled and “sneak in” make the condition it’s waiting for no longer true</a:t>
            </a:r>
          </a:p>
          <a:p>
            <a:pPr lvl="1"/>
            <a:r>
              <a:rPr lang="en-US" dirty="0" smtClean="0"/>
              <a:t>Need a loop to re-check condition on wakeup</a:t>
            </a:r>
          </a:p>
          <a:p>
            <a:r>
              <a:rPr lang="en-US" dirty="0" smtClean="0"/>
              <a:t>This is called Mesa Scheduling (Mesa-style Monitors)</a:t>
            </a:r>
          </a:p>
          <a:p>
            <a:r>
              <a:rPr lang="en-US" dirty="0" smtClean="0">
                <a:solidFill>
                  <a:srgbClr val="FF0000"/>
                </a:solidFill>
              </a:rPr>
              <a:t>Most operating systems use Mesa-style Monitors!</a:t>
            </a:r>
            <a:endParaRPr lang="en-US" dirty="0">
              <a:solidFill>
                <a:srgbClr val="FF0000"/>
              </a:solidFill>
            </a:endParaRPr>
          </a:p>
        </p:txBody>
      </p:sp>
      <p:sp>
        <p:nvSpPr>
          <p:cNvPr id="4" name="Date Placeholder 3">
            <a:extLst>
              <a:ext uri="{FF2B5EF4-FFF2-40B4-BE49-F238E27FC236}">
                <a16:creationId xmlns:a16="http://schemas.microsoft.com/office/drawing/2014/main" id="{F5DBA999-00D1-4E54-8410-486A66D3D278}"/>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F56FA8F5-7C25-47D5-81EF-DE8B46CF5047}"/>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0341A043-6C20-4BB0-9DD0-43FDEAF9E6BA}"/>
              </a:ext>
            </a:extLst>
          </p:cNvPr>
          <p:cNvSpPr>
            <a:spLocks noGrp="1"/>
          </p:cNvSpPr>
          <p:nvPr>
            <p:ph type="sldNum" sz="quarter" idx="12"/>
          </p:nvPr>
        </p:nvSpPr>
        <p:spPr/>
        <p:txBody>
          <a:bodyPr>
            <a:normAutofit lnSpcReduction="10000"/>
          </a:bodyPr>
          <a:lstStyle/>
          <a:p>
            <a:fld id="{250B3728-42B5-46E1-8863-4BDB07D9EE18}" type="slidenum">
              <a:rPr lang="en-US" smtClean="0"/>
              <a:pPr/>
              <a:t>33</a:t>
            </a:fld>
            <a:endParaRPr lang="en-US"/>
          </a:p>
        </p:txBody>
      </p:sp>
    </p:spTree>
    <p:extLst>
      <p:ext uri="{BB962C8B-B14F-4D97-AF65-F5344CB8AC3E}">
        <p14:creationId xmlns:p14="http://schemas.microsoft.com/office/powerpoint/2010/main" val="1032466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9326B-4965-408F-AFFC-0BD8F73D8B0C}"/>
              </a:ext>
            </a:extLst>
          </p:cNvPr>
          <p:cNvSpPr>
            <a:spLocks noGrp="1"/>
          </p:cNvSpPr>
          <p:nvPr>
            <p:ph type="title"/>
          </p:nvPr>
        </p:nvSpPr>
        <p:spPr/>
        <p:txBody>
          <a:bodyPr/>
          <a:lstStyle/>
          <a:p>
            <a:r>
              <a:rPr lang="en-US" smtClean="0"/>
              <a:t>Why the while Loop? (Example)</a:t>
            </a:r>
            <a:endParaRPr lang="en-US" dirty="0"/>
          </a:p>
        </p:txBody>
      </p:sp>
      <p:sp>
        <p:nvSpPr>
          <p:cNvPr id="7" name="Text Placeholder 6">
            <a:extLst>
              <a:ext uri="{FF2B5EF4-FFF2-40B4-BE49-F238E27FC236}">
                <a16:creationId xmlns:a16="http://schemas.microsoft.com/office/drawing/2014/main" id="{0682028D-1D27-4335-8828-662335888A81}"/>
              </a:ext>
            </a:extLst>
          </p:cNvPr>
          <p:cNvSpPr>
            <a:spLocks noGrp="1"/>
          </p:cNvSpPr>
          <p:nvPr>
            <p:ph type="body" idx="1"/>
          </p:nvPr>
        </p:nvSpPr>
        <p:spPr>
          <a:xfrm>
            <a:off x="1261872" y="1741087"/>
            <a:ext cx="3886200" cy="731520"/>
          </a:xfrm>
        </p:spPr>
        <p:txBody>
          <a:bodyPr/>
          <a:lstStyle/>
          <a:p>
            <a:r>
              <a:rPr lang="en-US" dirty="0" smtClean="0"/>
              <a:t>Thread A (Consumer)</a:t>
            </a:r>
            <a:endParaRPr lang="en-US" dirty="0"/>
          </a:p>
        </p:txBody>
      </p:sp>
      <p:sp>
        <p:nvSpPr>
          <p:cNvPr id="8" name="Content Placeholder 7">
            <a:extLst>
              <a:ext uri="{FF2B5EF4-FFF2-40B4-BE49-F238E27FC236}">
                <a16:creationId xmlns:a16="http://schemas.microsoft.com/office/drawing/2014/main" id="{1BC2462A-254F-4FEC-B5B0-2B96427AE47B}"/>
              </a:ext>
            </a:extLst>
          </p:cNvPr>
          <p:cNvSpPr>
            <a:spLocks noGrp="1"/>
          </p:cNvSpPr>
          <p:nvPr>
            <p:ph sz="half" idx="2"/>
          </p:nvPr>
        </p:nvSpPr>
        <p:spPr>
          <a:xfrm>
            <a:off x="1261872" y="2507550"/>
            <a:ext cx="3886200" cy="3664650"/>
          </a:xfrm>
        </p:spPr>
        <p:txBody>
          <a:bodyPr>
            <a:normAutofit fontScale="92500" lnSpcReduction="10000"/>
          </a:bodyPr>
          <a:lstStyle/>
          <a:p>
            <a:pPr marL="0" lvl="1" indent="0">
              <a:buNone/>
            </a:pPr>
            <a:r>
              <a:rPr lang="en-US" dirty="0" smtClean="0">
                <a:latin typeface="Consolas" panose="020B0609020204030204" pitchFamily="49" charset="0"/>
              </a:rPr>
              <a:t>acquire(&amp;</a:t>
            </a:r>
            <a:r>
              <a:rPr lang="en-US" dirty="0" err="1" smtClean="0">
                <a:latin typeface="Consolas" panose="020B0609020204030204" pitchFamily="49" charset="0"/>
              </a:rPr>
              <a:t>buf_lock</a:t>
            </a:r>
            <a:r>
              <a:rPr lang="en-US" dirty="0" smtClean="0">
                <a:latin typeface="Consolas" panose="020B0609020204030204" pitchFamily="49" charset="0"/>
              </a:rPr>
              <a:t>);</a:t>
            </a:r>
          </a:p>
          <a:p>
            <a:pPr marL="0" lvl="1" indent="0">
              <a:buNone/>
            </a:pPr>
            <a:r>
              <a:rPr lang="en-US" dirty="0" smtClean="0">
                <a:latin typeface="Consolas" panose="020B0609020204030204" pitchFamily="49" charset="0"/>
              </a:rPr>
              <a:t>while (buffer empty) {</a:t>
            </a:r>
          </a:p>
          <a:p>
            <a:pPr marL="0" lvl="1" indent="0">
              <a:buNone/>
            </a:pPr>
            <a:r>
              <a:rPr lang="en-US" dirty="0" smtClean="0">
                <a:latin typeface="Consolas" panose="020B0609020204030204" pitchFamily="49" charset="0"/>
              </a:rPr>
              <a:t>  </a:t>
            </a:r>
            <a:r>
              <a:rPr lang="en-US" dirty="0" err="1" smtClean="0">
                <a:latin typeface="Consolas" panose="020B0609020204030204" pitchFamily="49" charset="0"/>
              </a:rPr>
              <a:t>cond_wait</a:t>
            </a:r>
            <a:r>
              <a:rPr lang="en-US" dirty="0" smtClean="0">
                <a:latin typeface="Consolas" panose="020B0609020204030204" pitchFamily="49" charset="0"/>
              </a:rPr>
              <a:t>(&amp;</a:t>
            </a:r>
            <a:r>
              <a:rPr lang="en-US" dirty="0" err="1" smtClean="0">
                <a:latin typeface="Consolas" panose="020B0609020204030204" pitchFamily="49" charset="0"/>
              </a:rPr>
              <a:t>not_empty</a:t>
            </a:r>
            <a:r>
              <a:rPr lang="en-US" dirty="0" smtClean="0">
                <a:latin typeface="Consolas" panose="020B0609020204030204" pitchFamily="49" charset="0"/>
              </a:rPr>
              <a:t>, &amp;</a:t>
            </a:r>
            <a:r>
              <a:rPr lang="en-US" dirty="0" err="1" smtClean="0">
                <a:latin typeface="Consolas" panose="020B0609020204030204" pitchFamily="49" charset="0"/>
              </a:rPr>
              <a:t>buf_lock</a:t>
            </a:r>
            <a:r>
              <a:rPr lang="en-US" dirty="0" smtClean="0">
                <a:latin typeface="Consolas" panose="020B0609020204030204" pitchFamily="49" charset="0"/>
              </a:rPr>
              <a:t>);</a:t>
            </a:r>
          </a:p>
          <a:p>
            <a:pPr marL="0" lvl="1" indent="0">
              <a:buNone/>
            </a:pPr>
            <a:endParaRPr lang="en-US" dirty="0" smtClean="0">
              <a:latin typeface="Consolas" panose="020B0609020204030204" pitchFamily="49" charset="0"/>
            </a:endParaRPr>
          </a:p>
          <a:p>
            <a:pPr marL="0" lvl="1" indent="0">
              <a:buNone/>
            </a:pPr>
            <a:endParaRPr lang="en-US" dirty="0" smtClean="0">
              <a:latin typeface="Consolas" panose="020B0609020204030204" pitchFamily="49" charset="0"/>
            </a:endParaRPr>
          </a:p>
          <a:p>
            <a:pPr marL="0" lvl="1" indent="0">
              <a:buNone/>
            </a:pPr>
            <a:endParaRPr lang="en-US" dirty="0" smtClean="0">
              <a:latin typeface="Consolas" panose="020B0609020204030204" pitchFamily="49" charset="0"/>
            </a:endParaRPr>
          </a:p>
          <a:p>
            <a:pPr marL="0" lvl="1" indent="0">
              <a:buNone/>
            </a:pPr>
            <a:endParaRPr lang="en-US" dirty="0" smtClean="0">
              <a:latin typeface="Consolas" panose="020B0609020204030204" pitchFamily="49" charset="0"/>
            </a:endParaRPr>
          </a:p>
          <a:p>
            <a:pPr marL="0" lvl="1" indent="0">
              <a:buNone/>
            </a:pPr>
            <a:endParaRPr lang="en-US" dirty="0" smtClean="0">
              <a:latin typeface="Consolas" panose="020B0609020204030204" pitchFamily="49" charset="0"/>
            </a:endParaRPr>
          </a:p>
          <a:p>
            <a:pPr marL="0" lvl="1" indent="0">
              <a:buNone/>
            </a:pPr>
            <a:endParaRPr lang="en-US" dirty="0" smtClean="0">
              <a:latin typeface="Consolas" panose="020B0609020204030204" pitchFamily="49" charset="0"/>
            </a:endParaRPr>
          </a:p>
          <a:p>
            <a:pPr marL="0" lvl="1" indent="0">
              <a:buNone/>
            </a:pPr>
            <a:endParaRPr lang="en-US" dirty="0" smtClean="0">
              <a:latin typeface="Consolas" panose="020B0609020204030204" pitchFamily="49" charset="0"/>
            </a:endParaRPr>
          </a:p>
          <a:p>
            <a:pPr marL="0" lvl="1" indent="0">
              <a:buNone/>
            </a:pPr>
            <a:endParaRPr lang="en-US" dirty="0" smtClean="0">
              <a:latin typeface="Consolas" panose="020B0609020204030204" pitchFamily="49" charset="0"/>
            </a:endParaRPr>
          </a:p>
          <a:p>
            <a:pPr marL="0" lvl="1" indent="0">
              <a:buNone/>
            </a:pPr>
            <a:r>
              <a:rPr lang="en-US" dirty="0" smtClean="0">
                <a:solidFill>
                  <a:srgbClr val="FF0000"/>
                </a:solidFill>
                <a:latin typeface="Consolas" panose="020B0609020204030204" pitchFamily="49" charset="0"/>
              </a:rPr>
              <a:t>  // while loop checks condition</a:t>
            </a:r>
            <a:br>
              <a:rPr lang="en-US" dirty="0" smtClean="0">
                <a:solidFill>
                  <a:srgbClr val="FF0000"/>
                </a:solidFill>
                <a:latin typeface="Consolas" panose="020B0609020204030204" pitchFamily="49" charset="0"/>
              </a:rPr>
            </a:br>
            <a:r>
              <a:rPr lang="en-US" dirty="0" smtClean="0">
                <a:solidFill>
                  <a:srgbClr val="FF0000"/>
                </a:solidFill>
                <a:latin typeface="Consolas" panose="020B0609020204030204" pitchFamily="49" charset="0"/>
              </a:rPr>
              <a:t>  // again, goes back to sleep</a:t>
            </a:r>
          </a:p>
          <a:p>
            <a:pPr marL="0" lvl="1" indent="0">
              <a:buNone/>
            </a:pPr>
            <a:r>
              <a:rPr lang="en-US" dirty="0" smtClean="0">
                <a:latin typeface="Consolas" panose="020B0609020204030204" pitchFamily="49" charset="0"/>
              </a:rPr>
              <a:t>}</a:t>
            </a:r>
            <a:endParaRPr lang="en-US" dirty="0">
              <a:latin typeface="Consolas" panose="020B0609020204030204" pitchFamily="49" charset="0"/>
            </a:endParaRPr>
          </a:p>
        </p:txBody>
      </p:sp>
      <p:sp>
        <p:nvSpPr>
          <p:cNvPr id="9" name="Text Placeholder 8">
            <a:extLst>
              <a:ext uri="{FF2B5EF4-FFF2-40B4-BE49-F238E27FC236}">
                <a16:creationId xmlns:a16="http://schemas.microsoft.com/office/drawing/2014/main" id="{C60ED376-90B7-4370-9FE7-586D64D88DD7}"/>
              </a:ext>
            </a:extLst>
          </p:cNvPr>
          <p:cNvSpPr>
            <a:spLocks noGrp="1"/>
          </p:cNvSpPr>
          <p:nvPr>
            <p:ph type="body" sz="quarter" idx="3"/>
          </p:nvPr>
        </p:nvSpPr>
        <p:spPr>
          <a:xfrm>
            <a:off x="5065625" y="1741087"/>
            <a:ext cx="2952597" cy="731520"/>
          </a:xfrm>
        </p:spPr>
        <p:txBody>
          <a:bodyPr/>
          <a:lstStyle/>
          <a:p>
            <a:r>
              <a:rPr lang="en-US" dirty="0" smtClean="0"/>
              <a:t>Thread B (Producer)</a:t>
            </a:r>
            <a:endParaRPr lang="en-US" dirty="0"/>
          </a:p>
        </p:txBody>
      </p:sp>
      <p:sp>
        <p:nvSpPr>
          <p:cNvPr id="10" name="Content Placeholder 9">
            <a:extLst>
              <a:ext uri="{FF2B5EF4-FFF2-40B4-BE49-F238E27FC236}">
                <a16:creationId xmlns:a16="http://schemas.microsoft.com/office/drawing/2014/main" id="{BEAFA90C-6D91-4652-A3DB-D3C49A658E1D}"/>
              </a:ext>
            </a:extLst>
          </p:cNvPr>
          <p:cNvSpPr>
            <a:spLocks noGrp="1"/>
          </p:cNvSpPr>
          <p:nvPr>
            <p:ph sz="quarter" idx="4"/>
          </p:nvPr>
        </p:nvSpPr>
        <p:spPr>
          <a:xfrm>
            <a:off x="4736592" y="2507550"/>
            <a:ext cx="3305252" cy="3664650"/>
          </a:xfrm>
        </p:spPr>
        <p:txBody>
          <a:bodyPr/>
          <a:lstStyle/>
          <a:p>
            <a:endParaRPr lang="en-US" dirty="0" smtClean="0"/>
          </a:p>
          <a:p>
            <a:endParaRPr lang="en-US" dirty="0" smtClean="0"/>
          </a:p>
          <a:p>
            <a:pPr marL="274320" lvl="1" indent="0">
              <a:buNone/>
            </a:pPr>
            <a:r>
              <a:rPr lang="en-US" dirty="0" smtClean="0">
                <a:latin typeface="Consolas" panose="020B0609020204030204" pitchFamily="49" charset="0"/>
              </a:rPr>
              <a:t>acquire(&amp;</a:t>
            </a:r>
            <a:r>
              <a:rPr lang="en-US" dirty="0" err="1" smtClean="0">
                <a:latin typeface="Consolas" panose="020B0609020204030204" pitchFamily="49" charset="0"/>
              </a:rPr>
              <a:t>buf_lock</a:t>
            </a:r>
            <a:r>
              <a:rPr lang="en-US" dirty="0" smtClean="0">
                <a:latin typeface="Consolas" panose="020B0609020204030204" pitchFamily="49" charset="0"/>
              </a:rPr>
              <a:t>)</a:t>
            </a:r>
          </a:p>
          <a:p>
            <a:pPr marL="274320" lvl="1" indent="0">
              <a:buNone/>
            </a:pPr>
            <a:r>
              <a:rPr lang="en-US" dirty="0" err="1" smtClean="0">
                <a:latin typeface="Consolas" panose="020B0609020204030204" pitchFamily="49" charset="0"/>
              </a:rPr>
              <a:t>enqueue</a:t>
            </a:r>
            <a:r>
              <a:rPr lang="en-US" dirty="0" smtClean="0">
                <a:latin typeface="Consolas" panose="020B0609020204030204" pitchFamily="49" charset="0"/>
              </a:rPr>
              <a:t>(item)</a:t>
            </a:r>
          </a:p>
          <a:p>
            <a:pPr marL="274320" lvl="1" indent="0">
              <a:buNone/>
            </a:pPr>
            <a:r>
              <a:rPr lang="en-US" dirty="0" err="1" smtClean="0">
                <a:latin typeface="Consolas" panose="020B0609020204030204" pitchFamily="49" charset="0"/>
              </a:rPr>
              <a:t>cond_signal</a:t>
            </a:r>
            <a:r>
              <a:rPr lang="en-US" dirty="0" smtClean="0">
                <a:latin typeface="Consolas" panose="020B0609020204030204" pitchFamily="49" charset="0"/>
              </a:rPr>
              <a:t>(&amp;</a:t>
            </a:r>
            <a:r>
              <a:rPr lang="en-US" dirty="0" err="1" smtClean="0">
                <a:latin typeface="Consolas" panose="020B0609020204030204" pitchFamily="49" charset="0"/>
              </a:rPr>
              <a:t>not_empty</a:t>
            </a:r>
            <a:r>
              <a:rPr lang="en-US" dirty="0" smtClean="0">
                <a:latin typeface="Consolas" panose="020B0609020204030204" pitchFamily="49" charset="0"/>
              </a:rPr>
              <a:t>);</a:t>
            </a:r>
          </a:p>
          <a:p>
            <a:pPr marL="274320" lvl="1" indent="0">
              <a:buNone/>
            </a:pPr>
            <a:r>
              <a:rPr lang="en-US" dirty="0" smtClean="0">
                <a:latin typeface="Consolas" panose="020B0609020204030204" pitchFamily="49" charset="0"/>
              </a:rPr>
              <a:t>release(&amp;</a:t>
            </a:r>
            <a:r>
              <a:rPr lang="en-US" dirty="0" err="1" smtClean="0">
                <a:latin typeface="Consolas" panose="020B0609020204030204" pitchFamily="49" charset="0"/>
              </a:rPr>
              <a:t>buf_lock</a:t>
            </a:r>
            <a:r>
              <a:rPr lang="en-US" dirty="0" smtClean="0">
                <a:latin typeface="Consolas" panose="020B0609020204030204" pitchFamily="49" charset="0"/>
              </a:rPr>
              <a:t>);</a:t>
            </a:r>
          </a:p>
          <a:p>
            <a:pPr marL="274320" lvl="1" indent="0">
              <a:buNone/>
            </a:pPr>
            <a:endParaRPr lang="en-US" dirty="0" smtClean="0">
              <a:latin typeface="Consolas" panose="020B0609020204030204" pitchFamily="49" charset="0"/>
            </a:endParaRP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Date Placeholder 3">
            <a:extLst>
              <a:ext uri="{FF2B5EF4-FFF2-40B4-BE49-F238E27FC236}">
                <a16:creationId xmlns:a16="http://schemas.microsoft.com/office/drawing/2014/main" id="{CC86054A-B76A-4566-B308-9E8C39D8DF2F}"/>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443837E7-E5FB-4E04-BAB7-930D181BD0F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9A6B9410-930C-47D7-843B-B6DC0E2166F6}"/>
              </a:ext>
            </a:extLst>
          </p:cNvPr>
          <p:cNvSpPr>
            <a:spLocks noGrp="1"/>
          </p:cNvSpPr>
          <p:nvPr>
            <p:ph type="sldNum" sz="quarter" idx="12"/>
          </p:nvPr>
        </p:nvSpPr>
        <p:spPr/>
        <p:txBody>
          <a:bodyPr>
            <a:normAutofit lnSpcReduction="10000"/>
          </a:bodyPr>
          <a:lstStyle/>
          <a:p>
            <a:fld id="{250B3728-42B5-46E1-8863-4BDB07D9EE18}" type="slidenum">
              <a:rPr lang="en-US" smtClean="0"/>
              <a:pPr/>
              <a:t>34</a:t>
            </a:fld>
            <a:endParaRPr lang="en-US"/>
          </a:p>
        </p:txBody>
      </p:sp>
      <p:sp>
        <p:nvSpPr>
          <p:cNvPr id="17" name="Content Placeholder 9">
            <a:extLst>
              <a:ext uri="{FF2B5EF4-FFF2-40B4-BE49-F238E27FC236}">
                <a16:creationId xmlns:a16="http://schemas.microsoft.com/office/drawing/2014/main" id="{D06BADF6-ED8E-4D4F-974B-65E20528BF2B}"/>
              </a:ext>
            </a:extLst>
          </p:cNvPr>
          <p:cNvSpPr txBox="1">
            <a:spLocks/>
          </p:cNvSpPr>
          <p:nvPr/>
        </p:nvSpPr>
        <p:spPr>
          <a:xfrm>
            <a:off x="8311896" y="2009776"/>
            <a:ext cx="3430829" cy="46656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70000"/>
              </a:lnSpc>
              <a:buFont typeface="Arial" panose="020B0604020202020204" pitchFamily="34" charset="0"/>
              <a:buNone/>
            </a:pPr>
            <a:endParaRPr lang="en-US" sz="2000" b="1" dirty="0">
              <a:latin typeface="Consolas" panose="020B0609020204030204" pitchFamily="49" charset="0"/>
            </a:endParaRPr>
          </a:p>
          <a:p>
            <a:pPr marL="0" indent="0">
              <a:lnSpc>
                <a:spcPct val="70000"/>
              </a:lnSpc>
              <a:buFont typeface="Arial" panose="020B0604020202020204" pitchFamily="34" charset="0"/>
              <a:buNone/>
            </a:pPr>
            <a:endParaRPr lang="en-US" sz="2000" b="1" dirty="0">
              <a:latin typeface="Consolas" panose="020B0609020204030204" pitchFamily="49" charset="0"/>
            </a:endParaRPr>
          </a:p>
          <a:p>
            <a:pPr marL="0" indent="0">
              <a:lnSpc>
                <a:spcPct val="70000"/>
              </a:lnSpc>
              <a:buFont typeface="Arial" panose="020B0604020202020204" pitchFamily="34" charset="0"/>
              <a:buNone/>
            </a:pPr>
            <a:endParaRPr lang="en-US" sz="2000" b="1" dirty="0">
              <a:latin typeface="Consolas" panose="020B0609020204030204" pitchFamily="49" charset="0"/>
            </a:endParaRPr>
          </a:p>
          <a:p>
            <a:pPr marL="0" indent="0">
              <a:lnSpc>
                <a:spcPct val="70000"/>
              </a:lnSpc>
              <a:buFont typeface="Arial" panose="020B0604020202020204" pitchFamily="34" charset="0"/>
              <a:buNone/>
            </a:pPr>
            <a:endParaRPr lang="en-US" sz="2000" b="1" dirty="0">
              <a:latin typeface="Consolas" panose="020B0609020204030204" pitchFamily="49" charset="0"/>
            </a:endParaRPr>
          </a:p>
          <a:p>
            <a:pPr marL="0" indent="0">
              <a:lnSpc>
                <a:spcPct val="70000"/>
              </a:lnSpc>
              <a:buFont typeface="Arial" panose="020B0604020202020204" pitchFamily="34" charset="0"/>
              <a:buNone/>
            </a:pPr>
            <a:endParaRPr lang="en-US" sz="2000" b="1" dirty="0">
              <a:latin typeface="Consolas" panose="020B0609020204030204" pitchFamily="49" charset="0"/>
            </a:endParaRPr>
          </a:p>
          <a:p>
            <a:pPr marL="0" indent="0">
              <a:lnSpc>
                <a:spcPct val="70000"/>
              </a:lnSpc>
              <a:buFont typeface="Arial" panose="020B0604020202020204" pitchFamily="34" charset="0"/>
              <a:buNone/>
            </a:pPr>
            <a:endParaRPr lang="en-US" sz="2000" b="1" dirty="0">
              <a:latin typeface="Consolas" panose="020B0609020204030204" pitchFamily="49" charset="0"/>
            </a:endParaRPr>
          </a:p>
          <a:p>
            <a:pPr marL="0" indent="0">
              <a:lnSpc>
                <a:spcPct val="70000"/>
              </a:lnSpc>
              <a:buFont typeface="Arial" panose="020B0604020202020204" pitchFamily="34" charset="0"/>
              <a:buNone/>
            </a:pPr>
            <a:endParaRPr lang="en-US" sz="2000" b="1" dirty="0">
              <a:latin typeface="Consolas" panose="020B0609020204030204" pitchFamily="49" charset="0"/>
            </a:endParaRPr>
          </a:p>
          <a:p>
            <a:pPr marL="0" indent="0">
              <a:lnSpc>
                <a:spcPct val="70000"/>
              </a:lnSpc>
              <a:buFont typeface="Arial" panose="020B0604020202020204" pitchFamily="34" charset="0"/>
              <a:buNone/>
            </a:pPr>
            <a:r>
              <a:rPr lang="en-US" sz="1600" dirty="0">
                <a:solidFill>
                  <a:schemeClr val="tx1">
                    <a:lumMod val="65000"/>
                    <a:lumOff val="35000"/>
                  </a:schemeClr>
                </a:solidFill>
                <a:latin typeface="Consolas" panose="020B0609020204030204" pitchFamily="49" charset="0"/>
              </a:rPr>
              <a:t>acquire(&amp;</a:t>
            </a:r>
            <a:r>
              <a:rPr lang="en-US" sz="1600" dirty="0" err="1">
                <a:solidFill>
                  <a:schemeClr val="tx1">
                    <a:lumMod val="65000"/>
                    <a:lumOff val="35000"/>
                  </a:schemeClr>
                </a:solidFill>
                <a:latin typeface="Consolas" panose="020B0609020204030204" pitchFamily="49" charset="0"/>
              </a:rPr>
              <a:t>buf_lock</a:t>
            </a:r>
            <a:r>
              <a:rPr lang="en-US" sz="1600" dirty="0">
                <a:solidFill>
                  <a:schemeClr val="tx1">
                    <a:lumMod val="65000"/>
                    <a:lumOff val="35000"/>
                  </a:schemeClr>
                </a:solidFill>
                <a:latin typeface="Consolas" panose="020B0609020204030204" pitchFamily="49" charset="0"/>
              </a:rPr>
              <a:t>);</a:t>
            </a:r>
          </a:p>
          <a:p>
            <a:pPr marL="0" indent="0">
              <a:lnSpc>
                <a:spcPct val="70000"/>
              </a:lnSpc>
              <a:buFont typeface="Arial" panose="020B0604020202020204" pitchFamily="34" charset="0"/>
              <a:buNone/>
            </a:pPr>
            <a:r>
              <a:rPr lang="en-US" sz="1600" dirty="0">
                <a:solidFill>
                  <a:schemeClr val="tx1">
                    <a:lumMod val="65000"/>
                    <a:lumOff val="35000"/>
                  </a:schemeClr>
                </a:solidFill>
                <a:latin typeface="Consolas" panose="020B0609020204030204" pitchFamily="49" charset="0"/>
              </a:rPr>
              <a:t>while (buffer empty</a:t>
            </a:r>
            <a:r>
              <a:rPr lang="en-US" sz="1600" dirty="0" smtClean="0">
                <a:solidFill>
                  <a:schemeClr val="tx1">
                    <a:lumMod val="65000"/>
                    <a:lumOff val="35000"/>
                  </a:schemeClr>
                </a:solidFill>
                <a:latin typeface="Consolas" panose="020B0609020204030204" pitchFamily="49" charset="0"/>
              </a:rPr>
              <a:t>)</a:t>
            </a:r>
          </a:p>
          <a:p>
            <a:pPr marL="0" indent="0">
              <a:lnSpc>
                <a:spcPct val="70000"/>
              </a:lnSpc>
              <a:buNone/>
            </a:pPr>
            <a:r>
              <a:rPr lang="en-US" sz="1600" dirty="0">
                <a:solidFill>
                  <a:schemeClr val="tx1">
                    <a:lumMod val="65000"/>
                    <a:lumOff val="35000"/>
                  </a:schemeClr>
                </a:solidFill>
                <a:latin typeface="Consolas" panose="020B0609020204030204" pitchFamily="49" charset="0"/>
              </a:rPr>
              <a:t> </a:t>
            </a:r>
            <a:r>
              <a:rPr lang="en-US" sz="1600" dirty="0" smtClean="0">
                <a:solidFill>
                  <a:schemeClr val="tx1">
                    <a:lumMod val="65000"/>
                    <a:lumOff val="35000"/>
                  </a:schemeClr>
                </a:solidFill>
                <a:latin typeface="Consolas" panose="020B0609020204030204" pitchFamily="49" charset="0"/>
              </a:rPr>
              <a:t>   </a:t>
            </a:r>
            <a:r>
              <a:rPr lang="en-US" sz="1600" dirty="0" err="1" smtClean="0">
                <a:solidFill>
                  <a:schemeClr val="tx1">
                    <a:lumMod val="65000"/>
                    <a:lumOff val="35000"/>
                  </a:schemeClr>
                </a:solidFill>
                <a:latin typeface="Consolas" panose="020B0609020204030204" pitchFamily="49" charset="0"/>
              </a:rPr>
              <a:t>cond_wait</a:t>
            </a:r>
            <a:r>
              <a:rPr lang="en-US" sz="1600" dirty="0" smtClean="0">
                <a:solidFill>
                  <a:schemeClr val="tx1">
                    <a:lumMod val="65000"/>
                    <a:lumOff val="35000"/>
                  </a:schemeClr>
                </a:solidFill>
                <a:latin typeface="Consolas" panose="020B0609020204030204" pitchFamily="49" charset="0"/>
              </a:rPr>
              <a:t>(...);</a:t>
            </a:r>
            <a:endParaRPr lang="en-US" sz="1600" dirty="0">
              <a:solidFill>
                <a:schemeClr val="tx1">
                  <a:lumMod val="65000"/>
                  <a:lumOff val="35000"/>
                </a:schemeClr>
              </a:solidFill>
              <a:latin typeface="Consolas" panose="020B0609020204030204" pitchFamily="49" charset="0"/>
            </a:endParaRPr>
          </a:p>
          <a:p>
            <a:pPr marL="0" indent="0">
              <a:lnSpc>
                <a:spcPct val="70000"/>
              </a:lnSpc>
              <a:buFont typeface="Arial" panose="020B0604020202020204" pitchFamily="34" charset="0"/>
              <a:buNone/>
            </a:pPr>
            <a:r>
              <a:rPr lang="en-US" sz="1600" dirty="0">
                <a:solidFill>
                  <a:schemeClr val="tx1">
                    <a:lumMod val="65000"/>
                    <a:lumOff val="35000"/>
                  </a:schemeClr>
                </a:solidFill>
                <a:latin typeface="Consolas" panose="020B0609020204030204" pitchFamily="49" charset="0"/>
              </a:rPr>
              <a:t>dequeue();</a:t>
            </a:r>
          </a:p>
          <a:p>
            <a:pPr marL="0" indent="0">
              <a:lnSpc>
                <a:spcPct val="70000"/>
              </a:lnSpc>
              <a:buFont typeface="Arial" panose="020B0604020202020204" pitchFamily="34" charset="0"/>
              <a:buNone/>
            </a:pPr>
            <a:r>
              <a:rPr lang="en-US" sz="1600" dirty="0">
                <a:solidFill>
                  <a:schemeClr val="tx1">
                    <a:lumMod val="65000"/>
                    <a:lumOff val="35000"/>
                  </a:schemeClr>
                </a:solidFill>
                <a:latin typeface="Consolas" panose="020B0609020204030204" pitchFamily="49" charset="0"/>
              </a:rPr>
              <a:t>release(&amp;</a:t>
            </a:r>
            <a:r>
              <a:rPr lang="en-US" sz="1600" dirty="0" err="1">
                <a:solidFill>
                  <a:schemeClr val="tx1">
                    <a:lumMod val="65000"/>
                    <a:lumOff val="35000"/>
                  </a:schemeClr>
                </a:solidFill>
                <a:latin typeface="Consolas" panose="020B0609020204030204" pitchFamily="49" charset="0"/>
              </a:rPr>
              <a:t>buf_lock</a:t>
            </a:r>
            <a:r>
              <a:rPr lang="en-US" sz="1600" dirty="0">
                <a:solidFill>
                  <a:schemeClr val="tx1">
                    <a:lumMod val="65000"/>
                    <a:lumOff val="35000"/>
                  </a:schemeClr>
                </a:solidFill>
                <a:latin typeface="Consolas" panose="020B0609020204030204" pitchFamily="49" charset="0"/>
              </a:rPr>
              <a:t>);</a:t>
            </a:r>
          </a:p>
        </p:txBody>
      </p:sp>
      <p:sp>
        <p:nvSpPr>
          <p:cNvPr id="3" name="Speech Bubble: Rectangle with Corners Rounded 2">
            <a:extLst>
              <a:ext uri="{FF2B5EF4-FFF2-40B4-BE49-F238E27FC236}">
                <a16:creationId xmlns:a16="http://schemas.microsoft.com/office/drawing/2014/main" id="{B0448E06-A3AB-4AEF-9F9A-4A70706A6D00}"/>
              </a:ext>
            </a:extLst>
          </p:cNvPr>
          <p:cNvSpPr/>
          <p:nvPr/>
        </p:nvSpPr>
        <p:spPr>
          <a:xfrm>
            <a:off x="5556886" y="5441874"/>
            <a:ext cx="2710891" cy="1324051"/>
          </a:xfrm>
          <a:prstGeom prst="wedgeRoundRectCallout">
            <a:avLst>
              <a:gd name="adj1" fmla="val -69026"/>
              <a:gd name="adj2" fmla="val -4075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This is why the </a:t>
            </a:r>
            <a:r>
              <a:rPr lang="en-US" sz="2400" dirty="0">
                <a:latin typeface="Consolas" panose="020B0609020204030204" pitchFamily="49" charset="0"/>
              </a:rPr>
              <a:t>while</a:t>
            </a:r>
            <a:r>
              <a:rPr lang="en-US" sz="2400" dirty="0"/>
              <a:t> loop is necessary!</a:t>
            </a:r>
          </a:p>
        </p:txBody>
      </p:sp>
      <p:sp>
        <p:nvSpPr>
          <p:cNvPr id="13" name="Text Placeholder 8">
            <a:extLst>
              <a:ext uri="{FF2B5EF4-FFF2-40B4-BE49-F238E27FC236}">
                <a16:creationId xmlns:a16="http://schemas.microsoft.com/office/drawing/2014/main" id="{C60ED376-90B7-4370-9FE7-586D64D88DD7}"/>
              </a:ext>
            </a:extLst>
          </p:cNvPr>
          <p:cNvSpPr txBox="1">
            <a:spLocks/>
          </p:cNvSpPr>
          <p:nvPr/>
        </p:nvSpPr>
        <p:spPr>
          <a:xfrm>
            <a:off x="8311896" y="1741087"/>
            <a:ext cx="2952597" cy="731520"/>
          </a:xfrm>
          <a:prstGeom prst="rect">
            <a:avLst/>
          </a:prstGeom>
        </p:spPr>
        <p:txBody>
          <a:bodyPr vert="horz" lIns="91440" tIns="45720" rIns="91440" bIns="45720" rtlCol="0" anchor="b">
            <a:normAutofit/>
          </a:bodyPr>
          <a:lstStyle>
            <a:lvl1pPr marL="0" indent="0" algn="l" defTabSz="914400" rtl="0" eaLnBrk="1" latinLnBrk="0" hangingPunct="1">
              <a:lnSpc>
                <a:spcPct val="95000"/>
              </a:lnSpc>
              <a:spcBef>
                <a:spcPts val="0"/>
              </a:spcBef>
              <a:spcAft>
                <a:spcPts val="200"/>
              </a:spcAft>
              <a:buClr>
                <a:schemeClr val="accent1"/>
              </a:buClr>
              <a:buSzPct val="80000"/>
              <a:buFont typeface="Arial" pitchFamily="34" charset="0"/>
              <a:buNone/>
              <a:defRPr lang="en-US" sz="2000" b="0" kern="1200" spc="10" baseline="0" dirty="0">
                <a:solidFill>
                  <a:schemeClr val="tx2"/>
                </a:solidFill>
                <a:latin typeface="+mn-lt"/>
                <a:ea typeface="+mn-ea"/>
                <a:cs typeface="+mn-cs"/>
              </a:defRPr>
            </a:lvl1pPr>
            <a:lvl2pPr marL="457200" indent="0" algn="l" defTabSz="914400" rtl="0" eaLnBrk="1" latinLnBrk="0" hangingPunct="1">
              <a:lnSpc>
                <a:spcPct val="90000"/>
              </a:lnSpc>
              <a:spcBef>
                <a:spcPts val="300"/>
              </a:spcBef>
              <a:spcAft>
                <a:spcPts val="300"/>
              </a:spcAft>
              <a:buClr>
                <a:schemeClr val="accent1"/>
              </a:buClr>
              <a:buFont typeface="Wingdings 2" pitchFamily="18" charset="2"/>
              <a:buNone/>
              <a:defRPr sz="2000" b="1" kern="1200">
                <a:solidFill>
                  <a:schemeClr val="tx1">
                    <a:lumMod val="65000"/>
                    <a:lumOff val="35000"/>
                  </a:schemeClr>
                </a:solidFill>
                <a:latin typeface="+mn-lt"/>
                <a:ea typeface="+mn-ea"/>
                <a:cs typeface="+mn-cs"/>
              </a:defRPr>
            </a:lvl2pPr>
            <a:lvl3pPr marL="914400" indent="0" algn="l" defTabSz="914400" rtl="0" eaLnBrk="1" latinLnBrk="0" hangingPunct="1">
              <a:lnSpc>
                <a:spcPct val="90000"/>
              </a:lnSpc>
              <a:spcBef>
                <a:spcPts val="300"/>
              </a:spcBef>
              <a:spcAft>
                <a:spcPts val="300"/>
              </a:spcAft>
              <a:buClr>
                <a:schemeClr val="accent1"/>
              </a:buClr>
              <a:buFont typeface="Wingdings 2" pitchFamily="18" charset="2"/>
              <a:buNone/>
              <a:defRPr sz="1800" b="1" kern="1200">
                <a:solidFill>
                  <a:schemeClr val="tx1">
                    <a:lumMod val="65000"/>
                    <a:lumOff val="35000"/>
                  </a:schemeClr>
                </a:solidFill>
                <a:latin typeface="+mn-lt"/>
                <a:ea typeface="+mn-ea"/>
                <a:cs typeface="+mn-cs"/>
              </a:defRPr>
            </a:lvl3pPr>
            <a:lvl4pPr marL="1371600" indent="0" algn="l" defTabSz="914400" rtl="0" eaLnBrk="1" latinLnBrk="0" hangingPunct="1">
              <a:lnSpc>
                <a:spcPct val="90000"/>
              </a:lnSpc>
              <a:spcBef>
                <a:spcPts val="300"/>
              </a:spcBef>
              <a:spcAft>
                <a:spcPts val="30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4pPr>
            <a:lvl5pPr marL="1828800" indent="0" algn="l" defTabSz="914400" rtl="0" eaLnBrk="1" latinLnBrk="0" hangingPunct="1">
              <a:lnSpc>
                <a:spcPct val="90000"/>
              </a:lnSpc>
              <a:spcBef>
                <a:spcPts val="300"/>
              </a:spcBef>
              <a:spcAft>
                <a:spcPts val="30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5pPr>
            <a:lvl6pPr marL="2286000" indent="0" algn="l" defTabSz="914400" rtl="0" eaLnBrk="1" latinLnBrk="0" hangingPunct="1">
              <a:lnSpc>
                <a:spcPct val="90000"/>
              </a:lnSpc>
              <a:spcBef>
                <a:spcPts val="300"/>
              </a:spcBef>
              <a:spcAft>
                <a:spcPts val="30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6pPr>
            <a:lvl7pPr marL="2743200" indent="0" algn="l" defTabSz="914400" rtl="0" eaLnBrk="1" latinLnBrk="0" hangingPunct="1">
              <a:lnSpc>
                <a:spcPct val="90000"/>
              </a:lnSpc>
              <a:spcBef>
                <a:spcPts val="300"/>
              </a:spcBef>
              <a:spcAft>
                <a:spcPts val="30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7pPr>
            <a:lvl8pPr marL="3200400" indent="0" algn="l" defTabSz="914400" rtl="0" eaLnBrk="1" latinLnBrk="0" hangingPunct="1">
              <a:lnSpc>
                <a:spcPct val="90000"/>
              </a:lnSpc>
              <a:spcBef>
                <a:spcPts val="300"/>
              </a:spcBef>
              <a:spcAft>
                <a:spcPts val="30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8pPr>
            <a:lvl9pPr marL="3657600" indent="0" algn="l" defTabSz="914400" rtl="0" eaLnBrk="1" latinLnBrk="0" hangingPunct="1">
              <a:lnSpc>
                <a:spcPct val="90000"/>
              </a:lnSpc>
              <a:spcBef>
                <a:spcPts val="300"/>
              </a:spcBef>
              <a:spcAft>
                <a:spcPts val="300"/>
              </a:spcAft>
              <a:buClr>
                <a:schemeClr val="accent1"/>
              </a:buClr>
              <a:buFont typeface="Wingdings 2" pitchFamily="18" charset="2"/>
              <a:buNone/>
              <a:defRPr sz="1600" b="1" kern="1200">
                <a:solidFill>
                  <a:schemeClr val="tx1">
                    <a:lumMod val="65000"/>
                    <a:lumOff val="35000"/>
                  </a:schemeClr>
                </a:solidFill>
                <a:latin typeface="+mn-lt"/>
                <a:ea typeface="+mn-ea"/>
                <a:cs typeface="+mn-cs"/>
              </a:defRPr>
            </a:lvl9pPr>
          </a:lstStyle>
          <a:p>
            <a:r>
              <a:rPr lang="en-US" dirty="0"/>
              <a:t>Thread C (Consumer)</a:t>
            </a:r>
          </a:p>
        </p:txBody>
      </p:sp>
    </p:spTree>
    <p:extLst>
      <p:ext uri="{BB962C8B-B14F-4D97-AF65-F5344CB8AC3E}">
        <p14:creationId xmlns:p14="http://schemas.microsoft.com/office/powerpoint/2010/main" val="337265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 calcmode="lin" valueType="num">
                                      <p:cBhvr additive="base">
                                        <p:cTn id="11" dur="500" fill="hold"/>
                                        <p:tgtEl>
                                          <p:spTgt spid="8">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8">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 calcmode="lin" valueType="num">
                                      <p:cBhvr additive="base">
                                        <p:cTn id="15" dur="500" fill="hold"/>
                                        <p:tgtEl>
                                          <p:spTgt spid="8">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8">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8">
                                            <p:txEl>
                                              <p:pRg st="12" end="12"/>
                                            </p:txEl>
                                          </p:spTgt>
                                        </p:tgtEl>
                                        <p:attrNameLst>
                                          <p:attrName>style.visibility</p:attrName>
                                        </p:attrNameLst>
                                      </p:cBhvr>
                                      <p:to>
                                        <p:strVal val="visible"/>
                                      </p:to>
                                    </p:set>
                                    <p:anim calcmode="lin" valueType="num">
                                      <p:cBhvr additive="base">
                                        <p:cTn id="19" dur="500" fill="hold"/>
                                        <p:tgtEl>
                                          <p:spTgt spid="8">
                                            <p:txEl>
                                              <p:pRg st="12" end="1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0">
                                            <p:txEl>
                                              <p:pRg st="2" end="2"/>
                                            </p:txEl>
                                          </p:spTgt>
                                        </p:tgtEl>
                                        <p:attrNameLst>
                                          <p:attrName>style.visibility</p:attrName>
                                        </p:attrNameLst>
                                      </p:cBhvr>
                                      <p:to>
                                        <p:strVal val="visible"/>
                                      </p:to>
                                    </p:set>
                                    <p:anim calcmode="lin" valueType="num">
                                      <p:cBhvr additive="base">
                                        <p:cTn id="25" dur="500" fill="hold"/>
                                        <p:tgtEl>
                                          <p:spTgt spid="10">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
                                            <p:txEl>
                                              <p:pRg st="2" end="2"/>
                                            </p:txEl>
                                          </p:spTgt>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10">
                                            <p:txEl>
                                              <p:pRg st="3" end="3"/>
                                            </p:txEl>
                                          </p:spTgt>
                                        </p:tgtEl>
                                        <p:attrNameLst>
                                          <p:attrName>style.visibility</p:attrName>
                                        </p:attrNameLst>
                                      </p:cBhvr>
                                      <p:to>
                                        <p:strVal val="visible"/>
                                      </p:to>
                                    </p:set>
                                    <p:anim calcmode="lin" valueType="num">
                                      <p:cBhvr additive="base">
                                        <p:cTn id="29" dur="500" fill="hold"/>
                                        <p:tgtEl>
                                          <p:spTgt spid="10">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0">
                                            <p:txEl>
                                              <p:pRg st="3" end="3"/>
                                            </p:txEl>
                                          </p:spTgt>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0"/>
                                  </p:stCondLst>
                                  <p:childTnLst>
                                    <p:set>
                                      <p:cBhvr>
                                        <p:cTn id="32" dur="1" fill="hold">
                                          <p:stCondLst>
                                            <p:cond delay="0"/>
                                          </p:stCondLst>
                                        </p:cTn>
                                        <p:tgtEl>
                                          <p:spTgt spid="10">
                                            <p:txEl>
                                              <p:pRg st="4" end="4"/>
                                            </p:txEl>
                                          </p:spTgt>
                                        </p:tgtEl>
                                        <p:attrNameLst>
                                          <p:attrName>style.visibility</p:attrName>
                                        </p:attrNameLst>
                                      </p:cBhvr>
                                      <p:to>
                                        <p:strVal val="visible"/>
                                      </p:to>
                                    </p:set>
                                    <p:anim calcmode="lin" valueType="num">
                                      <p:cBhvr additive="base">
                                        <p:cTn id="33" dur="500" fill="hold"/>
                                        <p:tgtEl>
                                          <p:spTgt spid="10">
                                            <p:txEl>
                                              <p:pRg st="4" end="4"/>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10">
                                            <p:txEl>
                                              <p:pRg st="4" end="4"/>
                                            </p:txEl>
                                          </p:spTgt>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0"/>
                                  </p:stCondLst>
                                  <p:childTnLst>
                                    <p:set>
                                      <p:cBhvr>
                                        <p:cTn id="36" dur="1" fill="hold">
                                          <p:stCondLst>
                                            <p:cond delay="0"/>
                                          </p:stCondLst>
                                        </p:cTn>
                                        <p:tgtEl>
                                          <p:spTgt spid="10">
                                            <p:txEl>
                                              <p:pRg st="5" end="5"/>
                                            </p:txEl>
                                          </p:spTgt>
                                        </p:tgtEl>
                                        <p:attrNameLst>
                                          <p:attrName>style.visibility</p:attrName>
                                        </p:attrNameLst>
                                      </p:cBhvr>
                                      <p:to>
                                        <p:strVal val="visible"/>
                                      </p:to>
                                    </p:set>
                                    <p:anim calcmode="lin" valueType="num">
                                      <p:cBhvr additive="base">
                                        <p:cTn id="37" dur="500" fill="hold"/>
                                        <p:tgtEl>
                                          <p:spTgt spid="10">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7">
                                            <p:txEl>
                                              <p:pRg st="7" end="7"/>
                                            </p:txEl>
                                          </p:spTgt>
                                        </p:tgtEl>
                                        <p:attrNameLst>
                                          <p:attrName>style.visibility</p:attrName>
                                        </p:attrNameLst>
                                      </p:cBhvr>
                                      <p:to>
                                        <p:strVal val="visible"/>
                                      </p:to>
                                    </p:set>
                                    <p:anim calcmode="lin" valueType="num">
                                      <p:cBhvr additive="base">
                                        <p:cTn id="43" dur="500" fill="hold"/>
                                        <p:tgtEl>
                                          <p:spTgt spid="17">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7">
                                            <p:txEl>
                                              <p:pRg st="7" end="7"/>
                                            </p:txEl>
                                          </p:spTgt>
                                        </p:tgtEl>
                                        <p:attrNameLst>
                                          <p:attrName>ppt_y</p:attrName>
                                        </p:attrNameLst>
                                      </p:cBhvr>
                                      <p:tavLst>
                                        <p:tav tm="0">
                                          <p:val>
                                            <p:strVal val="#ppt_y"/>
                                          </p:val>
                                        </p:tav>
                                        <p:tav tm="100000">
                                          <p:val>
                                            <p:strVal val="#ppt_y"/>
                                          </p:val>
                                        </p:tav>
                                      </p:tavLst>
                                    </p:anim>
                                  </p:childTnLst>
                                </p:cTn>
                              </p:par>
                              <p:par>
                                <p:cTn id="45" presetID="2" presetClass="entr" presetSubtype="8" fill="hold" nodeType="withEffect">
                                  <p:stCondLst>
                                    <p:cond delay="0"/>
                                  </p:stCondLst>
                                  <p:childTnLst>
                                    <p:set>
                                      <p:cBhvr>
                                        <p:cTn id="46" dur="1" fill="hold">
                                          <p:stCondLst>
                                            <p:cond delay="0"/>
                                          </p:stCondLst>
                                        </p:cTn>
                                        <p:tgtEl>
                                          <p:spTgt spid="17">
                                            <p:txEl>
                                              <p:pRg st="8" end="8"/>
                                            </p:txEl>
                                          </p:spTgt>
                                        </p:tgtEl>
                                        <p:attrNameLst>
                                          <p:attrName>style.visibility</p:attrName>
                                        </p:attrNameLst>
                                      </p:cBhvr>
                                      <p:to>
                                        <p:strVal val="visible"/>
                                      </p:to>
                                    </p:set>
                                    <p:anim calcmode="lin" valueType="num">
                                      <p:cBhvr additive="base">
                                        <p:cTn id="47" dur="500" fill="hold"/>
                                        <p:tgtEl>
                                          <p:spTgt spid="17">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17">
                                            <p:txEl>
                                              <p:pRg st="8" end="8"/>
                                            </p:txEl>
                                          </p:spTgt>
                                        </p:tgtEl>
                                        <p:attrNameLst>
                                          <p:attrName>ppt_y</p:attrName>
                                        </p:attrNameLst>
                                      </p:cBhvr>
                                      <p:tavLst>
                                        <p:tav tm="0">
                                          <p:val>
                                            <p:strVal val="#ppt_y"/>
                                          </p:val>
                                        </p:tav>
                                        <p:tav tm="100000">
                                          <p:val>
                                            <p:strVal val="#ppt_y"/>
                                          </p:val>
                                        </p:tav>
                                      </p:tavLst>
                                    </p:anim>
                                  </p:childTnLst>
                                </p:cTn>
                              </p:par>
                              <p:par>
                                <p:cTn id="49" presetID="2" presetClass="entr" presetSubtype="8" fill="hold" nodeType="withEffect">
                                  <p:stCondLst>
                                    <p:cond delay="0"/>
                                  </p:stCondLst>
                                  <p:childTnLst>
                                    <p:set>
                                      <p:cBhvr>
                                        <p:cTn id="50" dur="1" fill="hold">
                                          <p:stCondLst>
                                            <p:cond delay="0"/>
                                          </p:stCondLst>
                                        </p:cTn>
                                        <p:tgtEl>
                                          <p:spTgt spid="17">
                                            <p:txEl>
                                              <p:pRg st="9" end="9"/>
                                            </p:txEl>
                                          </p:spTgt>
                                        </p:tgtEl>
                                        <p:attrNameLst>
                                          <p:attrName>style.visibility</p:attrName>
                                        </p:attrNameLst>
                                      </p:cBhvr>
                                      <p:to>
                                        <p:strVal val="visible"/>
                                      </p:to>
                                    </p:set>
                                    <p:anim calcmode="lin" valueType="num">
                                      <p:cBhvr additive="base">
                                        <p:cTn id="51" dur="500" fill="hold"/>
                                        <p:tgtEl>
                                          <p:spTgt spid="17">
                                            <p:txEl>
                                              <p:pRg st="9" end="9"/>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17">
                                            <p:txEl>
                                              <p:pRg st="9" end="9"/>
                                            </p:txEl>
                                          </p:spTgt>
                                        </p:tgtEl>
                                        <p:attrNameLst>
                                          <p:attrName>ppt_y</p:attrName>
                                        </p:attrNameLst>
                                      </p:cBhvr>
                                      <p:tavLst>
                                        <p:tav tm="0">
                                          <p:val>
                                            <p:strVal val="#ppt_y"/>
                                          </p:val>
                                        </p:tav>
                                        <p:tav tm="100000">
                                          <p:val>
                                            <p:strVal val="#ppt_y"/>
                                          </p:val>
                                        </p:tav>
                                      </p:tavLst>
                                    </p:anim>
                                  </p:childTnLst>
                                </p:cTn>
                              </p:par>
                              <p:par>
                                <p:cTn id="53" presetID="2" presetClass="entr" presetSubtype="8" fill="hold" nodeType="withEffect">
                                  <p:stCondLst>
                                    <p:cond delay="0"/>
                                  </p:stCondLst>
                                  <p:childTnLst>
                                    <p:set>
                                      <p:cBhvr>
                                        <p:cTn id="54" dur="1" fill="hold">
                                          <p:stCondLst>
                                            <p:cond delay="0"/>
                                          </p:stCondLst>
                                        </p:cTn>
                                        <p:tgtEl>
                                          <p:spTgt spid="17">
                                            <p:txEl>
                                              <p:pRg st="10" end="10"/>
                                            </p:txEl>
                                          </p:spTgt>
                                        </p:tgtEl>
                                        <p:attrNameLst>
                                          <p:attrName>style.visibility</p:attrName>
                                        </p:attrNameLst>
                                      </p:cBhvr>
                                      <p:to>
                                        <p:strVal val="visible"/>
                                      </p:to>
                                    </p:set>
                                    <p:anim calcmode="lin" valueType="num">
                                      <p:cBhvr additive="base">
                                        <p:cTn id="55" dur="500" fill="hold"/>
                                        <p:tgtEl>
                                          <p:spTgt spid="17">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7">
                                            <p:txEl>
                                              <p:pRg st="10" end="10"/>
                                            </p:txEl>
                                          </p:spTgt>
                                        </p:tgtEl>
                                        <p:attrNameLst>
                                          <p:attrName>ppt_y</p:attrName>
                                        </p:attrNameLst>
                                      </p:cBhvr>
                                      <p:tavLst>
                                        <p:tav tm="0">
                                          <p:val>
                                            <p:strVal val="#ppt_y"/>
                                          </p:val>
                                        </p:tav>
                                        <p:tav tm="100000">
                                          <p:val>
                                            <p:strVal val="#ppt_y"/>
                                          </p:val>
                                        </p:tav>
                                      </p:tavLst>
                                    </p:anim>
                                  </p:childTnLst>
                                </p:cTn>
                              </p:par>
                              <p:par>
                                <p:cTn id="57" presetID="2" presetClass="entr" presetSubtype="8" fill="hold" nodeType="withEffect">
                                  <p:stCondLst>
                                    <p:cond delay="0"/>
                                  </p:stCondLst>
                                  <p:childTnLst>
                                    <p:set>
                                      <p:cBhvr>
                                        <p:cTn id="58" dur="1" fill="hold">
                                          <p:stCondLst>
                                            <p:cond delay="0"/>
                                          </p:stCondLst>
                                        </p:cTn>
                                        <p:tgtEl>
                                          <p:spTgt spid="17">
                                            <p:txEl>
                                              <p:pRg st="11" end="11"/>
                                            </p:txEl>
                                          </p:spTgt>
                                        </p:tgtEl>
                                        <p:attrNameLst>
                                          <p:attrName>style.visibility</p:attrName>
                                        </p:attrNameLst>
                                      </p:cBhvr>
                                      <p:to>
                                        <p:strVal val="visible"/>
                                      </p:to>
                                    </p:set>
                                    <p:anim calcmode="lin" valueType="num">
                                      <p:cBhvr additive="base">
                                        <p:cTn id="59" dur="500" fill="hold"/>
                                        <p:tgtEl>
                                          <p:spTgt spid="17">
                                            <p:txEl>
                                              <p:pRg st="11" end="11"/>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17">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nodeType="clickEffect">
                                  <p:stCondLst>
                                    <p:cond delay="0"/>
                                  </p:stCondLst>
                                  <p:childTnLst>
                                    <p:set>
                                      <p:cBhvr>
                                        <p:cTn id="64" dur="1" fill="hold">
                                          <p:stCondLst>
                                            <p:cond delay="0"/>
                                          </p:stCondLst>
                                        </p:cTn>
                                        <p:tgtEl>
                                          <p:spTgt spid="8">
                                            <p:txEl>
                                              <p:pRg st="11" end="11"/>
                                            </p:txEl>
                                          </p:spTgt>
                                        </p:tgtEl>
                                        <p:attrNameLst>
                                          <p:attrName>style.visibility</p:attrName>
                                        </p:attrNameLst>
                                      </p:cBhvr>
                                      <p:to>
                                        <p:strVal val="visible"/>
                                      </p:to>
                                    </p:set>
                                    <p:anim calcmode="lin" valueType="num">
                                      <p:cBhvr additive="base">
                                        <p:cTn id="65" dur="500" fill="hold"/>
                                        <p:tgtEl>
                                          <p:spTgt spid="8">
                                            <p:txEl>
                                              <p:pRg st="11" end="11"/>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8">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8" fill="hold" grpId="0" nodeType="clickEffect">
                                  <p:stCondLst>
                                    <p:cond delay="0"/>
                                  </p:stCondLst>
                                  <p:childTnLst>
                                    <p:set>
                                      <p:cBhvr>
                                        <p:cTn id="70" dur="1" fill="hold">
                                          <p:stCondLst>
                                            <p:cond delay="0"/>
                                          </p:stCondLst>
                                        </p:cTn>
                                        <p:tgtEl>
                                          <p:spTgt spid="3"/>
                                        </p:tgtEl>
                                        <p:attrNameLst>
                                          <p:attrName>style.visibility</p:attrName>
                                        </p:attrNameLst>
                                      </p:cBhvr>
                                      <p:to>
                                        <p:strVal val="visible"/>
                                      </p:to>
                                    </p:set>
                                    <p:anim calcmode="lin" valueType="num">
                                      <p:cBhvr additive="base">
                                        <p:cTn id="71" dur="500" fill="hold"/>
                                        <p:tgtEl>
                                          <p:spTgt spid="3"/>
                                        </p:tgtEl>
                                        <p:attrNameLst>
                                          <p:attrName>ppt_x</p:attrName>
                                        </p:attrNameLst>
                                      </p:cBhvr>
                                      <p:tavLst>
                                        <p:tav tm="0">
                                          <p:val>
                                            <p:strVal val="0-#ppt_w/2"/>
                                          </p:val>
                                        </p:tav>
                                        <p:tav tm="100000">
                                          <p:val>
                                            <p:strVal val="#ppt_x"/>
                                          </p:val>
                                        </p:tav>
                                      </p:tavLst>
                                    </p:anim>
                                    <p:anim calcmode="lin" valueType="num">
                                      <p:cBhvr additive="base">
                                        <p:cTn id="72"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46F42-F93F-4E83-B015-13CA33230643}"/>
              </a:ext>
            </a:extLst>
          </p:cNvPr>
          <p:cNvSpPr>
            <a:spLocks noGrp="1"/>
          </p:cNvSpPr>
          <p:nvPr>
            <p:ph type="title"/>
          </p:nvPr>
        </p:nvSpPr>
        <p:spPr/>
        <p:txBody>
          <a:bodyPr/>
          <a:lstStyle/>
          <a:p>
            <a:r>
              <a:rPr lang="en-US" smtClean="0"/>
              <a:t>Mesa Monitors</a:t>
            </a:r>
            <a:endParaRPr lang="en-US" dirty="0"/>
          </a:p>
        </p:txBody>
      </p:sp>
      <p:sp>
        <p:nvSpPr>
          <p:cNvPr id="3" name="Content Placeholder 2">
            <a:extLst>
              <a:ext uri="{FF2B5EF4-FFF2-40B4-BE49-F238E27FC236}">
                <a16:creationId xmlns:a16="http://schemas.microsoft.com/office/drawing/2014/main" id="{D5781983-0898-4E1A-8A41-C66C2ED560B5}"/>
              </a:ext>
            </a:extLst>
          </p:cNvPr>
          <p:cNvSpPr>
            <a:spLocks noGrp="1"/>
          </p:cNvSpPr>
          <p:nvPr>
            <p:ph idx="1"/>
          </p:nvPr>
        </p:nvSpPr>
        <p:spPr/>
        <p:txBody>
          <a:bodyPr>
            <a:normAutofit fontScale="85000" lnSpcReduction="20000"/>
          </a:bodyPr>
          <a:lstStyle/>
          <a:p>
            <a:r>
              <a:rPr lang="en-US" altLang="ko-KR" dirty="0" smtClean="0"/>
              <a:t>Signaler keeps lock and CPU</a:t>
            </a:r>
          </a:p>
          <a:p>
            <a:r>
              <a:rPr lang="en-US" altLang="ko-KR" dirty="0" smtClean="0"/>
              <a:t>Waiter placed on ready queue with no special priority</a:t>
            </a:r>
          </a:p>
          <a:p>
            <a:endParaRPr lang="en-US" altLang="ko-KR" dirty="0" smtClean="0"/>
          </a:p>
          <a:p>
            <a:endParaRPr lang="en-US" altLang="ko-KR" dirty="0" smtClean="0"/>
          </a:p>
          <a:p>
            <a:endParaRPr lang="en-US" altLang="ko-KR" dirty="0" smtClean="0"/>
          </a:p>
          <a:p>
            <a:endParaRPr lang="en-US" altLang="ko-KR" dirty="0" smtClean="0"/>
          </a:p>
          <a:p>
            <a:endParaRPr lang="en-US" altLang="ko-KR" dirty="0" smtClean="0"/>
          </a:p>
          <a:p>
            <a:r>
              <a:rPr lang="en-US" altLang="ko-KR" dirty="0" smtClean="0">
                <a:solidFill>
                  <a:srgbClr val="FF0000"/>
                </a:solidFill>
              </a:rPr>
              <a:t>Practically, need to check condition again after wait</a:t>
            </a:r>
          </a:p>
          <a:p>
            <a:pPr lvl="1"/>
            <a:r>
              <a:rPr lang="en-US" altLang="ko-KR" dirty="0" smtClean="0">
                <a:solidFill>
                  <a:srgbClr val="FF0000"/>
                </a:solidFill>
              </a:rPr>
              <a:t>By the time the waiter gets scheduled, condition may be false again – so, just check again with the “while” loop</a:t>
            </a:r>
          </a:p>
          <a:p>
            <a:r>
              <a:rPr lang="en-US" altLang="ko-KR" dirty="0" smtClean="0"/>
              <a:t>Most real operating systems do this!</a:t>
            </a:r>
          </a:p>
          <a:p>
            <a:pPr lvl="1"/>
            <a:r>
              <a:rPr lang="en-US" altLang="ko-KR" dirty="0" smtClean="0"/>
              <a:t>Efficient, easy to implement</a:t>
            </a:r>
            <a:endParaRPr lang="en-US" altLang="ko-KR" dirty="0"/>
          </a:p>
        </p:txBody>
      </p:sp>
      <p:sp>
        <p:nvSpPr>
          <p:cNvPr id="4" name="Date Placeholder 3">
            <a:extLst>
              <a:ext uri="{FF2B5EF4-FFF2-40B4-BE49-F238E27FC236}">
                <a16:creationId xmlns:a16="http://schemas.microsoft.com/office/drawing/2014/main" id="{EDAFABF0-0364-4579-99C7-E63A9196518B}"/>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E2063C74-BE9A-49B8-AFAF-4FD33B441EDE}"/>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4E29EEE2-D9F5-42AA-AAE6-EE67A3353E9E}"/>
              </a:ext>
            </a:extLst>
          </p:cNvPr>
          <p:cNvSpPr>
            <a:spLocks noGrp="1"/>
          </p:cNvSpPr>
          <p:nvPr>
            <p:ph type="sldNum" sz="quarter" idx="12"/>
          </p:nvPr>
        </p:nvSpPr>
        <p:spPr/>
        <p:txBody>
          <a:bodyPr>
            <a:normAutofit lnSpcReduction="10000"/>
          </a:bodyPr>
          <a:lstStyle/>
          <a:p>
            <a:fld id="{250B3728-42B5-46E1-8863-4BDB07D9EE18}" type="slidenum">
              <a:rPr lang="en-US" smtClean="0"/>
              <a:pPr/>
              <a:t>35</a:t>
            </a:fld>
            <a:endParaRPr lang="en-US"/>
          </a:p>
        </p:txBody>
      </p:sp>
      <p:sp>
        <p:nvSpPr>
          <p:cNvPr id="7" name="Rectangle 3">
            <a:extLst>
              <a:ext uri="{FF2B5EF4-FFF2-40B4-BE49-F238E27FC236}">
                <a16:creationId xmlns:a16="http://schemas.microsoft.com/office/drawing/2014/main" id="{79D0700B-E29E-41D3-A1A6-83A0FDDE0EC3}"/>
              </a:ext>
            </a:extLst>
          </p:cNvPr>
          <p:cNvSpPr>
            <a:spLocks noChangeArrowheads="1"/>
          </p:cNvSpPr>
          <p:nvPr/>
        </p:nvSpPr>
        <p:spPr bwMode="auto">
          <a:xfrm>
            <a:off x="6811709" y="2561235"/>
            <a:ext cx="4608443" cy="2031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r>
              <a:rPr lang="en-US" altLang="ko-KR" dirty="0">
                <a:solidFill>
                  <a:srgbClr val="000000"/>
                </a:solidFill>
                <a:latin typeface="Consolas" panose="020B0609020204030204" pitchFamily="49" charset="0"/>
                <a:ea typeface="굴림" charset="0"/>
                <a:cs typeface="굴림" charset="0"/>
              </a:rPr>
              <a:t>acquire(&amp;</a:t>
            </a:r>
            <a:r>
              <a:rPr lang="en-US" altLang="ko-KR" dirty="0" err="1">
                <a:solidFill>
                  <a:srgbClr val="000000"/>
                </a:solidFill>
                <a:latin typeface="Consolas" panose="020B0609020204030204" pitchFamily="49" charset="0"/>
                <a:ea typeface="굴림" charset="0"/>
                <a:cs typeface="굴림" charset="0"/>
              </a:rPr>
              <a:t>buf_lock</a:t>
            </a:r>
            <a:r>
              <a:rPr lang="en-US" altLang="ko-KR" dirty="0">
                <a:solidFill>
                  <a:srgbClr val="000000"/>
                </a:solidFill>
                <a:latin typeface="Consolas" panose="020B0609020204030204" pitchFamily="49" charset="0"/>
                <a:ea typeface="굴림" charset="0"/>
                <a:cs typeface="굴림" charset="0"/>
              </a:rPr>
              <a:t>);</a:t>
            </a:r>
          </a:p>
          <a:p>
            <a:r>
              <a:rPr lang="en-US" altLang="ko-KR" dirty="0">
                <a:solidFill>
                  <a:srgbClr val="000000"/>
                </a:solidFill>
                <a:latin typeface="Consolas" panose="020B0609020204030204" pitchFamily="49" charset="0"/>
                <a:ea typeface="굴림" charset="0"/>
                <a:cs typeface="굴림" charset="0"/>
              </a:rPr>
              <a:t>…</a:t>
            </a:r>
          </a:p>
          <a:p>
            <a:r>
              <a:rPr lang="en-US" altLang="ko-KR" dirty="0">
                <a:solidFill>
                  <a:schemeClr val="hlink"/>
                </a:solidFill>
                <a:latin typeface="Consolas" panose="020B0609020204030204" pitchFamily="49" charset="0"/>
                <a:ea typeface="굴림" charset="0"/>
                <a:cs typeface="굴림" charset="0"/>
              </a:rPr>
              <a:t>while (</a:t>
            </a:r>
            <a:r>
              <a:rPr lang="en-US" altLang="ko-KR" dirty="0" err="1" smtClean="0">
                <a:solidFill>
                  <a:schemeClr val="hlink"/>
                </a:solidFill>
                <a:latin typeface="Consolas" panose="020B0609020204030204" pitchFamily="49" charset="0"/>
                <a:ea typeface="굴림" charset="0"/>
                <a:cs typeface="굴림" charset="0"/>
              </a:rPr>
              <a:t>is_empty</a:t>
            </a:r>
            <a:r>
              <a:rPr lang="en-US" altLang="ko-KR" dirty="0">
                <a:solidFill>
                  <a:schemeClr val="hlink"/>
                </a:solidFill>
                <a:latin typeface="Consolas" panose="020B0609020204030204" pitchFamily="49" charset="0"/>
                <a:ea typeface="굴림" charset="0"/>
                <a:cs typeface="굴림" charset="0"/>
              </a:rPr>
              <a:t>(&amp;queue)) {</a:t>
            </a:r>
            <a:br>
              <a:rPr lang="en-US" altLang="ko-KR" dirty="0">
                <a:solidFill>
                  <a:schemeClr val="hlink"/>
                </a:solidFill>
                <a:latin typeface="Consolas" panose="020B0609020204030204" pitchFamily="49" charset="0"/>
                <a:ea typeface="굴림" charset="0"/>
                <a:cs typeface="굴림" charset="0"/>
              </a:rPr>
            </a:br>
            <a:r>
              <a:rPr lang="en-US" altLang="ko-KR" dirty="0">
                <a:solidFill>
                  <a:schemeClr val="hlink"/>
                </a:solidFill>
                <a:latin typeface="Consolas" panose="020B0609020204030204" pitchFamily="49" charset="0"/>
                <a:ea typeface="굴림" charset="0"/>
                <a:cs typeface="굴림" charset="0"/>
              </a:rPr>
              <a:t>  </a:t>
            </a:r>
            <a:r>
              <a:rPr lang="en-US" altLang="ko-KR" dirty="0" err="1">
                <a:solidFill>
                  <a:schemeClr val="hlink"/>
                </a:solidFill>
                <a:latin typeface="Consolas" panose="020B0609020204030204" pitchFamily="49" charset="0"/>
                <a:ea typeface="굴림" charset="0"/>
                <a:cs typeface="굴림" charset="0"/>
              </a:rPr>
              <a:t>cond_wait</a:t>
            </a:r>
            <a:r>
              <a:rPr lang="en-US" altLang="ko-KR" dirty="0">
                <a:solidFill>
                  <a:schemeClr val="hlink"/>
                </a:solidFill>
                <a:latin typeface="Consolas" panose="020B0609020204030204" pitchFamily="49" charset="0"/>
                <a:ea typeface="굴림" charset="0"/>
                <a:cs typeface="굴림" charset="0"/>
              </a:rPr>
              <a:t>(&amp;</a:t>
            </a:r>
            <a:r>
              <a:rPr lang="en-US" altLang="ko-KR" dirty="0" err="1">
                <a:solidFill>
                  <a:schemeClr val="hlink"/>
                </a:solidFill>
                <a:latin typeface="Consolas" panose="020B0609020204030204" pitchFamily="49" charset="0"/>
                <a:ea typeface="굴림" charset="0"/>
                <a:cs typeface="굴림" charset="0"/>
              </a:rPr>
              <a:t>not_empty</a:t>
            </a:r>
            <a:r>
              <a:rPr lang="en-US" altLang="ko-KR" dirty="0">
                <a:solidFill>
                  <a:schemeClr val="hlink"/>
                </a:solidFill>
                <a:latin typeface="Consolas" panose="020B0609020204030204" pitchFamily="49" charset="0"/>
                <a:ea typeface="굴림" charset="0"/>
                <a:cs typeface="굴림" charset="0"/>
              </a:rPr>
              <a:t>, &amp;</a:t>
            </a:r>
            <a:r>
              <a:rPr lang="en-US" altLang="ko-KR" dirty="0" err="1">
                <a:solidFill>
                  <a:schemeClr val="hlink"/>
                </a:solidFill>
                <a:latin typeface="Consolas" panose="020B0609020204030204" pitchFamily="49" charset="0"/>
                <a:ea typeface="굴림" charset="0"/>
                <a:cs typeface="굴림" charset="0"/>
              </a:rPr>
              <a:t>buf_lock</a:t>
            </a:r>
            <a:r>
              <a:rPr lang="en-US" altLang="ko-KR" dirty="0">
                <a:solidFill>
                  <a:schemeClr val="hlink"/>
                </a:solidFill>
                <a:latin typeface="Consolas" panose="020B0609020204030204" pitchFamily="49" charset="0"/>
                <a:ea typeface="굴림" charset="0"/>
                <a:cs typeface="굴림" charset="0"/>
              </a:rPr>
              <a:t>); </a:t>
            </a:r>
            <a:br>
              <a:rPr lang="en-US" altLang="ko-KR" dirty="0">
                <a:solidFill>
                  <a:schemeClr val="hlink"/>
                </a:solidFill>
                <a:latin typeface="Consolas" panose="020B0609020204030204" pitchFamily="49" charset="0"/>
                <a:ea typeface="굴림" charset="0"/>
                <a:cs typeface="굴림" charset="0"/>
              </a:rPr>
            </a:br>
            <a:r>
              <a:rPr lang="en-US" altLang="ko-KR" dirty="0">
                <a:solidFill>
                  <a:schemeClr val="hlink"/>
                </a:solidFill>
                <a:latin typeface="Consolas" panose="020B0609020204030204" pitchFamily="49" charset="0"/>
                <a:ea typeface="굴림" charset="0"/>
                <a:cs typeface="굴림" charset="0"/>
              </a:rPr>
              <a:t>}</a:t>
            </a:r>
            <a:br>
              <a:rPr lang="en-US" altLang="ko-KR" dirty="0">
                <a:solidFill>
                  <a:schemeClr val="hlink"/>
                </a:solidFill>
                <a:latin typeface="Consolas" panose="020B0609020204030204" pitchFamily="49" charset="0"/>
                <a:ea typeface="굴림" charset="0"/>
                <a:cs typeface="굴림" charset="0"/>
              </a:rPr>
            </a:br>
            <a:r>
              <a:rPr lang="en-US" altLang="ko-KR" dirty="0">
                <a:latin typeface="Consolas" panose="020B0609020204030204" pitchFamily="49" charset="0"/>
                <a:ea typeface="굴림" charset="0"/>
                <a:cs typeface="굴림" charset="0"/>
              </a:rPr>
              <a:t>…</a:t>
            </a:r>
          </a:p>
          <a:p>
            <a:r>
              <a:rPr lang="en-US" altLang="ko-KR" dirty="0">
                <a:latin typeface="Consolas" panose="020B0609020204030204" pitchFamily="49" charset="0"/>
                <a:ea typeface="굴림" charset="0"/>
                <a:cs typeface="굴림" charset="0"/>
              </a:rPr>
              <a:t>release(&amp;</a:t>
            </a:r>
            <a:r>
              <a:rPr lang="en-US" altLang="ko-KR" dirty="0" err="1">
                <a:latin typeface="Consolas" panose="020B0609020204030204" pitchFamily="49" charset="0"/>
                <a:ea typeface="굴림" charset="0"/>
                <a:cs typeface="굴림" charset="0"/>
              </a:rPr>
              <a:t>buf_lock</a:t>
            </a:r>
            <a:r>
              <a:rPr lang="en-US" altLang="ko-KR" dirty="0">
                <a:latin typeface="Consolas" panose="020B0609020204030204" pitchFamily="49" charset="0"/>
                <a:ea typeface="굴림" charset="0"/>
                <a:cs typeface="굴림" charset="0"/>
              </a:rPr>
              <a:t>);</a:t>
            </a:r>
          </a:p>
        </p:txBody>
      </p:sp>
      <p:sp>
        <p:nvSpPr>
          <p:cNvPr id="8" name="Rectangle 4">
            <a:extLst>
              <a:ext uri="{FF2B5EF4-FFF2-40B4-BE49-F238E27FC236}">
                <a16:creationId xmlns:a16="http://schemas.microsoft.com/office/drawing/2014/main" id="{E155807F-EFCB-4FFC-800E-E62FDE339803}"/>
              </a:ext>
            </a:extLst>
          </p:cNvPr>
          <p:cNvSpPr>
            <a:spLocks noChangeArrowheads="1"/>
          </p:cNvSpPr>
          <p:nvPr/>
        </p:nvSpPr>
        <p:spPr bwMode="auto">
          <a:xfrm>
            <a:off x="1944757" y="2559648"/>
            <a:ext cx="3505200" cy="17541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altLang="ko-KR" dirty="0">
                <a:solidFill>
                  <a:schemeClr val="hlink"/>
                </a:solidFill>
                <a:latin typeface="Consolas" panose="020B0609020204030204" pitchFamily="49" charset="0"/>
                <a:ea typeface="굴림" charset="0"/>
                <a:cs typeface="굴림" charset="0"/>
              </a:rPr>
              <a:t>…</a:t>
            </a:r>
          </a:p>
          <a:p>
            <a:r>
              <a:rPr lang="en-US" altLang="ko-KR" dirty="0">
                <a:latin typeface="Consolas" panose="020B0609020204030204" pitchFamily="49" charset="0"/>
                <a:ea typeface="굴림" charset="0"/>
                <a:cs typeface="굴림" charset="0"/>
              </a:rPr>
              <a:t>acquire(&amp;</a:t>
            </a:r>
            <a:r>
              <a:rPr lang="en-US" altLang="ko-KR" dirty="0" err="1">
                <a:latin typeface="Consolas" panose="020B0609020204030204" pitchFamily="49" charset="0"/>
                <a:ea typeface="굴림" charset="0"/>
                <a:cs typeface="굴림" charset="0"/>
              </a:rPr>
              <a:t>buf_lock</a:t>
            </a:r>
            <a:r>
              <a:rPr lang="en-US" altLang="ko-KR" dirty="0">
                <a:latin typeface="Consolas" panose="020B0609020204030204" pitchFamily="49" charset="0"/>
                <a:ea typeface="굴림" charset="0"/>
                <a:cs typeface="굴림" charset="0"/>
              </a:rPr>
              <a:t>)</a:t>
            </a:r>
          </a:p>
          <a:p>
            <a:r>
              <a:rPr lang="en-US" altLang="ko-KR" dirty="0">
                <a:latin typeface="Consolas" panose="020B0609020204030204" pitchFamily="49" charset="0"/>
                <a:ea typeface="굴림" charset="0"/>
                <a:cs typeface="굴림" charset="0"/>
              </a:rPr>
              <a:t>… </a:t>
            </a:r>
            <a:endParaRPr lang="en-US" altLang="ko-KR" dirty="0">
              <a:solidFill>
                <a:schemeClr val="hlink"/>
              </a:solidFill>
              <a:latin typeface="Consolas" panose="020B0609020204030204" pitchFamily="49" charset="0"/>
              <a:ea typeface="굴림" charset="0"/>
              <a:cs typeface="굴림" charset="0"/>
            </a:endParaRPr>
          </a:p>
          <a:p>
            <a:r>
              <a:rPr lang="en-US" altLang="ko-KR" dirty="0" err="1">
                <a:solidFill>
                  <a:schemeClr val="hlink"/>
                </a:solidFill>
                <a:latin typeface="Consolas" panose="020B0609020204030204" pitchFamily="49" charset="0"/>
                <a:ea typeface="굴림" charset="0"/>
                <a:cs typeface="굴림" charset="0"/>
              </a:rPr>
              <a:t>cond_signal</a:t>
            </a:r>
            <a:r>
              <a:rPr lang="en-US" altLang="ko-KR" dirty="0">
                <a:solidFill>
                  <a:schemeClr val="hlink"/>
                </a:solidFill>
                <a:latin typeface="Consolas" panose="020B0609020204030204" pitchFamily="49" charset="0"/>
                <a:ea typeface="굴림" charset="0"/>
                <a:cs typeface="굴림" charset="0"/>
              </a:rPr>
              <a:t>(&amp;</a:t>
            </a:r>
            <a:r>
              <a:rPr lang="en-US" altLang="ko-KR" dirty="0" err="1">
                <a:solidFill>
                  <a:schemeClr val="hlink"/>
                </a:solidFill>
                <a:latin typeface="Consolas" panose="020B0609020204030204" pitchFamily="49" charset="0"/>
                <a:ea typeface="굴림" charset="0"/>
                <a:cs typeface="굴림" charset="0"/>
              </a:rPr>
              <a:t>not_empty</a:t>
            </a:r>
            <a:r>
              <a:rPr lang="en-US" altLang="ko-KR" dirty="0">
                <a:solidFill>
                  <a:schemeClr val="hlink"/>
                </a:solidFill>
                <a:latin typeface="Consolas" panose="020B0609020204030204" pitchFamily="49" charset="0"/>
                <a:ea typeface="굴림" charset="0"/>
                <a:cs typeface="굴림" charset="0"/>
              </a:rPr>
              <a:t>);</a:t>
            </a:r>
            <a:endParaRPr lang="en-US" altLang="ko-KR" dirty="0">
              <a:latin typeface="Consolas" panose="020B0609020204030204" pitchFamily="49" charset="0"/>
              <a:ea typeface="굴림" charset="0"/>
              <a:cs typeface="굴림" charset="0"/>
            </a:endParaRPr>
          </a:p>
          <a:p>
            <a:r>
              <a:rPr lang="en-US" altLang="ko-KR" dirty="0">
                <a:latin typeface="Consolas" panose="020B0609020204030204" pitchFamily="49" charset="0"/>
                <a:ea typeface="굴림" charset="0"/>
                <a:cs typeface="굴림" charset="0"/>
              </a:rPr>
              <a:t>…</a:t>
            </a:r>
          </a:p>
          <a:p>
            <a:r>
              <a:rPr lang="en-US" altLang="ko-KR" dirty="0">
                <a:latin typeface="Consolas" panose="020B0609020204030204" pitchFamily="49" charset="0"/>
                <a:ea typeface="굴림" charset="0"/>
                <a:cs typeface="굴림" charset="0"/>
              </a:rPr>
              <a:t>release(&amp;</a:t>
            </a:r>
            <a:r>
              <a:rPr lang="en-US" altLang="ko-KR" dirty="0" err="1">
                <a:latin typeface="Consolas" panose="020B0609020204030204" pitchFamily="49" charset="0"/>
                <a:ea typeface="굴림" charset="0"/>
                <a:cs typeface="굴림" charset="0"/>
              </a:rPr>
              <a:t>buf_lock</a:t>
            </a:r>
            <a:r>
              <a:rPr lang="en-US" altLang="ko-KR" dirty="0" smtClean="0">
                <a:latin typeface="Consolas" panose="020B0609020204030204" pitchFamily="49" charset="0"/>
                <a:ea typeface="굴림" charset="0"/>
                <a:cs typeface="굴림" charset="0"/>
              </a:rPr>
              <a:t>);</a:t>
            </a:r>
            <a:endParaRPr lang="en-US" dirty="0">
              <a:latin typeface="Consolas" panose="020B0609020204030204" pitchFamily="49" charset="0"/>
              <a:ea typeface="굴림" charset="0"/>
              <a:cs typeface="굴림" charset="0"/>
            </a:endParaRPr>
          </a:p>
        </p:txBody>
      </p:sp>
      <p:grpSp>
        <p:nvGrpSpPr>
          <p:cNvPr id="9" name="Group 10">
            <a:extLst>
              <a:ext uri="{FF2B5EF4-FFF2-40B4-BE49-F238E27FC236}">
                <a16:creationId xmlns:a16="http://schemas.microsoft.com/office/drawing/2014/main" id="{3221D01F-764F-4609-9898-044ACEF6956C}"/>
              </a:ext>
            </a:extLst>
          </p:cNvPr>
          <p:cNvGrpSpPr>
            <a:grpSpLocks/>
          </p:cNvGrpSpPr>
          <p:nvPr/>
        </p:nvGrpSpPr>
        <p:grpSpPr bwMode="auto">
          <a:xfrm rot="21303948">
            <a:off x="4411407" y="3473919"/>
            <a:ext cx="2438400" cy="942011"/>
            <a:chOff x="3151163" y="4038600"/>
            <a:chExt cx="2438400" cy="942011"/>
          </a:xfrm>
        </p:grpSpPr>
        <p:cxnSp>
          <p:nvCxnSpPr>
            <p:cNvPr id="10" name="Straight Arrow Connector 7">
              <a:extLst>
                <a:ext uri="{FF2B5EF4-FFF2-40B4-BE49-F238E27FC236}">
                  <a16:creationId xmlns:a16="http://schemas.microsoft.com/office/drawing/2014/main" id="{DCC92144-3F6D-4C76-A35E-1AF687714D83}"/>
                </a:ext>
              </a:extLst>
            </p:cNvPr>
            <p:cNvCxnSpPr>
              <a:cxnSpLocks noChangeShapeType="1"/>
            </p:cNvCxnSpPr>
            <p:nvPr/>
          </p:nvCxnSpPr>
          <p:spPr bwMode="auto">
            <a:xfrm flipV="1">
              <a:off x="3151163" y="4038600"/>
              <a:ext cx="2438400" cy="762000"/>
            </a:xfrm>
            <a:prstGeom prst="straightConnector1">
              <a:avLst/>
            </a:prstGeom>
            <a:noFill/>
            <a:ln w="38100">
              <a:solidFill>
                <a:srgbClr val="83A6FA"/>
              </a:solidFill>
              <a:prstDash val="dash"/>
              <a:round/>
              <a:headEnd/>
              <a:tailEnd type="triangle" w="med" len="med"/>
            </a:ln>
            <a:extLst>
              <a:ext uri="{909E8E84-426E-40dd-AFC4-6F175D3DCCD1}">
                <a14:hiddenFill xmlns="" xmlns:a14="http://schemas.microsoft.com/office/drawing/2010/main">
                  <a:noFill/>
                </a14:hiddenFill>
              </a:ext>
            </a:extLst>
          </p:spPr>
        </p:cxnSp>
        <p:sp>
          <p:nvSpPr>
            <p:cNvPr id="11" name="TextBox 17">
              <a:extLst>
                <a:ext uri="{FF2B5EF4-FFF2-40B4-BE49-F238E27FC236}">
                  <a16:creationId xmlns:a16="http://schemas.microsoft.com/office/drawing/2014/main" id="{C7D5E872-0D0B-4B94-9396-15748CCAAE47}"/>
                </a:ext>
              </a:extLst>
            </p:cNvPr>
            <p:cNvSpPr txBox="1">
              <a:spLocks noChangeArrowheads="1"/>
            </p:cNvSpPr>
            <p:nvPr/>
          </p:nvSpPr>
          <p:spPr bwMode="auto">
            <a:xfrm rot="20571012">
              <a:off x="3520307" y="4334280"/>
              <a:ext cx="182511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Comic Sans MS" charset="0"/>
                  <a:ea typeface="ＭＳ Ｐゴシック" charset="0"/>
                  <a:cs typeface="ＭＳ Ｐゴシック" charset="0"/>
                </a:defRPr>
              </a:lvl1pPr>
              <a:lvl2pPr marL="742950" indent="-285750">
                <a:defRPr sz="2400" b="1">
                  <a:solidFill>
                    <a:schemeClr val="tx1"/>
                  </a:solidFill>
                  <a:latin typeface="Comic Sans MS" charset="0"/>
                  <a:ea typeface="ＭＳ Ｐゴシック" charset="0"/>
                </a:defRPr>
              </a:lvl2pPr>
              <a:lvl3pPr marL="1143000" indent="-228600">
                <a:defRPr sz="2400" b="1">
                  <a:solidFill>
                    <a:schemeClr val="tx1"/>
                  </a:solidFill>
                  <a:latin typeface="Comic Sans MS" charset="0"/>
                  <a:ea typeface="ＭＳ Ｐゴシック" charset="0"/>
                </a:defRPr>
              </a:lvl3pPr>
              <a:lvl4pPr marL="1600200" indent="-228600">
                <a:defRPr sz="2400" b="1">
                  <a:solidFill>
                    <a:schemeClr val="tx1"/>
                  </a:solidFill>
                  <a:latin typeface="Comic Sans MS" charset="0"/>
                  <a:ea typeface="ＭＳ Ｐゴシック" charset="0"/>
                </a:defRPr>
              </a:lvl4pPr>
              <a:lvl5pPr marL="2057400" indent="-22860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algn="ctr"/>
              <a:r>
                <a:rPr lang="en-US" sz="1800" b="0" dirty="0">
                  <a:latin typeface="+mn-lt"/>
                  <a:cs typeface="Helvetica" charset="0"/>
                </a:rPr>
                <a:t>schedule thread</a:t>
              </a:r>
              <a:br>
                <a:rPr lang="en-US" sz="1800" b="0" dirty="0">
                  <a:latin typeface="+mn-lt"/>
                  <a:cs typeface="Helvetica" charset="0"/>
                </a:rPr>
              </a:br>
              <a:r>
                <a:rPr lang="en-US" sz="1800" b="0" dirty="0">
                  <a:latin typeface="+mn-lt"/>
                  <a:cs typeface="Helvetica" charset="0"/>
                </a:rPr>
                <a:t>(sometime later!)</a:t>
              </a:r>
            </a:p>
          </p:txBody>
        </p:sp>
      </p:grpSp>
      <p:sp>
        <p:nvSpPr>
          <p:cNvPr id="12" name="Rounded Rectangular Callout 1">
            <a:extLst>
              <a:ext uri="{FF2B5EF4-FFF2-40B4-BE49-F238E27FC236}">
                <a16:creationId xmlns:a16="http://schemas.microsoft.com/office/drawing/2014/main" id="{DEA24E6C-D83A-44AF-B893-12156CA7D7A3}"/>
              </a:ext>
            </a:extLst>
          </p:cNvPr>
          <p:cNvSpPr>
            <a:spLocks noChangeArrowheads="1"/>
          </p:cNvSpPr>
          <p:nvPr/>
        </p:nvSpPr>
        <p:spPr bwMode="auto">
          <a:xfrm>
            <a:off x="4478406" y="2558658"/>
            <a:ext cx="2304404" cy="662121"/>
          </a:xfrm>
          <a:prstGeom prst="wedgeRoundRectCallout">
            <a:avLst>
              <a:gd name="adj1" fmla="val -53209"/>
              <a:gd name="adj2" fmla="val 86135"/>
              <a:gd name="adj3" fmla="val 16667"/>
            </a:avLst>
          </a:prstGeom>
          <a:solidFill>
            <a:srgbClr val="FF66CC"/>
          </a:solidFill>
          <a:ln w="25400">
            <a:solidFill>
              <a:schemeClr val="tx1"/>
            </a:solidFill>
            <a:round/>
            <a:headEnd type="triangle" w="med" len="med"/>
            <a:tailEnd/>
          </a:ln>
        </p:spPr>
        <p:txBody>
          <a:bodyPr anchor="ctr"/>
          <a:lstStyle/>
          <a:p>
            <a:pPr algn="ctr"/>
            <a:r>
              <a:rPr lang="en-US" b="0" dirty="0">
                <a:cs typeface="Helvetica" charset="0"/>
              </a:rPr>
              <a:t>Put waiting thread on ready queue</a:t>
            </a:r>
          </a:p>
        </p:txBody>
      </p:sp>
    </p:spTree>
    <p:extLst>
      <p:ext uri="{BB962C8B-B14F-4D97-AF65-F5344CB8AC3E}">
        <p14:creationId xmlns:p14="http://schemas.microsoft.com/office/powerpoint/2010/main" val="1262644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BE27A-0BFB-4B16-A04F-2DC69CD23DBF}"/>
              </a:ext>
            </a:extLst>
          </p:cNvPr>
          <p:cNvSpPr>
            <a:spLocks noGrp="1"/>
          </p:cNvSpPr>
          <p:nvPr>
            <p:ph type="title"/>
          </p:nvPr>
        </p:nvSpPr>
        <p:spPr/>
        <p:txBody>
          <a:bodyPr/>
          <a:lstStyle/>
          <a:p>
            <a:r>
              <a:rPr lang="en-US" smtClean="0"/>
              <a:t>Alternative: Hoare Monitors</a:t>
            </a:r>
            <a:endParaRPr lang="en-US" dirty="0"/>
          </a:p>
        </p:txBody>
      </p:sp>
      <p:sp>
        <p:nvSpPr>
          <p:cNvPr id="3" name="Content Placeholder 2">
            <a:extLst>
              <a:ext uri="{FF2B5EF4-FFF2-40B4-BE49-F238E27FC236}">
                <a16:creationId xmlns:a16="http://schemas.microsoft.com/office/drawing/2014/main" id="{DFF13414-0832-48C9-B016-E4246D59CB4E}"/>
              </a:ext>
            </a:extLst>
          </p:cNvPr>
          <p:cNvSpPr>
            <a:spLocks noGrp="1"/>
          </p:cNvSpPr>
          <p:nvPr>
            <p:ph idx="1"/>
          </p:nvPr>
        </p:nvSpPr>
        <p:spPr/>
        <p:txBody>
          <a:bodyPr>
            <a:normAutofit fontScale="92500" lnSpcReduction="20000"/>
          </a:bodyPr>
          <a:lstStyle/>
          <a:p>
            <a:r>
              <a:rPr lang="en-US" dirty="0" smtClean="0"/>
              <a:t>Named after British logician Tony Hoare</a:t>
            </a:r>
          </a:p>
          <a:p>
            <a:r>
              <a:rPr lang="en-US" dirty="0" smtClean="0"/>
              <a:t>When a thread calls </a:t>
            </a:r>
            <a:r>
              <a:rPr lang="en-US" dirty="0" smtClean="0">
                <a:latin typeface="Consolas" panose="020B0609020204030204" pitchFamily="49" charset="0"/>
              </a:rPr>
              <a:t>signal()</a:t>
            </a:r>
            <a:r>
              <a:rPr lang="en-US" dirty="0" smtClean="0"/>
              <a:t>:</a:t>
            </a:r>
          </a:p>
          <a:p>
            <a:pPr lvl="1"/>
            <a:r>
              <a:rPr lang="en-US" dirty="0" smtClean="0"/>
              <a:t>It releases the lock and the OS context-switches to the waiter, which acquires the lock immediately</a:t>
            </a:r>
          </a:p>
          <a:p>
            <a:pPr lvl="1"/>
            <a:r>
              <a:rPr lang="en-US" dirty="0" smtClean="0"/>
              <a:t>When waiter releases lock, the OS switches back to signaler</a:t>
            </a:r>
          </a:p>
          <a:p>
            <a:pPr lvl="1"/>
            <a:endParaRPr lang="en-US" dirty="0" smtClean="0"/>
          </a:p>
          <a:p>
            <a:pPr lvl="1"/>
            <a:endParaRPr lang="en-US" dirty="0" smtClean="0"/>
          </a:p>
          <a:p>
            <a:pPr lvl="1"/>
            <a:endParaRPr lang="en-US" dirty="0" smtClean="0"/>
          </a:p>
          <a:p>
            <a:pPr lvl="1"/>
            <a:endParaRPr lang="en-US" dirty="0" smtClean="0"/>
          </a:p>
          <a:p>
            <a:pPr lvl="1"/>
            <a:endParaRPr lang="en-US" dirty="0" smtClean="0"/>
          </a:p>
          <a:p>
            <a:endParaRPr lang="en-US" dirty="0" smtClean="0"/>
          </a:p>
          <a:p>
            <a:r>
              <a:rPr lang="en-US" dirty="0" smtClean="0"/>
              <a:t>Academically interesting, but not necessary!</a:t>
            </a:r>
          </a:p>
          <a:p>
            <a:pPr lvl="1"/>
            <a:r>
              <a:rPr lang="en-US" dirty="0" smtClean="0"/>
              <a:t>Introduces complexity into the scheduler</a:t>
            </a:r>
          </a:p>
          <a:p>
            <a:pPr lvl="1"/>
            <a:r>
              <a:rPr lang="en-US" dirty="0" smtClean="0"/>
              <a:t>Adds additional context switches</a:t>
            </a:r>
          </a:p>
          <a:p>
            <a:pPr lvl="1"/>
            <a:endParaRPr lang="en-US" dirty="0"/>
          </a:p>
        </p:txBody>
      </p:sp>
      <p:sp>
        <p:nvSpPr>
          <p:cNvPr id="4" name="Date Placeholder 3">
            <a:extLst>
              <a:ext uri="{FF2B5EF4-FFF2-40B4-BE49-F238E27FC236}">
                <a16:creationId xmlns:a16="http://schemas.microsoft.com/office/drawing/2014/main" id="{ECD9D2E1-B9B3-4785-B353-3A1C32EB8608}"/>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8C43D846-2196-4E93-A2BF-9B32AAF57D0E}"/>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399182A-43D2-4CC1-808C-1BB603B3EA24}"/>
              </a:ext>
            </a:extLst>
          </p:cNvPr>
          <p:cNvSpPr>
            <a:spLocks noGrp="1"/>
          </p:cNvSpPr>
          <p:nvPr>
            <p:ph type="sldNum" sz="quarter" idx="12"/>
          </p:nvPr>
        </p:nvSpPr>
        <p:spPr/>
        <p:txBody>
          <a:bodyPr>
            <a:normAutofit lnSpcReduction="10000"/>
          </a:bodyPr>
          <a:lstStyle/>
          <a:p>
            <a:fld id="{250B3728-42B5-46E1-8863-4BDB07D9EE18}" type="slidenum">
              <a:rPr lang="en-US" smtClean="0"/>
              <a:pPr/>
              <a:t>36</a:t>
            </a:fld>
            <a:endParaRPr lang="en-US"/>
          </a:p>
        </p:txBody>
      </p:sp>
      <p:sp>
        <p:nvSpPr>
          <p:cNvPr id="7" name="Rectangle 3">
            <a:extLst>
              <a:ext uri="{FF2B5EF4-FFF2-40B4-BE49-F238E27FC236}">
                <a16:creationId xmlns:a16="http://schemas.microsoft.com/office/drawing/2014/main" id="{57B93382-32C2-4205-BE78-C5BEAE497433}"/>
              </a:ext>
            </a:extLst>
          </p:cNvPr>
          <p:cNvSpPr>
            <a:spLocks noChangeArrowheads="1"/>
          </p:cNvSpPr>
          <p:nvPr/>
        </p:nvSpPr>
        <p:spPr bwMode="auto">
          <a:xfrm>
            <a:off x="6477000" y="3287993"/>
            <a:ext cx="4419600" cy="18466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r>
              <a:rPr lang="en-US" altLang="ko-KR" sz="1600" dirty="0">
                <a:solidFill>
                  <a:srgbClr val="000000"/>
                </a:solidFill>
                <a:latin typeface="Consolas" panose="020B0609020204030204" pitchFamily="49" charset="0"/>
                <a:ea typeface="굴림" charset="0"/>
                <a:cs typeface="굴림" charset="0"/>
              </a:rPr>
              <a:t>acquire(&amp;</a:t>
            </a:r>
            <a:r>
              <a:rPr lang="en-US" altLang="ko-KR" sz="1600" dirty="0" err="1">
                <a:solidFill>
                  <a:srgbClr val="000000"/>
                </a:solidFill>
                <a:latin typeface="Consolas" panose="020B0609020204030204" pitchFamily="49" charset="0"/>
                <a:ea typeface="굴림" charset="0"/>
                <a:cs typeface="굴림" charset="0"/>
              </a:rPr>
              <a:t>buf_lock</a:t>
            </a:r>
            <a:r>
              <a:rPr lang="en-US" altLang="ko-KR" sz="1600" dirty="0">
                <a:solidFill>
                  <a:srgbClr val="000000"/>
                </a:solidFill>
                <a:latin typeface="Consolas" panose="020B0609020204030204" pitchFamily="49" charset="0"/>
                <a:ea typeface="굴림" charset="0"/>
                <a:cs typeface="굴림" charset="0"/>
              </a:rPr>
              <a:t>);</a:t>
            </a:r>
          </a:p>
          <a:p>
            <a:r>
              <a:rPr lang="en-US" altLang="ko-KR" sz="1600" dirty="0">
                <a:solidFill>
                  <a:srgbClr val="000000"/>
                </a:solidFill>
                <a:latin typeface="Consolas" panose="020B0609020204030204" pitchFamily="49" charset="0"/>
                <a:ea typeface="굴림" charset="0"/>
                <a:cs typeface="굴림" charset="0"/>
              </a:rPr>
              <a:t>…</a:t>
            </a:r>
          </a:p>
          <a:p>
            <a:r>
              <a:rPr lang="en-US" altLang="ko-KR" sz="1600" dirty="0">
                <a:solidFill>
                  <a:schemeClr val="hlink"/>
                </a:solidFill>
                <a:latin typeface="Consolas" panose="020B0609020204030204" pitchFamily="49" charset="0"/>
                <a:ea typeface="굴림" charset="0"/>
                <a:cs typeface="굴림" charset="0"/>
              </a:rPr>
              <a:t>if (</a:t>
            </a:r>
            <a:r>
              <a:rPr lang="en-US" altLang="ko-KR" sz="1600" dirty="0" err="1" smtClean="0">
                <a:solidFill>
                  <a:schemeClr val="hlink"/>
                </a:solidFill>
                <a:latin typeface="Consolas" panose="020B0609020204030204" pitchFamily="49" charset="0"/>
                <a:ea typeface="굴림" charset="0"/>
                <a:cs typeface="굴림" charset="0"/>
              </a:rPr>
              <a:t>is_empty</a:t>
            </a:r>
            <a:r>
              <a:rPr lang="en-US" altLang="ko-KR" sz="1600" dirty="0">
                <a:solidFill>
                  <a:schemeClr val="hlink"/>
                </a:solidFill>
                <a:latin typeface="Consolas" panose="020B0609020204030204" pitchFamily="49" charset="0"/>
                <a:ea typeface="굴림" charset="0"/>
                <a:cs typeface="굴림" charset="0"/>
              </a:rPr>
              <a:t>(&amp;queue)) {</a:t>
            </a:r>
          </a:p>
          <a:p>
            <a:r>
              <a:rPr lang="en-US" altLang="ko-KR" sz="1600" dirty="0">
                <a:solidFill>
                  <a:schemeClr val="hlink"/>
                </a:solidFill>
                <a:latin typeface="Consolas" panose="020B0609020204030204" pitchFamily="49" charset="0"/>
                <a:ea typeface="굴림" charset="0"/>
                <a:cs typeface="굴림" charset="0"/>
              </a:rPr>
              <a:t>  </a:t>
            </a:r>
            <a:r>
              <a:rPr lang="en-US" altLang="ko-KR" sz="1600" dirty="0" err="1">
                <a:solidFill>
                  <a:schemeClr val="hlink"/>
                </a:solidFill>
                <a:latin typeface="Consolas" panose="020B0609020204030204" pitchFamily="49" charset="0"/>
                <a:ea typeface="굴림" charset="0"/>
                <a:cs typeface="굴림" charset="0"/>
              </a:rPr>
              <a:t>cond_wait</a:t>
            </a:r>
            <a:r>
              <a:rPr lang="en-US" altLang="ko-KR" sz="1600" dirty="0">
                <a:solidFill>
                  <a:schemeClr val="hlink"/>
                </a:solidFill>
                <a:latin typeface="Consolas" panose="020B0609020204030204" pitchFamily="49" charset="0"/>
                <a:ea typeface="굴림" charset="0"/>
                <a:cs typeface="굴림" charset="0"/>
              </a:rPr>
              <a:t>(&amp;</a:t>
            </a:r>
            <a:r>
              <a:rPr lang="en-US" altLang="ko-KR" sz="1600" dirty="0" err="1">
                <a:solidFill>
                  <a:schemeClr val="hlink"/>
                </a:solidFill>
                <a:latin typeface="Consolas" panose="020B0609020204030204" pitchFamily="49" charset="0"/>
                <a:ea typeface="굴림" charset="0"/>
                <a:cs typeface="굴림" charset="0"/>
              </a:rPr>
              <a:t>buf_CV</a:t>
            </a:r>
            <a:r>
              <a:rPr lang="en-US" altLang="ko-KR" sz="1600" dirty="0">
                <a:solidFill>
                  <a:schemeClr val="hlink"/>
                </a:solidFill>
                <a:latin typeface="Consolas" panose="020B0609020204030204" pitchFamily="49" charset="0"/>
                <a:ea typeface="굴림" charset="0"/>
                <a:cs typeface="굴림" charset="0"/>
              </a:rPr>
              <a:t>, &amp;</a:t>
            </a:r>
            <a:r>
              <a:rPr lang="en-US" altLang="ko-KR" sz="1600" dirty="0" err="1">
                <a:solidFill>
                  <a:schemeClr val="hlink"/>
                </a:solidFill>
                <a:latin typeface="Consolas" panose="020B0609020204030204" pitchFamily="49" charset="0"/>
                <a:ea typeface="굴림" charset="0"/>
                <a:cs typeface="굴림" charset="0"/>
              </a:rPr>
              <a:t>buf_lock</a:t>
            </a:r>
            <a:r>
              <a:rPr lang="en-US" altLang="ko-KR" sz="1600" dirty="0">
                <a:solidFill>
                  <a:schemeClr val="hlink"/>
                </a:solidFill>
                <a:latin typeface="Consolas" panose="020B0609020204030204" pitchFamily="49" charset="0"/>
                <a:ea typeface="굴림" charset="0"/>
                <a:cs typeface="굴림" charset="0"/>
              </a:rPr>
              <a:t>); </a:t>
            </a:r>
            <a:br>
              <a:rPr lang="en-US" altLang="ko-KR" sz="1600" dirty="0">
                <a:solidFill>
                  <a:schemeClr val="hlink"/>
                </a:solidFill>
                <a:latin typeface="Consolas" panose="020B0609020204030204" pitchFamily="49" charset="0"/>
                <a:ea typeface="굴림" charset="0"/>
                <a:cs typeface="굴림" charset="0"/>
              </a:rPr>
            </a:br>
            <a:r>
              <a:rPr lang="en-US" altLang="ko-KR" sz="1600" dirty="0">
                <a:solidFill>
                  <a:schemeClr val="hlink"/>
                </a:solidFill>
                <a:latin typeface="Consolas" panose="020B0609020204030204" pitchFamily="49" charset="0"/>
                <a:ea typeface="굴림" charset="0"/>
                <a:cs typeface="굴림" charset="0"/>
              </a:rPr>
              <a:t>}</a:t>
            </a:r>
            <a:br>
              <a:rPr lang="en-US" altLang="ko-KR" sz="1600" dirty="0">
                <a:solidFill>
                  <a:schemeClr val="hlink"/>
                </a:solidFill>
                <a:latin typeface="Consolas" panose="020B0609020204030204" pitchFamily="49" charset="0"/>
                <a:ea typeface="굴림" charset="0"/>
                <a:cs typeface="굴림" charset="0"/>
              </a:rPr>
            </a:br>
            <a:r>
              <a:rPr lang="en-US" altLang="ko-KR" sz="1600" dirty="0">
                <a:latin typeface="Consolas" panose="020B0609020204030204" pitchFamily="49" charset="0"/>
                <a:ea typeface="굴림" charset="0"/>
                <a:cs typeface="굴림" charset="0"/>
              </a:rPr>
              <a:t>…</a:t>
            </a:r>
          </a:p>
          <a:p>
            <a:r>
              <a:rPr lang="en-US" altLang="ko-KR" sz="1600" dirty="0">
                <a:latin typeface="Consolas" panose="020B0609020204030204" pitchFamily="49" charset="0"/>
                <a:ea typeface="굴림" charset="0"/>
                <a:cs typeface="굴림" charset="0"/>
              </a:rPr>
              <a:t>release(&amp;</a:t>
            </a:r>
            <a:r>
              <a:rPr lang="en-US" altLang="ko-KR" sz="1600" dirty="0" err="1">
                <a:latin typeface="Consolas" panose="020B0609020204030204" pitchFamily="49" charset="0"/>
                <a:ea typeface="굴림" charset="0"/>
                <a:cs typeface="굴림" charset="0"/>
              </a:rPr>
              <a:t>buf_lock</a:t>
            </a:r>
            <a:r>
              <a:rPr lang="en-US" altLang="ko-KR" sz="1600" dirty="0">
                <a:latin typeface="Consolas" panose="020B0609020204030204" pitchFamily="49" charset="0"/>
                <a:ea typeface="굴림" charset="0"/>
                <a:cs typeface="굴림" charset="0"/>
              </a:rPr>
              <a:t>);</a:t>
            </a:r>
            <a:endParaRPr lang="en-US" sz="1600" dirty="0">
              <a:latin typeface="Consolas" panose="020B0609020204030204" pitchFamily="49" charset="0"/>
              <a:ea typeface="굴림" charset="0"/>
              <a:cs typeface="굴림" charset="0"/>
            </a:endParaRPr>
          </a:p>
        </p:txBody>
      </p:sp>
      <p:sp>
        <p:nvSpPr>
          <p:cNvPr id="8" name="Rectangle 4">
            <a:extLst>
              <a:ext uri="{FF2B5EF4-FFF2-40B4-BE49-F238E27FC236}">
                <a16:creationId xmlns:a16="http://schemas.microsoft.com/office/drawing/2014/main" id="{0E62B8AA-87A2-4B7C-85C6-E5C5BC02E2F9}"/>
              </a:ext>
            </a:extLst>
          </p:cNvPr>
          <p:cNvSpPr>
            <a:spLocks noChangeArrowheads="1"/>
          </p:cNvSpPr>
          <p:nvPr/>
        </p:nvSpPr>
        <p:spPr bwMode="auto">
          <a:xfrm>
            <a:off x="1752600" y="3277262"/>
            <a:ext cx="3505200" cy="15696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altLang="ko-KR" sz="1600" dirty="0">
                <a:solidFill>
                  <a:schemeClr val="hlink"/>
                </a:solidFill>
                <a:latin typeface="Consolas" panose="020B0609020204030204" pitchFamily="49" charset="0"/>
                <a:ea typeface="굴림" charset="0"/>
                <a:cs typeface="굴림" charset="0"/>
              </a:rPr>
              <a:t>…</a:t>
            </a:r>
          </a:p>
          <a:p>
            <a:r>
              <a:rPr lang="en-US" altLang="ko-KR" sz="1600" dirty="0">
                <a:latin typeface="Consolas" panose="020B0609020204030204" pitchFamily="49" charset="0"/>
                <a:ea typeface="굴림" charset="0"/>
                <a:cs typeface="굴림" charset="0"/>
              </a:rPr>
              <a:t>acquire(&amp;</a:t>
            </a:r>
            <a:r>
              <a:rPr lang="en-US" altLang="ko-KR" sz="1600" dirty="0" err="1">
                <a:latin typeface="Consolas" panose="020B0609020204030204" pitchFamily="49" charset="0"/>
                <a:ea typeface="굴림" charset="0"/>
                <a:cs typeface="굴림" charset="0"/>
              </a:rPr>
              <a:t>buf_lock</a:t>
            </a:r>
            <a:r>
              <a:rPr lang="en-US" altLang="ko-KR" sz="1600" dirty="0">
                <a:latin typeface="Consolas" panose="020B0609020204030204" pitchFamily="49" charset="0"/>
                <a:ea typeface="굴림" charset="0"/>
                <a:cs typeface="굴림" charset="0"/>
              </a:rPr>
              <a:t>);</a:t>
            </a:r>
          </a:p>
          <a:p>
            <a:r>
              <a:rPr lang="en-US" altLang="ko-KR" sz="1600" dirty="0">
                <a:latin typeface="Consolas" panose="020B0609020204030204" pitchFamily="49" charset="0"/>
                <a:ea typeface="굴림" charset="0"/>
                <a:cs typeface="굴림" charset="0"/>
              </a:rPr>
              <a:t>… </a:t>
            </a:r>
            <a:endParaRPr lang="en-US" altLang="ko-KR" sz="1600" dirty="0">
              <a:solidFill>
                <a:schemeClr val="hlink"/>
              </a:solidFill>
              <a:latin typeface="Consolas" panose="020B0609020204030204" pitchFamily="49" charset="0"/>
              <a:ea typeface="굴림" charset="0"/>
              <a:cs typeface="굴림" charset="0"/>
            </a:endParaRPr>
          </a:p>
          <a:p>
            <a:r>
              <a:rPr lang="en-US" altLang="ko-KR" sz="1600" dirty="0" err="1">
                <a:solidFill>
                  <a:schemeClr val="hlink"/>
                </a:solidFill>
                <a:latin typeface="Consolas" panose="020B0609020204030204" pitchFamily="49" charset="0"/>
                <a:ea typeface="굴림" charset="0"/>
                <a:cs typeface="굴림" charset="0"/>
              </a:rPr>
              <a:t>cond_signal</a:t>
            </a:r>
            <a:r>
              <a:rPr lang="en-US" altLang="ko-KR" sz="1600" dirty="0">
                <a:solidFill>
                  <a:schemeClr val="hlink"/>
                </a:solidFill>
                <a:latin typeface="Consolas" panose="020B0609020204030204" pitchFamily="49" charset="0"/>
                <a:ea typeface="굴림" charset="0"/>
                <a:cs typeface="굴림" charset="0"/>
              </a:rPr>
              <a:t>(&amp;</a:t>
            </a:r>
            <a:r>
              <a:rPr lang="en-US" altLang="ko-KR" sz="1600" dirty="0" err="1">
                <a:solidFill>
                  <a:schemeClr val="hlink"/>
                </a:solidFill>
                <a:latin typeface="Consolas" panose="020B0609020204030204" pitchFamily="49" charset="0"/>
                <a:ea typeface="굴림" charset="0"/>
                <a:cs typeface="굴림" charset="0"/>
              </a:rPr>
              <a:t>buf_CV</a:t>
            </a:r>
            <a:r>
              <a:rPr lang="en-US" altLang="ko-KR" sz="1600" dirty="0">
                <a:solidFill>
                  <a:schemeClr val="hlink"/>
                </a:solidFill>
                <a:latin typeface="Consolas" panose="020B0609020204030204" pitchFamily="49" charset="0"/>
                <a:ea typeface="굴림" charset="0"/>
                <a:cs typeface="굴림" charset="0"/>
              </a:rPr>
              <a:t>);</a:t>
            </a:r>
            <a:endParaRPr lang="en-US" altLang="ko-KR" sz="1600" dirty="0">
              <a:latin typeface="Consolas" panose="020B0609020204030204" pitchFamily="49" charset="0"/>
              <a:ea typeface="굴림" charset="0"/>
              <a:cs typeface="굴림" charset="0"/>
            </a:endParaRPr>
          </a:p>
          <a:p>
            <a:r>
              <a:rPr lang="en-US" altLang="ko-KR" sz="1600" dirty="0">
                <a:latin typeface="Consolas" panose="020B0609020204030204" pitchFamily="49" charset="0"/>
                <a:ea typeface="굴림" charset="0"/>
                <a:cs typeface="굴림" charset="0"/>
              </a:rPr>
              <a:t>…</a:t>
            </a:r>
          </a:p>
          <a:p>
            <a:r>
              <a:rPr lang="en-US" altLang="ko-KR" sz="1600" dirty="0">
                <a:latin typeface="Consolas" panose="020B0609020204030204" pitchFamily="49" charset="0"/>
                <a:ea typeface="굴림" charset="0"/>
                <a:cs typeface="굴림" charset="0"/>
              </a:rPr>
              <a:t>release(&amp;</a:t>
            </a:r>
            <a:r>
              <a:rPr lang="en-US" altLang="ko-KR" sz="1600" dirty="0" err="1">
                <a:latin typeface="Consolas" panose="020B0609020204030204" pitchFamily="49" charset="0"/>
                <a:ea typeface="굴림" charset="0"/>
                <a:cs typeface="굴림" charset="0"/>
              </a:rPr>
              <a:t>buf_lock</a:t>
            </a:r>
            <a:r>
              <a:rPr lang="en-US" altLang="ko-KR" sz="1600" dirty="0">
                <a:latin typeface="Consolas" panose="020B0609020204030204" pitchFamily="49" charset="0"/>
                <a:ea typeface="굴림" charset="0"/>
                <a:cs typeface="굴림" charset="0"/>
              </a:rPr>
              <a:t>);</a:t>
            </a:r>
            <a:endParaRPr lang="en-US" sz="1600" dirty="0">
              <a:latin typeface="Consolas" panose="020B0609020204030204" pitchFamily="49" charset="0"/>
              <a:ea typeface="굴림" charset="0"/>
              <a:cs typeface="굴림" charset="0"/>
            </a:endParaRPr>
          </a:p>
        </p:txBody>
      </p:sp>
      <p:grpSp>
        <p:nvGrpSpPr>
          <p:cNvPr id="9" name="Group 12">
            <a:extLst>
              <a:ext uri="{FF2B5EF4-FFF2-40B4-BE49-F238E27FC236}">
                <a16:creationId xmlns:a16="http://schemas.microsoft.com/office/drawing/2014/main" id="{3A2FC1E5-2523-4A56-AFBA-0C24E3AFE965}"/>
              </a:ext>
            </a:extLst>
          </p:cNvPr>
          <p:cNvGrpSpPr>
            <a:grpSpLocks/>
          </p:cNvGrpSpPr>
          <p:nvPr/>
        </p:nvGrpSpPr>
        <p:grpSpPr bwMode="auto">
          <a:xfrm>
            <a:off x="4648200" y="3705569"/>
            <a:ext cx="1828800" cy="505754"/>
            <a:chOff x="3581400" y="3581400"/>
            <a:chExt cx="1828800" cy="505754"/>
          </a:xfrm>
        </p:grpSpPr>
        <p:cxnSp>
          <p:nvCxnSpPr>
            <p:cNvPr id="10" name="Straight Arrow Connector 6">
              <a:extLst>
                <a:ext uri="{FF2B5EF4-FFF2-40B4-BE49-F238E27FC236}">
                  <a16:creationId xmlns:a16="http://schemas.microsoft.com/office/drawing/2014/main" id="{689217DD-E3B0-4E1A-9055-E2B0C01933BF}"/>
                </a:ext>
              </a:extLst>
            </p:cNvPr>
            <p:cNvCxnSpPr>
              <a:cxnSpLocks noChangeShapeType="1"/>
              <a:endCxn id="7" idx="1"/>
            </p:cNvCxnSpPr>
            <p:nvPr/>
          </p:nvCxnSpPr>
          <p:spPr bwMode="auto">
            <a:xfrm>
              <a:off x="3581400" y="4082071"/>
              <a:ext cx="1828800" cy="5083"/>
            </a:xfrm>
            <a:prstGeom prst="straightConnector1">
              <a:avLst/>
            </a:prstGeom>
            <a:noFill/>
            <a:ln w="38100">
              <a:solidFill>
                <a:srgbClr val="83A6FA"/>
              </a:solidFill>
              <a:round/>
              <a:headEnd/>
              <a:tailEnd type="triangle" w="med" len="med"/>
            </a:ln>
            <a:extLst>
              <a:ext uri="{909E8E84-426E-40dd-AFC4-6F175D3DCCD1}">
                <a14:hiddenFill xmlns="" xmlns:a14="http://schemas.microsoft.com/office/drawing/2010/main">
                  <a:noFill/>
                </a14:hiddenFill>
              </a:ext>
            </a:extLst>
          </p:spPr>
        </p:cxnSp>
        <p:sp>
          <p:nvSpPr>
            <p:cNvPr id="11" name="Rectangle 18">
              <a:extLst>
                <a:ext uri="{FF2B5EF4-FFF2-40B4-BE49-F238E27FC236}">
                  <a16:creationId xmlns:a16="http://schemas.microsoft.com/office/drawing/2014/main" id="{9A278596-EC97-4574-AD71-7CB2CA8E764D}"/>
                </a:ext>
              </a:extLst>
            </p:cNvPr>
            <p:cNvSpPr>
              <a:spLocks noChangeArrowheads="1"/>
            </p:cNvSpPr>
            <p:nvPr/>
          </p:nvSpPr>
          <p:spPr bwMode="auto">
            <a:xfrm>
              <a:off x="3810001" y="3581400"/>
              <a:ext cx="15240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altLang="ko-KR" dirty="0">
                  <a:ea typeface="굴림" charset="0"/>
                  <a:cs typeface="굴림" charset="0"/>
                </a:rPr>
                <a:t>Lock, CPU</a:t>
              </a:r>
              <a:endParaRPr lang="en-US" dirty="0">
                <a:ea typeface="굴림" charset="0"/>
                <a:cs typeface="굴림" charset="0"/>
              </a:endParaRPr>
            </a:p>
          </p:txBody>
        </p:sp>
      </p:grpSp>
      <p:grpSp>
        <p:nvGrpSpPr>
          <p:cNvPr id="12" name="Group 13">
            <a:extLst>
              <a:ext uri="{FF2B5EF4-FFF2-40B4-BE49-F238E27FC236}">
                <a16:creationId xmlns:a16="http://schemas.microsoft.com/office/drawing/2014/main" id="{AB0D08AC-2318-4781-B50B-5CEC7F7AEE6F}"/>
              </a:ext>
            </a:extLst>
          </p:cNvPr>
          <p:cNvGrpSpPr>
            <a:grpSpLocks/>
          </p:cNvGrpSpPr>
          <p:nvPr/>
        </p:nvGrpSpPr>
        <p:grpSpPr bwMode="auto">
          <a:xfrm>
            <a:off x="4648200" y="4353421"/>
            <a:ext cx="1861930" cy="619273"/>
            <a:chOff x="3472070" y="4181327"/>
            <a:chExt cx="1861930" cy="619273"/>
          </a:xfrm>
        </p:grpSpPr>
        <p:cxnSp>
          <p:nvCxnSpPr>
            <p:cNvPr id="13" name="Straight Arrow Connector 7">
              <a:extLst>
                <a:ext uri="{FF2B5EF4-FFF2-40B4-BE49-F238E27FC236}">
                  <a16:creationId xmlns:a16="http://schemas.microsoft.com/office/drawing/2014/main" id="{F23D04BF-C4DE-4015-A916-85E2823A8524}"/>
                </a:ext>
              </a:extLst>
            </p:cNvPr>
            <p:cNvCxnSpPr>
              <a:cxnSpLocks noChangeShapeType="1"/>
            </p:cNvCxnSpPr>
            <p:nvPr/>
          </p:nvCxnSpPr>
          <p:spPr bwMode="auto">
            <a:xfrm flipH="1" flipV="1">
              <a:off x="3472070" y="4354186"/>
              <a:ext cx="1861930" cy="446414"/>
            </a:xfrm>
            <a:prstGeom prst="straightConnector1">
              <a:avLst/>
            </a:prstGeom>
            <a:noFill/>
            <a:ln w="38100">
              <a:solidFill>
                <a:srgbClr val="83A6FA"/>
              </a:solidFill>
              <a:round/>
              <a:headEnd/>
              <a:tailEnd type="triangle" w="med" len="med"/>
            </a:ln>
            <a:extLst>
              <a:ext uri="{909E8E84-426E-40dd-AFC4-6F175D3DCCD1}">
                <a14:hiddenFill xmlns="" xmlns:a14="http://schemas.microsoft.com/office/drawing/2010/main">
                  <a:noFill/>
                </a14:hiddenFill>
              </a:ext>
            </a:extLst>
          </p:spPr>
        </p:cxnSp>
        <p:sp>
          <p:nvSpPr>
            <p:cNvPr id="14" name="Rectangle 19">
              <a:extLst>
                <a:ext uri="{FF2B5EF4-FFF2-40B4-BE49-F238E27FC236}">
                  <a16:creationId xmlns:a16="http://schemas.microsoft.com/office/drawing/2014/main" id="{44F3F80D-FC37-4EB8-9639-85BDB564F17A}"/>
                </a:ext>
              </a:extLst>
            </p:cNvPr>
            <p:cNvSpPr>
              <a:spLocks noChangeArrowheads="1"/>
            </p:cNvSpPr>
            <p:nvPr/>
          </p:nvSpPr>
          <p:spPr bwMode="auto">
            <a:xfrm rot="810339">
              <a:off x="3801374" y="4181327"/>
              <a:ext cx="1435116"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altLang="ko-KR" dirty="0">
                  <a:ea typeface="굴림" charset="0"/>
                  <a:cs typeface="굴림" charset="0"/>
                </a:rPr>
                <a:t>Lock, CPU</a:t>
              </a:r>
              <a:endParaRPr lang="en-US" dirty="0">
                <a:ea typeface="굴림" charset="0"/>
                <a:cs typeface="굴림" charset="0"/>
              </a:endParaRPr>
            </a:p>
          </p:txBody>
        </p:sp>
      </p:grpSp>
    </p:spTree>
    <p:extLst>
      <p:ext uri="{BB962C8B-B14F-4D97-AF65-F5344CB8AC3E}">
        <p14:creationId xmlns:p14="http://schemas.microsoft.com/office/powerpoint/2010/main" val="1929340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FB2DB-AE95-4B87-A154-9107A57FA280}"/>
              </a:ext>
            </a:extLst>
          </p:cNvPr>
          <p:cNvSpPr>
            <a:spLocks noGrp="1"/>
          </p:cNvSpPr>
          <p:nvPr>
            <p:ph type="title"/>
          </p:nvPr>
        </p:nvSpPr>
        <p:spPr/>
        <p:txBody>
          <a:bodyPr/>
          <a:lstStyle/>
          <a:p>
            <a:r>
              <a:rPr lang="en-US" smtClean="0"/>
              <a:t>Mesa Monitors vs. Hoare Monitors</a:t>
            </a:r>
            <a:endParaRPr lang="en-US" dirty="0"/>
          </a:p>
        </p:txBody>
      </p:sp>
      <p:sp>
        <p:nvSpPr>
          <p:cNvPr id="3" name="Text Placeholder 2">
            <a:extLst>
              <a:ext uri="{FF2B5EF4-FFF2-40B4-BE49-F238E27FC236}">
                <a16:creationId xmlns:a16="http://schemas.microsoft.com/office/drawing/2014/main" id="{4079CFCB-5DC7-4914-AA89-DB4A09828208}"/>
              </a:ext>
            </a:extLst>
          </p:cNvPr>
          <p:cNvSpPr>
            <a:spLocks noGrp="1"/>
          </p:cNvSpPr>
          <p:nvPr>
            <p:ph type="body" idx="1"/>
          </p:nvPr>
        </p:nvSpPr>
        <p:spPr/>
        <p:txBody>
          <a:bodyPr/>
          <a:lstStyle/>
          <a:p>
            <a:r>
              <a:rPr lang="en-US" smtClean="0"/>
              <a:t>Mesa Monitor</a:t>
            </a:r>
            <a:endParaRPr lang="en-US" dirty="0"/>
          </a:p>
        </p:txBody>
      </p:sp>
      <p:sp>
        <p:nvSpPr>
          <p:cNvPr id="4" name="Content Placeholder 3">
            <a:extLst>
              <a:ext uri="{FF2B5EF4-FFF2-40B4-BE49-F238E27FC236}">
                <a16:creationId xmlns:a16="http://schemas.microsoft.com/office/drawing/2014/main" id="{4A9316B8-8779-42F9-8267-C809B8E37C98}"/>
              </a:ext>
            </a:extLst>
          </p:cNvPr>
          <p:cNvSpPr>
            <a:spLocks noGrp="1"/>
          </p:cNvSpPr>
          <p:nvPr>
            <p:ph sz="half" idx="2"/>
          </p:nvPr>
        </p:nvSpPr>
        <p:spPr/>
        <p:txBody>
          <a:bodyPr/>
          <a:lstStyle/>
          <a:p>
            <a:pPr marL="274320" lvl="1" indent="0">
              <a:buNone/>
            </a:pPr>
            <a:r>
              <a:rPr lang="en-US" dirty="0" smtClean="0">
                <a:latin typeface="Consolas" panose="020B0609020204030204" pitchFamily="49" charset="0"/>
              </a:rPr>
              <a:t>while (buffer empty) {</a:t>
            </a:r>
          </a:p>
          <a:p>
            <a:pPr marL="274320" lvl="1" indent="0">
              <a:buNone/>
            </a:pPr>
            <a:r>
              <a:rPr lang="en-US" dirty="0" smtClean="0">
                <a:latin typeface="Consolas" panose="020B0609020204030204" pitchFamily="49" charset="0"/>
              </a:rPr>
              <a:t>  </a:t>
            </a:r>
            <a:r>
              <a:rPr lang="en-US" dirty="0" err="1" smtClean="0">
                <a:latin typeface="Consolas" panose="020B0609020204030204" pitchFamily="49" charset="0"/>
              </a:rPr>
              <a:t>cond_wait</a:t>
            </a:r>
            <a:r>
              <a:rPr lang="en-US" dirty="0" smtClean="0">
                <a:latin typeface="Consolas" panose="020B0609020204030204" pitchFamily="49" charset="0"/>
              </a:rPr>
              <a:t>(&amp;</a:t>
            </a:r>
            <a:r>
              <a:rPr lang="en-US" dirty="0" err="1" smtClean="0">
                <a:latin typeface="Consolas" panose="020B0609020204030204" pitchFamily="49" charset="0"/>
              </a:rPr>
              <a:t>not_empty</a:t>
            </a:r>
            <a:r>
              <a:rPr lang="en-US" dirty="0" smtClean="0">
                <a:latin typeface="Consolas" panose="020B0609020204030204" pitchFamily="49" charset="0"/>
              </a:rPr>
              <a:t>, &amp;</a:t>
            </a:r>
            <a:r>
              <a:rPr lang="en-US" dirty="0" err="1" smtClean="0">
                <a:latin typeface="Consolas" panose="020B0609020204030204" pitchFamily="49" charset="0"/>
              </a:rPr>
              <a:t>buf_lock</a:t>
            </a:r>
            <a:r>
              <a:rPr lang="en-US" dirty="0" smtClean="0">
                <a:latin typeface="Consolas" panose="020B0609020204030204" pitchFamily="49" charset="0"/>
              </a:rPr>
              <a:t>);</a:t>
            </a:r>
          </a:p>
          <a:p>
            <a:pPr marL="274320" lvl="1" indent="0">
              <a:buNone/>
            </a:pPr>
            <a:r>
              <a:rPr lang="en-US" dirty="0" smtClean="0">
                <a:latin typeface="Consolas" panose="020B0609020204030204" pitchFamily="49" charset="0"/>
              </a:rPr>
              <a:t>}</a:t>
            </a:r>
            <a:endParaRPr lang="en-US" dirty="0">
              <a:latin typeface="Consolas" panose="020B0609020204030204" pitchFamily="49" charset="0"/>
            </a:endParaRPr>
          </a:p>
        </p:txBody>
      </p:sp>
      <p:sp>
        <p:nvSpPr>
          <p:cNvPr id="5" name="Text Placeholder 4">
            <a:extLst>
              <a:ext uri="{FF2B5EF4-FFF2-40B4-BE49-F238E27FC236}">
                <a16:creationId xmlns:a16="http://schemas.microsoft.com/office/drawing/2014/main" id="{93F9847D-2E2E-4880-93D1-7FAF5F4D4292}"/>
              </a:ext>
            </a:extLst>
          </p:cNvPr>
          <p:cNvSpPr>
            <a:spLocks noGrp="1"/>
          </p:cNvSpPr>
          <p:nvPr>
            <p:ph type="body" sz="quarter" idx="3"/>
          </p:nvPr>
        </p:nvSpPr>
        <p:spPr/>
        <p:txBody>
          <a:bodyPr/>
          <a:lstStyle/>
          <a:p>
            <a:r>
              <a:rPr lang="en-US" smtClean="0"/>
              <a:t>Hoare Monitor</a:t>
            </a:r>
            <a:endParaRPr lang="en-US" dirty="0"/>
          </a:p>
        </p:txBody>
      </p:sp>
      <p:sp>
        <p:nvSpPr>
          <p:cNvPr id="6" name="Content Placeholder 5">
            <a:extLst>
              <a:ext uri="{FF2B5EF4-FFF2-40B4-BE49-F238E27FC236}">
                <a16:creationId xmlns:a16="http://schemas.microsoft.com/office/drawing/2014/main" id="{2B2DC31A-A417-433D-B17D-198917F19277}"/>
              </a:ext>
            </a:extLst>
          </p:cNvPr>
          <p:cNvSpPr>
            <a:spLocks noGrp="1"/>
          </p:cNvSpPr>
          <p:nvPr>
            <p:ph sz="quarter" idx="4"/>
          </p:nvPr>
        </p:nvSpPr>
        <p:spPr/>
        <p:txBody>
          <a:bodyPr/>
          <a:lstStyle/>
          <a:p>
            <a:pPr marL="274320" lvl="1" indent="0">
              <a:buNone/>
            </a:pPr>
            <a:r>
              <a:rPr lang="en-US" dirty="0" smtClean="0">
                <a:latin typeface="Consolas" panose="020B0609020204030204" pitchFamily="49" charset="0"/>
              </a:rPr>
              <a:t>if (buffer empty) {</a:t>
            </a:r>
          </a:p>
          <a:p>
            <a:pPr marL="274320" lvl="1" indent="0">
              <a:buNone/>
            </a:pPr>
            <a:r>
              <a:rPr lang="en-US" dirty="0" smtClean="0">
                <a:latin typeface="Consolas" panose="020B0609020204030204" pitchFamily="49" charset="0"/>
              </a:rPr>
              <a:t>  </a:t>
            </a:r>
            <a:r>
              <a:rPr lang="en-US" dirty="0" err="1" smtClean="0">
                <a:latin typeface="Consolas" panose="020B0609020204030204" pitchFamily="49" charset="0"/>
              </a:rPr>
              <a:t>cond_wait</a:t>
            </a:r>
            <a:r>
              <a:rPr lang="en-US" dirty="0" smtClean="0">
                <a:latin typeface="Consolas" panose="020B0609020204030204" pitchFamily="49" charset="0"/>
              </a:rPr>
              <a:t>(&amp;</a:t>
            </a:r>
            <a:r>
              <a:rPr lang="en-US" dirty="0" err="1" smtClean="0">
                <a:latin typeface="Consolas" panose="020B0609020204030204" pitchFamily="49" charset="0"/>
              </a:rPr>
              <a:t>not_empty</a:t>
            </a:r>
            <a:r>
              <a:rPr lang="en-US" dirty="0" smtClean="0">
                <a:latin typeface="Consolas" panose="020B0609020204030204" pitchFamily="49" charset="0"/>
              </a:rPr>
              <a:t>, &amp;</a:t>
            </a:r>
            <a:r>
              <a:rPr lang="en-US" dirty="0" err="1" smtClean="0">
                <a:latin typeface="Consolas" panose="020B0609020204030204" pitchFamily="49" charset="0"/>
              </a:rPr>
              <a:t>buf_lock</a:t>
            </a:r>
            <a:r>
              <a:rPr lang="en-US" dirty="0" smtClean="0">
                <a:latin typeface="Consolas" panose="020B0609020204030204" pitchFamily="49" charset="0"/>
              </a:rPr>
              <a:t>);</a:t>
            </a:r>
          </a:p>
          <a:p>
            <a:pPr marL="274320" lvl="1" indent="0">
              <a:buNone/>
            </a:pPr>
            <a:r>
              <a:rPr lang="en-US" dirty="0" smtClean="0">
                <a:latin typeface="Consolas" panose="020B0609020204030204" pitchFamily="49" charset="0"/>
              </a:rPr>
              <a:t>}</a:t>
            </a:r>
            <a:endParaRPr lang="en-US" dirty="0">
              <a:latin typeface="Consolas" panose="020B0609020204030204" pitchFamily="49" charset="0"/>
            </a:endParaRPr>
          </a:p>
        </p:txBody>
      </p:sp>
      <p:sp>
        <p:nvSpPr>
          <p:cNvPr id="7" name="Date Placeholder 6">
            <a:extLst>
              <a:ext uri="{FF2B5EF4-FFF2-40B4-BE49-F238E27FC236}">
                <a16:creationId xmlns:a16="http://schemas.microsoft.com/office/drawing/2014/main" id="{1D54233B-913F-4A74-AEBB-60F0398C3CFC}"/>
              </a:ext>
            </a:extLst>
          </p:cNvPr>
          <p:cNvSpPr>
            <a:spLocks noGrp="1"/>
          </p:cNvSpPr>
          <p:nvPr>
            <p:ph type="dt" sz="half" idx="10"/>
          </p:nvPr>
        </p:nvSpPr>
        <p:spPr/>
        <p:txBody>
          <a:bodyPr/>
          <a:lstStyle/>
          <a:p>
            <a:r>
              <a:rPr lang="en-US" smtClean="0"/>
              <a:t>2/26/2026, Lecture 7</a:t>
            </a:r>
            <a:endParaRPr lang="en-US"/>
          </a:p>
        </p:txBody>
      </p:sp>
      <p:sp>
        <p:nvSpPr>
          <p:cNvPr id="8" name="Footer Placeholder 7">
            <a:extLst>
              <a:ext uri="{FF2B5EF4-FFF2-40B4-BE49-F238E27FC236}">
                <a16:creationId xmlns:a16="http://schemas.microsoft.com/office/drawing/2014/main" id="{80A47F59-16D2-4B27-A497-25E1850DB450}"/>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9" name="Slide Number Placeholder 8">
            <a:extLst>
              <a:ext uri="{FF2B5EF4-FFF2-40B4-BE49-F238E27FC236}">
                <a16:creationId xmlns:a16="http://schemas.microsoft.com/office/drawing/2014/main" id="{3EAF26DD-9C3E-442F-B195-2349EB4DC76C}"/>
              </a:ext>
            </a:extLst>
          </p:cNvPr>
          <p:cNvSpPr>
            <a:spLocks noGrp="1"/>
          </p:cNvSpPr>
          <p:nvPr>
            <p:ph type="sldNum" sz="quarter" idx="12"/>
          </p:nvPr>
        </p:nvSpPr>
        <p:spPr/>
        <p:txBody>
          <a:bodyPr>
            <a:normAutofit lnSpcReduction="10000"/>
          </a:bodyPr>
          <a:lstStyle/>
          <a:p>
            <a:fld id="{250B3728-42B5-46E1-8863-4BDB07D9EE18}" type="slidenum">
              <a:rPr lang="en-US" smtClean="0"/>
              <a:pPr/>
              <a:t>37</a:t>
            </a:fld>
            <a:endParaRPr lang="en-US"/>
          </a:p>
        </p:txBody>
      </p:sp>
      <p:sp>
        <p:nvSpPr>
          <p:cNvPr id="10" name="TextBox 9">
            <a:extLst>
              <a:ext uri="{FF2B5EF4-FFF2-40B4-BE49-F238E27FC236}">
                <a16:creationId xmlns:a16="http://schemas.microsoft.com/office/drawing/2014/main" id="{6041AB5B-C7C2-4734-84A4-943E8C53CA22}"/>
              </a:ext>
            </a:extLst>
          </p:cNvPr>
          <p:cNvSpPr txBox="1"/>
          <p:nvPr/>
        </p:nvSpPr>
        <p:spPr>
          <a:xfrm>
            <a:off x="1207936" y="4339875"/>
            <a:ext cx="10084904" cy="400110"/>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chemeClr val="accent5"/>
                </a:solidFill>
              </a:rPr>
              <a:t>In practice, almost all OSes implement Mesa monitors</a:t>
            </a:r>
          </a:p>
        </p:txBody>
      </p:sp>
    </p:spTree>
    <p:extLst>
      <p:ext uri="{BB962C8B-B14F-4D97-AF65-F5344CB8AC3E}">
        <p14:creationId xmlns:p14="http://schemas.microsoft.com/office/powerpoint/2010/main" val="1737456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0842B-C479-48C6-8865-2F34E9008309}"/>
              </a:ext>
            </a:extLst>
          </p:cNvPr>
          <p:cNvSpPr>
            <a:spLocks noGrp="1"/>
          </p:cNvSpPr>
          <p:nvPr>
            <p:ph type="title"/>
          </p:nvPr>
        </p:nvSpPr>
        <p:spPr/>
        <p:txBody>
          <a:bodyPr/>
          <a:lstStyle/>
          <a:p>
            <a:r>
              <a:rPr lang="en-US" smtClean="0"/>
              <a:t>Summary: Monitors</a:t>
            </a:r>
            <a:endParaRPr lang="en-US" dirty="0"/>
          </a:p>
        </p:txBody>
      </p:sp>
      <p:sp>
        <p:nvSpPr>
          <p:cNvPr id="3" name="Content Placeholder 2">
            <a:extLst>
              <a:ext uri="{FF2B5EF4-FFF2-40B4-BE49-F238E27FC236}">
                <a16:creationId xmlns:a16="http://schemas.microsoft.com/office/drawing/2014/main" id="{43E6C3FB-4F64-4B24-BD10-6117F59F42ED}"/>
              </a:ext>
            </a:extLst>
          </p:cNvPr>
          <p:cNvSpPr>
            <a:spLocks noGrp="1"/>
          </p:cNvSpPr>
          <p:nvPr>
            <p:ph idx="1"/>
          </p:nvPr>
        </p:nvSpPr>
        <p:spPr/>
        <p:txBody>
          <a:bodyPr>
            <a:normAutofit lnSpcReduction="10000"/>
          </a:bodyPr>
          <a:lstStyle/>
          <a:p>
            <a:r>
              <a:rPr lang="en-US" altLang="ko-KR" dirty="0" smtClean="0"/>
              <a:t>Monitors represent the logic of the program</a:t>
            </a:r>
          </a:p>
          <a:p>
            <a:pPr lvl="1"/>
            <a:r>
              <a:rPr lang="en-US" altLang="ko-KR" dirty="0" smtClean="0"/>
              <a:t>Wait if necessary</a:t>
            </a:r>
          </a:p>
          <a:p>
            <a:pPr lvl="1"/>
            <a:r>
              <a:rPr lang="en-US" altLang="ko-KR" dirty="0" smtClean="0"/>
              <a:t>Signal when change something so any waiting threads can proceed</a:t>
            </a:r>
          </a:p>
          <a:p>
            <a:r>
              <a:rPr lang="en-US" altLang="ko-KR" dirty="0" smtClean="0"/>
              <a:t>Basic structure of monitor-based program:</a:t>
            </a:r>
          </a:p>
          <a:p>
            <a:pPr marL="274320" lvl="1" indent="0">
              <a:buNone/>
            </a:pPr>
            <a:r>
              <a:rPr lang="en-US" altLang="ko-KR" dirty="0" smtClean="0">
                <a:latin typeface="Consolas" panose="020B0609020204030204" pitchFamily="49" charset="0"/>
              </a:rPr>
              <a:t>lock </a:t>
            </a:r>
            <a:br>
              <a:rPr lang="en-US" altLang="ko-KR" dirty="0" smtClean="0">
                <a:latin typeface="Consolas" panose="020B0609020204030204" pitchFamily="49" charset="0"/>
              </a:rPr>
            </a:br>
            <a:r>
              <a:rPr lang="en-US" altLang="ko-KR" dirty="0" smtClean="0">
                <a:latin typeface="Consolas" panose="020B0609020204030204" pitchFamily="49" charset="0"/>
              </a:rPr>
              <a:t>while (need to wait) {</a:t>
            </a:r>
            <a:br>
              <a:rPr lang="en-US" altLang="ko-KR" dirty="0" smtClean="0">
                <a:latin typeface="Consolas" panose="020B0609020204030204" pitchFamily="49" charset="0"/>
              </a:rPr>
            </a:br>
            <a:r>
              <a:rPr lang="en-US" altLang="ko-KR" dirty="0" smtClean="0">
                <a:latin typeface="Consolas" panose="020B0609020204030204" pitchFamily="49" charset="0"/>
              </a:rPr>
              <a:t>   </a:t>
            </a:r>
            <a:r>
              <a:rPr lang="en-US" altLang="ko-KR" dirty="0" err="1" smtClean="0">
                <a:latin typeface="Consolas" panose="020B0609020204030204" pitchFamily="49" charset="0"/>
              </a:rPr>
              <a:t>condvar.wait</a:t>
            </a:r>
            <a:r>
              <a:rPr lang="en-US" altLang="ko-KR" dirty="0" smtClean="0">
                <a:latin typeface="Consolas" panose="020B0609020204030204" pitchFamily="49" charset="0"/>
              </a:rPr>
              <a:t>();</a:t>
            </a:r>
            <a:br>
              <a:rPr lang="en-US" altLang="ko-KR" dirty="0" smtClean="0">
                <a:latin typeface="Consolas" panose="020B0609020204030204" pitchFamily="49" charset="0"/>
              </a:rPr>
            </a:br>
            <a:r>
              <a:rPr lang="en-US" altLang="ko-KR" dirty="0" smtClean="0">
                <a:latin typeface="Consolas" panose="020B0609020204030204" pitchFamily="49" charset="0"/>
              </a:rPr>
              <a:t>}</a:t>
            </a:r>
            <a:br>
              <a:rPr lang="en-US" altLang="ko-KR" dirty="0" smtClean="0">
                <a:latin typeface="Consolas" panose="020B0609020204030204" pitchFamily="49" charset="0"/>
              </a:rPr>
            </a:br>
            <a:r>
              <a:rPr lang="en-US" altLang="ko-KR" dirty="0" smtClean="0">
                <a:latin typeface="Consolas" panose="020B0609020204030204" pitchFamily="49" charset="0"/>
              </a:rPr>
              <a:t>unlock</a:t>
            </a:r>
          </a:p>
          <a:p>
            <a:r>
              <a:rPr lang="en-US" altLang="ko-KR" dirty="0" smtClean="0"/>
              <a:t>Trigger doing something so no need to wait</a:t>
            </a:r>
            <a:br>
              <a:rPr lang="en-US" altLang="ko-KR" dirty="0" smtClean="0"/>
            </a:br>
            <a:r>
              <a:rPr lang="en-US" altLang="ko-KR" dirty="0" smtClean="0"/>
              <a:t/>
            </a:r>
            <a:br>
              <a:rPr lang="en-US" altLang="ko-KR" dirty="0" smtClean="0"/>
            </a:br>
            <a:r>
              <a:rPr lang="en-US" altLang="ko-KR" dirty="0" smtClean="0"/>
              <a:t> </a:t>
            </a:r>
            <a:r>
              <a:rPr lang="en-US" altLang="ko-KR" sz="1800" dirty="0" smtClean="0">
                <a:latin typeface="Consolas" panose="020B0609020204030204" pitchFamily="49" charset="0"/>
              </a:rPr>
              <a:t>lock</a:t>
            </a:r>
          </a:p>
          <a:p>
            <a:pPr marL="274320" lvl="1" indent="0">
              <a:buNone/>
            </a:pPr>
            <a:r>
              <a:rPr lang="en-US" altLang="ko-KR" dirty="0" err="1" smtClean="0">
                <a:latin typeface="Consolas" panose="020B0609020204030204" pitchFamily="49" charset="0"/>
              </a:rPr>
              <a:t>condvar.signal</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unlock</a:t>
            </a:r>
            <a:endParaRPr lang="en-US" altLang="ko-KR" dirty="0">
              <a:latin typeface="Consolas" panose="020B0609020204030204" pitchFamily="49" charset="0"/>
            </a:endParaRPr>
          </a:p>
        </p:txBody>
      </p:sp>
      <p:sp>
        <p:nvSpPr>
          <p:cNvPr id="4" name="Date Placeholder 3">
            <a:extLst>
              <a:ext uri="{FF2B5EF4-FFF2-40B4-BE49-F238E27FC236}">
                <a16:creationId xmlns:a16="http://schemas.microsoft.com/office/drawing/2014/main" id="{490B6226-CCDB-4C2C-8406-C5AC042E0C60}"/>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DB865BA4-EC99-4D4C-AB6E-86BBB687AD31}"/>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41F03F8F-1FE2-488D-84F3-DF6162C288A6}"/>
              </a:ext>
            </a:extLst>
          </p:cNvPr>
          <p:cNvSpPr>
            <a:spLocks noGrp="1"/>
          </p:cNvSpPr>
          <p:nvPr>
            <p:ph type="sldNum" sz="quarter" idx="12"/>
          </p:nvPr>
        </p:nvSpPr>
        <p:spPr/>
        <p:txBody>
          <a:bodyPr>
            <a:normAutofit lnSpcReduction="10000"/>
          </a:bodyPr>
          <a:lstStyle/>
          <a:p>
            <a:fld id="{250B3728-42B5-46E1-8863-4BDB07D9EE18}" type="slidenum">
              <a:rPr lang="en-US" smtClean="0"/>
              <a:pPr/>
              <a:t>38</a:t>
            </a:fld>
            <a:endParaRPr lang="en-US"/>
          </a:p>
        </p:txBody>
      </p:sp>
      <p:grpSp>
        <p:nvGrpSpPr>
          <p:cNvPr id="7" name="Group 4">
            <a:extLst>
              <a:ext uri="{FF2B5EF4-FFF2-40B4-BE49-F238E27FC236}">
                <a16:creationId xmlns:a16="http://schemas.microsoft.com/office/drawing/2014/main" id="{BAD59568-529B-4ACB-81C2-6543D1F03837}"/>
              </a:ext>
            </a:extLst>
          </p:cNvPr>
          <p:cNvGrpSpPr>
            <a:grpSpLocks/>
          </p:cNvGrpSpPr>
          <p:nvPr/>
        </p:nvGrpSpPr>
        <p:grpSpPr bwMode="auto">
          <a:xfrm>
            <a:off x="5618925" y="3429001"/>
            <a:ext cx="3833814" cy="2459038"/>
            <a:chOff x="2880" y="1594"/>
            <a:chExt cx="2415" cy="1549"/>
          </a:xfrm>
        </p:grpSpPr>
        <p:sp>
          <p:nvSpPr>
            <p:cNvPr id="8" name="AutoShape 5">
              <a:extLst>
                <a:ext uri="{FF2B5EF4-FFF2-40B4-BE49-F238E27FC236}">
                  <a16:creationId xmlns:a16="http://schemas.microsoft.com/office/drawing/2014/main" id="{A0854AEA-55F3-4709-9CA1-2B2D71B6E806}"/>
                </a:ext>
              </a:extLst>
            </p:cNvPr>
            <p:cNvSpPr>
              <a:spLocks/>
            </p:cNvSpPr>
            <p:nvPr/>
          </p:nvSpPr>
          <p:spPr bwMode="auto">
            <a:xfrm>
              <a:off x="2880" y="1740"/>
              <a:ext cx="240" cy="480"/>
            </a:xfrm>
            <a:prstGeom prst="rightBrace">
              <a:avLst>
                <a:gd name="adj1" fmla="val 16667"/>
                <a:gd name="adj2" fmla="val 50000"/>
              </a:avLst>
            </a:prstGeom>
            <a:noFill/>
            <a:ln w="38100">
              <a:solidFill>
                <a:schemeClr val="hlink"/>
              </a:solidFill>
              <a:round/>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lgn="ctr">
                <a:defRPr b="1">
                  <a:solidFill>
                    <a:schemeClr val="tx1"/>
                  </a:solidFill>
                  <a:latin typeface="Comic Sans MS" panose="030F0702030302020204" pitchFamily="66" charset="0"/>
                </a:defRPr>
              </a:lvl1pPr>
              <a:lvl2pPr marL="742950" indent="-285750" algn="ctr">
                <a:defRPr b="1">
                  <a:solidFill>
                    <a:schemeClr val="tx1"/>
                  </a:solidFill>
                  <a:latin typeface="Comic Sans MS" panose="030F0702030302020204" pitchFamily="66" charset="0"/>
                </a:defRPr>
              </a:lvl2pPr>
              <a:lvl3pPr marL="1143000" indent="-228600" algn="ctr">
                <a:defRPr b="1">
                  <a:solidFill>
                    <a:schemeClr val="tx1"/>
                  </a:solidFill>
                  <a:latin typeface="Comic Sans MS" panose="030F0702030302020204" pitchFamily="66" charset="0"/>
                </a:defRPr>
              </a:lvl3pPr>
              <a:lvl4pPr marL="1600200" indent="-228600" algn="ctr">
                <a:defRPr b="1">
                  <a:solidFill>
                    <a:schemeClr val="tx1"/>
                  </a:solidFill>
                  <a:latin typeface="Comic Sans MS" panose="030F0702030302020204" pitchFamily="66" charset="0"/>
                </a:defRPr>
              </a:lvl4pPr>
              <a:lvl5pPr marL="2057400" indent="-228600" algn="ctr">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endParaRPr lang="en-US" altLang="en-US" sz="2000">
                <a:latin typeface="+mn-lt"/>
              </a:endParaRPr>
            </a:p>
          </p:txBody>
        </p:sp>
        <p:sp>
          <p:nvSpPr>
            <p:cNvPr id="9" name="AutoShape 6">
              <a:extLst>
                <a:ext uri="{FF2B5EF4-FFF2-40B4-BE49-F238E27FC236}">
                  <a16:creationId xmlns:a16="http://schemas.microsoft.com/office/drawing/2014/main" id="{C1D9B0D4-37A9-416A-AE09-C278C6435180}"/>
                </a:ext>
              </a:extLst>
            </p:cNvPr>
            <p:cNvSpPr>
              <a:spLocks/>
            </p:cNvSpPr>
            <p:nvPr/>
          </p:nvSpPr>
          <p:spPr bwMode="auto">
            <a:xfrm>
              <a:off x="2880" y="2690"/>
              <a:ext cx="240" cy="384"/>
            </a:xfrm>
            <a:prstGeom prst="rightBrace">
              <a:avLst>
                <a:gd name="adj1" fmla="val 13333"/>
                <a:gd name="adj2" fmla="val 50000"/>
              </a:avLst>
            </a:prstGeom>
            <a:noFill/>
            <a:ln w="38100">
              <a:solidFill>
                <a:schemeClr val="hlink"/>
              </a:solidFill>
              <a:round/>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lgn="ctr">
                <a:defRPr b="1">
                  <a:solidFill>
                    <a:schemeClr val="tx1"/>
                  </a:solidFill>
                  <a:latin typeface="Comic Sans MS" panose="030F0702030302020204" pitchFamily="66" charset="0"/>
                </a:defRPr>
              </a:lvl1pPr>
              <a:lvl2pPr marL="742950" indent="-285750" algn="ctr">
                <a:defRPr b="1">
                  <a:solidFill>
                    <a:schemeClr val="tx1"/>
                  </a:solidFill>
                  <a:latin typeface="Comic Sans MS" panose="030F0702030302020204" pitchFamily="66" charset="0"/>
                </a:defRPr>
              </a:lvl2pPr>
              <a:lvl3pPr marL="1143000" indent="-228600" algn="ctr">
                <a:defRPr b="1">
                  <a:solidFill>
                    <a:schemeClr val="tx1"/>
                  </a:solidFill>
                  <a:latin typeface="Comic Sans MS" panose="030F0702030302020204" pitchFamily="66" charset="0"/>
                </a:defRPr>
              </a:lvl3pPr>
              <a:lvl4pPr marL="1600200" indent="-228600" algn="ctr">
                <a:defRPr b="1">
                  <a:solidFill>
                    <a:schemeClr val="tx1"/>
                  </a:solidFill>
                  <a:latin typeface="Comic Sans MS" panose="030F0702030302020204" pitchFamily="66" charset="0"/>
                </a:defRPr>
              </a:lvl4pPr>
              <a:lvl5pPr marL="2057400" indent="-228600" algn="ctr">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endParaRPr lang="en-US" altLang="en-US" sz="2000">
                <a:latin typeface="+mn-lt"/>
              </a:endParaRPr>
            </a:p>
          </p:txBody>
        </p:sp>
        <p:sp>
          <p:nvSpPr>
            <p:cNvPr id="10" name="Text Box 7">
              <a:extLst>
                <a:ext uri="{FF2B5EF4-FFF2-40B4-BE49-F238E27FC236}">
                  <a16:creationId xmlns:a16="http://schemas.microsoft.com/office/drawing/2014/main" id="{B347C2AE-6B5A-4A0F-A1BD-D52441625B54}"/>
                </a:ext>
              </a:extLst>
            </p:cNvPr>
            <p:cNvSpPr txBox="1">
              <a:spLocks noChangeArrowheads="1"/>
            </p:cNvSpPr>
            <p:nvPr/>
          </p:nvSpPr>
          <p:spPr bwMode="auto">
            <a:xfrm>
              <a:off x="3120" y="1594"/>
              <a:ext cx="2175" cy="756"/>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lgn="ctr">
                <a:defRPr b="1">
                  <a:solidFill>
                    <a:schemeClr val="tx1"/>
                  </a:solidFill>
                  <a:latin typeface="Comic Sans MS" panose="030F0702030302020204" pitchFamily="66" charset="0"/>
                </a:defRPr>
              </a:lvl1pPr>
              <a:lvl2pPr marL="742950" indent="-285750" algn="ctr">
                <a:defRPr b="1">
                  <a:solidFill>
                    <a:schemeClr val="tx1"/>
                  </a:solidFill>
                  <a:latin typeface="Comic Sans MS" panose="030F0702030302020204" pitchFamily="66" charset="0"/>
                </a:defRPr>
              </a:lvl2pPr>
              <a:lvl3pPr marL="1143000" indent="-228600" algn="ctr">
                <a:defRPr b="1">
                  <a:solidFill>
                    <a:schemeClr val="tx1"/>
                  </a:solidFill>
                  <a:latin typeface="Comic Sans MS" panose="030F0702030302020204" pitchFamily="66" charset="0"/>
                </a:defRPr>
              </a:lvl3pPr>
              <a:lvl4pPr marL="1600200" indent="-228600" algn="ctr">
                <a:defRPr b="1">
                  <a:solidFill>
                    <a:schemeClr val="tx1"/>
                  </a:solidFill>
                  <a:latin typeface="Comic Sans MS" panose="030F0702030302020204" pitchFamily="66" charset="0"/>
                </a:defRPr>
              </a:lvl4pPr>
              <a:lvl5pPr marL="2057400" indent="-228600" algn="ctr">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2400" dirty="0">
                  <a:solidFill>
                    <a:schemeClr val="hlink"/>
                  </a:solidFill>
                  <a:latin typeface="+mn-lt"/>
                  <a:ea typeface="굴림" panose="020B0600000101010101" pitchFamily="34" charset="-127"/>
                </a:rPr>
                <a:t>Check and/or update</a:t>
              </a:r>
              <a:br>
                <a:rPr lang="en-US" altLang="ko-KR" sz="2400" dirty="0">
                  <a:solidFill>
                    <a:schemeClr val="hlink"/>
                  </a:solidFill>
                  <a:latin typeface="+mn-lt"/>
                  <a:ea typeface="굴림" panose="020B0600000101010101" pitchFamily="34" charset="-127"/>
                </a:rPr>
              </a:br>
              <a:r>
                <a:rPr lang="en-US" altLang="ko-KR" sz="2400" dirty="0">
                  <a:solidFill>
                    <a:schemeClr val="hlink"/>
                  </a:solidFill>
                  <a:latin typeface="+mn-lt"/>
                  <a:ea typeface="굴림" panose="020B0600000101010101" pitchFamily="34" charset="-127"/>
                </a:rPr>
                <a:t>state variables</a:t>
              </a:r>
            </a:p>
            <a:p>
              <a:r>
                <a:rPr lang="en-US" altLang="ko-KR" sz="2400" dirty="0">
                  <a:solidFill>
                    <a:schemeClr val="hlink"/>
                  </a:solidFill>
                  <a:latin typeface="+mn-lt"/>
                  <a:ea typeface="굴림" panose="020B0600000101010101" pitchFamily="34" charset="-127"/>
                </a:rPr>
                <a:t>Wait if necessary</a:t>
              </a:r>
            </a:p>
          </p:txBody>
        </p:sp>
        <p:sp>
          <p:nvSpPr>
            <p:cNvPr id="11" name="Text Box 8">
              <a:extLst>
                <a:ext uri="{FF2B5EF4-FFF2-40B4-BE49-F238E27FC236}">
                  <a16:creationId xmlns:a16="http://schemas.microsoft.com/office/drawing/2014/main" id="{BDF46378-9763-434E-A671-4AF0CD55A3CD}"/>
                </a:ext>
              </a:extLst>
            </p:cNvPr>
            <p:cNvSpPr txBox="1">
              <a:spLocks noChangeArrowheads="1"/>
            </p:cNvSpPr>
            <p:nvPr/>
          </p:nvSpPr>
          <p:spPr bwMode="auto">
            <a:xfrm>
              <a:off x="3120" y="2620"/>
              <a:ext cx="2175" cy="523"/>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lgn="ctr">
                <a:defRPr b="1">
                  <a:solidFill>
                    <a:schemeClr val="tx1"/>
                  </a:solidFill>
                  <a:latin typeface="Comic Sans MS" panose="030F0702030302020204" pitchFamily="66" charset="0"/>
                </a:defRPr>
              </a:lvl1pPr>
              <a:lvl2pPr marL="742950" indent="-285750" algn="ctr">
                <a:defRPr b="1">
                  <a:solidFill>
                    <a:schemeClr val="tx1"/>
                  </a:solidFill>
                  <a:latin typeface="Comic Sans MS" panose="030F0702030302020204" pitchFamily="66" charset="0"/>
                </a:defRPr>
              </a:lvl2pPr>
              <a:lvl3pPr marL="1143000" indent="-228600" algn="ctr">
                <a:defRPr b="1">
                  <a:solidFill>
                    <a:schemeClr val="tx1"/>
                  </a:solidFill>
                  <a:latin typeface="Comic Sans MS" panose="030F0702030302020204" pitchFamily="66" charset="0"/>
                </a:defRPr>
              </a:lvl3pPr>
              <a:lvl4pPr marL="1600200" indent="-228600" algn="ctr">
                <a:defRPr b="1">
                  <a:solidFill>
                    <a:schemeClr val="tx1"/>
                  </a:solidFill>
                  <a:latin typeface="Comic Sans MS" panose="030F0702030302020204" pitchFamily="66" charset="0"/>
                </a:defRPr>
              </a:lvl4pPr>
              <a:lvl5pPr marL="2057400" indent="-228600" algn="ctr">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2400" dirty="0">
                  <a:solidFill>
                    <a:schemeClr val="hlink"/>
                  </a:solidFill>
                  <a:latin typeface="+mn-lt"/>
                  <a:ea typeface="굴림" panose="020B0600000101010101" pitchFamily="34" charset="-127"/>
                </a:rPr>
                <a:t>Check and/or update</a:t>
              </a:r>
            </a:p>
            <a:p>
              <a:r>
                <a:rPr lang="en-US" altLang="ko-KR" sz="2400" dirty="0">
                  <a:solidFill>
                    <a:schemeClr val="hlink"/>
                  </a:solidFill>
                  <a:latin typeface="+mn-lt"/>
                  <a:ea typeface="굴림" panose="020B0600000101010101" pitchFamily="34" charset="-127"/>
                </a:rPr>
                <a:t>state variables</a:t>
              </a:r>
            </a:p>
          </p:txBody>
        </p:sp>
      </p:grpSp>
    </p:spTree>
    <p:extLst>
      <p:ext uri="{BB962C8B-B14F-4D97-AF65-F5344CB8AC3E}">
        <p14:creationId xmlns:p14="http://schemas.microsoft.com/office/powerpoint/2010/main" val="170175324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A734D-0616-46C8-8496-1C7B76635143}"/>
              </a:ext>
            </a:extLst>
          </p:cNvPr>
          <p:cNvSpPr>
            <a:spLocks noGrp="1"/>
          </p:cNvSpPr>
          <p:nvPr>
            <p:ph type="title"/>
          </p:nvPr>
        </p:nvSpPr>
        <p:spPr/>
        <p:txBody>
          <a:bodyPr/>
          <a:lstStyle/>
          <a:p>
            <a:r>
              <a:rPr lang="en-US" smtClean="0"/>
              <a:t>Conclusion</a:t>
            </a:r>
            <a:endParaRPr lang="en-US" dirty="0"/>
          </a:p>
        </p:txBody>
      </p:sp>
      <p:sp>
        <p:nvSpPr>
          <p:cNvPr id="3" name="Content Placeholder 2">
            <a:extLst>
              <a:ext uri="{FF2B5EF4-FFF2-40B4-BE49-F238E27FC236}">
                <a16:creationId xmlns:a16="http://schemas.microsoft.com/office/drawing/2014/main" id="{8D7E81FE-8F53-46AB-9AFA-BC88E47D670B}"/>
              </a:ext>
            </a:extLst>
          </p:cNvPr>
          <p:cNvSpPr>
            <a:spLocks noGrp="1"/>
          </p:cNvSpPr>
          <p:nvPr>
            <p:ph idx="1"/>
          </p:nvPr>
        </p:nvSpPr>
        <p:spPr/>
        <p:txBody>
          <a:bodyPr/>
          <a:lstStyle/>
          <a:p>
            <a:r>
              <a:rPr lang="en-US" dirty="0" smtClean="0"/>
              <a:t>We studied synchronization primitives to wait until an event</a:t>
            </a:r>
          </a:p>
          <a:p>
            <a:pPr lvl="1"/>
            <a:r>
              <a:rPr lang="en-US" dirty="0" smtClean="0"/>
              <a:t>Mutual exclusion isn’t enough!</a:t>
            </a:r>
          </a:p>
          <a:p>
            <a:r>
              <a:rPr lang="en-US" altLang="ko-KR" dirty="0" smtClean="0"/>
              <a:t>Monitors: A lock plus one or more condition variables</a:t>
            </a:r>
          </a:p>
          <a:p>
            <a:pPr lvl="1"/>
            <a:r>
              <a:rPr lang="en-US" altLang="ko-KR" dirty="0" smtClean="0"/>
              <a:t>Always acquire lock before accessing shared data</a:t>
            </a:r>
          </a:p>
          <a:p>
            <a:pPr lvl="1"/>
            <a:r>
              <a:rPr lang="en-US" altLang="ko-KR" dirty="0" smtClean="0"/>
              <a:t>Use condition variables to wait inside critical section</a:t>
            </a:r>
          </a:p>
          <a:p>
            <a:pPr lvl="2"/>
            <a:r>
              <a:rPr lang="en-US" altLang="ko-KR" dirty="0" smtClean="0"/>
              <a:t>Three Operations: </a:t>
            </a:r>
            <a:r>
              <a:rPr lang="en-US" altLang="ko-KR" dirty="0" smtClean="0">
                <a:latin typeface="Consolas" panose="020B0609020204030204" pitchFamily="49" charset="0"/>
              </a:rPr>
              <a:t>Wait()</a:t>
            </a:r>
            <a:r>
              <a:rPr lang="en-US" altLang="ko-KR" dirty="0" smtClean="0"/>
              <a:t>, </a:t>
            </a:r>
            <a:r>
              <a:rPr lang="en-US" altLang="ko-KR" dirty="0" smtClean="0">
                <a:latin typeface="Consolas" panose="020B0609020204030204" pitchFamily="49" charset="0"/>
              </a:rPr>
              <a:t>Signal()</a:t>
            </a:r>
            <a:r>
              <a:rPr lang="en-US" altLang="ko-KR" dirty="0" smtClean="0"/>
              <a:t>, and </a:t>
            </a:r>
            <a:r>
              <a:rPr lang="en-US" altLang="ko-KR" dirty="0" smtClean="0">
                <a:latin typeface="Consolas" panose="020B0609020204030204" pitchFamily="49" charset="0"/>
              </a:rPr>
              <a:t>Broadcast()</a:t>
            </a:r>
          </a:p>
          <a:p>
            <a:pPr lvl="2"/>
            <a:r>
              <a:rPr lang="en-US" altLang="ko-KR" dirty="0" smtClean="0"/>
              <a:t>Some languages support monitors directly</a:t>
            </a:r>
          </a:p>
          <a:p>
            <a:r>
              <a:rPr lang="en-US" altLang="ko-KR" dirty="0" smtClean="0"/>
              <a:t>Monitors represent the logic of the program</a:t>
            </a:r>
          </a:p>
          <a:p>
            <a:pPr lvl="1"/>
            <a:r>
              <a:rPr lang="en-US" altLang="ko-KR" dirty="0" smtClean="0"/>
              <a:t>Wait if necessary</a:t>
            </a:r>
          </a:p>
          <a:p>
            <a:pPr lvl="1"/>
            <a:r>
              <a:rPr lang="en-US" altLang="ko-KR" dirty="0" smtClean="0"/>
              <a:t>Signal when change something so any waiting threads can proceed</a:t>
            </a:r>
            <a:endParaRPr lang="en-US" altLang="ko-KR" dirty="0"/>
          </a:p>
        </p:txBody>
      </p:sp>
      <p:sp>
        <p:nvSpPr>
          <p:cNvPr id="4" name="Date Placeholder 3">
            <a:extLst>
              <a:ext uri="{FF2B5EF4-FFF2-40B4-BE49-F238E27FC236}">
                <a16:creationId xmlns:a16="http://schemas.microsoft.com/office/drawing/2014/main" id="{36002FB9-0725-445A-A2C7-6D02778FA69C}"/>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67B8D65C-4C09-4B7A-A13A-3DE18D5C9C22}"/>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D5D6293D-19F3-47F3-A1B1-C99634E35C1A}"/>
              </a:ext>
            </a:extLst>
          </p:cNvPr>
          <p:cNvSpPr>
            <a:spLocks noGrp="1"/>
          </p:cNvSpPr>
          <p:nvPr>
            <p:ph type="sldNum" sz="quarter" idx="12"/>
          </p:nvPr>
        </p:nvSpPr>
        <p:spPr/>
        <p:txBody>
          <a:bodyPr>
            <a:normAutofit lnSpcReduction="10000"/>
          </a:bodyPr>
          <a:lstStyle/>
          <a:p>
            <a:fld id="{250B3728-42B5-46E1-8863-4BDB07D9EE18}" type="slidenum">
              <a:rPr lang="en-US" smtClean="0"/>
              <a:pPr/>
              <a:t>39</a:t>
            </a:fld>
            <a:endParaRPr lang="en-US"/>
          </a:p>
        </p:txBody>
      </p:sp>
    </p:spTree>
    <p:extLst>
      <p:ext uri="{BB962C8B-B14F-4D97-AF65-F5344CB8AC3E}">
        <p14:creationId xmlns:p14="http://schemas.microsoft.com/office/powerpoint/2010/main" val="2860925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7006-C9B7-4B11-83E0-47C5B75F7990}"/>
              </a:ext>
            </a:extLst>
          </p:cNvPr>
          <p:cNvSpPr>
            <a:spLocks noGrp="1"/>
          </p:cNvSpPr>
          <p:nvPr>
            <p:ph type="title"/>
          </p:nvPr>
        </p:nvSpPr>
        <p:spPr/>
        <p:txBody>
          <a:bodyPr/>
          <a:lstStyle/>
          <a:p>
            <a:r>
              <a:rPr lang="en-US" dirty="0" smtClean="0"/>
              <a:t>Interrupt Management</a:t>
            </a:r>
            <a:endParaRPr lang="en-US" dirty="0"/>
          </a:p>
        </p:txBody>
      </p:sp>
      <p:sp>
        <p:nvSpPr>
          <p:cNvPr id="3" name="Content Placeholder 2">
            <a:extLst>
              <a:ext uri="{FF2B5EF4-FFF2-40B4-BE49-F238E27FC236}">
                <a16:creationId xmlns:a16="http://schemas.microsoft.com/office/drawing/2014/main" id="{FDEFB1CB-BFD3-48B7-BE93-70E84374E140}"/>
              </a:ext>
            </a:extLst>
          </p:cNvPr>
          <p:cNvSpPr>
            <a:spLocks noGrp="1"/>
          </p:cNvSpPr>
          <p:nvPr>
            <p:ph idx="1"/>
          </p:nvPr>
        </p:nvSpPr>
        <p:spPr/>
        <p:txBody>
          <a:bodyPr>
            <a:normAutofit fontScale="85000" lnSpcReduction="20000"/>
          </a:bodyPr>
          <a:lstStyle/>
          <a:p>
            <a:endParaRPr lang="en-US" altLang="ko-KR" dirty="0" smtClean="0"/>
          </a:p>
          <a:p>
            <a:endParaRPr lang="en-US" altLang="ko-KR" dirty="0"/>
          </a:p>
          <a:p>
            <a:endParaRPr lang="en-US" altLang="ko-KR" dirty="0" smtClean="0"/>
          </a:p>
          <a:p>
            <a:endParaRPr lang="en-US" altLang="ko-KR" dirty="0"/>
          </a:p>
          <a:p>
            <a:endParaRPr lang="en-US" altLang="ko-KR" dirty="0" smtClean="0"/>
          </a:p>
          <a:p>
            <a:endParaRPr lang="en-US" altLang="ko-KR" dirty="0"/>
          </a:p>
          <a:p>
            <a:endParaRPr lang="en-US" altLang="ko-KR" dirty="0" smtClean="0"/>
          </a:p>
          <a:p>
            <a:r>
              <a:rPr lang="en-US" altLang="ko-KR" dirty="0" smtClean="0"/>
              <a:t>Interrupt controller chooses interrupt request to honor</a:t>
            </a:r>
          </a:p>
          <a:p>
            <a:pPr lvl="1"/>
            <a:r>
              <a:rPr lang="en-US" altLang="ko-KR" dirty="0" smtClean="0"/>
              <a:t>Interrupt identity specified with ID line </a:t>
            </a:r>
          </a:p>
          <a:p>
            <a:pPr lvl="1"/>
            <a:r>
              <a:rPr lang="en-US" altLang="ko-KR" dirty="0" smtClean="0"/>
              <a:t>Software Interrupt Set/Cleared by Software</a:t>
            </a:r>
          </a:p>
          <a:p>
            <a:r>
              <a:rPr lang="en-US" altLang="ko-KR" dirty="0" smtClean="0"/>
              <a:t>CPU can disable all interrupts with internal flag</a:t>
            </a:r>
          </a:p>
          <a:p>
            <a:r>
              <a:rPr lang="en-US" altLang="ko-KR" dirty="0" smtClean="0"/>
              <a:t>Non-</a:t>
            </a:r>
            <a:r>
              <a:rPr lang="en-US" altLang="ko-KR" dirty="0" err="1" smtClean="0"/>
              <a:t>Maskable</a:t>
            </a:r>
            <a:r>
              <a:rPr lang="en-US" altLang="ko-KR" dirty="0" smtClean="0"/>
              <a:t> Interrupt line (NMI) can’t be disabled</a:t>
            </a:r>
            <a:endParaRPr lang="en-US" altLang="ko-KR" dirty="0"/>
          </a:p>
        </p:txBody>
      </p:sp>
      <p:sp>
        <p:nvSpPr>
          <p:cNvPr id="4" name="Date Placeholder 3">
            <a:extLst>
              <a:ext uri="{FF2B5EF4-FFF2-40B4-BE49-F238E27FC236}">
                <a16:creationId xmlns:a16="http://schemas.microsoft.com/office/drawing/2014/main" id="{06DC4470-8030-4658-8C78-A5A980854A10}"/>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9D6D4F1-440D-42BA-A23C-66D51A6DFA94}"/>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7A58B032-A81B-44E4-90E7-707DF5C3F634}"/>
              </a:ext>
            </a:extLst>
          </p:cNvPr>
          <p:cNvSpPr>
            <a:spLocks noGrp="1"/>
          </p:cNvSpPr>
          <p:nvPr>
            <p:ph type="sldNum" sz="quarter" idx="12"/>
          </p:nvPr>
        </p:nvSpPr>
        <p:spPr/>
        <p:txBody>
          <a:bodyPr>
            <a:normAutofit lnSpcReduction="10000"/>
          </a:bodyPr>
          <a:lstStyle/>
          <a:p>
            <a:fld id="{250B3728-42B5-46E1-8863-4BDB07D9EE18}" type="slidenum">
              <a:rPr lang="en-US" smtClean="0"/>
              <a:pPr/>
              <a:t>4</a:t>
            </a:fld>
            <a:endParaRPr lang="en-US"/>
          </a:p>
        </p:txBody>
      </p:sp>
      <p:grpSp>
        <p:nvGrpSpPr>
          <p:cNvPr id="39" name="Group 38"/>
          <p:cNvGrpSpPr/>
          <p:nvPr/>
        </p:nvGrpSpPr>
        <p:grpSpPr>
          <a:xfrm>
            <a:off x="4068889" y="1691322"/>
            <a:ext cx="6506147" cy="2850387"/>
            <a:chOff x="1138237" y="1294884"/>
            <a:chExt cx="7848600" cy="3438525"/>
          </a:xfrm>
        </p:grpSpPr>
        <p:pic>
          <p:nvPicPr>
            <p:cNvPr id="7" name="Picture 49">
              <a:extLst>
                <a:ext uri="{FF2B5EF4-FFF2-40B4-BE49-F238E27FC236}">
                  <a16:creationId xmlns:a16="http://schemas.microsoft.com/office/drawing/2014/main" id="{A8FCCC75-D9EA-4E10-9BA3-F72E20E62E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4937" y="2590284"/>
              <a:ext cx="1749425" cy="124460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Rectangle 4">
              <a:extLst>
                <a:ext uri="{FF2B5EF4-FFF2-40B4-BE49-F238E27FC236}">
                  <a16:creationId xmlns:a16="http://schemas.microsoft.com/office/drawing/2014/main" id="{6C722EF6-3509-4E70-A685-A4A14B1B484B}"/>
                </a:ext>
              </a:extLst>
            </p:cNvPr>
            <p:cNvSpPr>
              <a:spLocks noChangeArrowheads="1"/>
            </p:cNvSpPr>
            <p:nvPr/>
          </p:nvSpPr>
          <p:spPr bwMode="auto">
            <a:xfrm>
              <a:off x="3581401" y="3058692"/>
              <a:ext cx="2503488" cy="371283"/>
            </a:xfrm>
            <a:prstGeom prst="rect">
              <a:avLst/>
            </a:prstGeom>
            <a:solidFill>
              <a:srgbClr val="FFFF00"/>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endParaRPr lang="en-US" altLang="en-US" sz="1400" b="0">
                <a:latin typeface="+mn-lt"/>
                <a:ea typeface="Gill Sans" charset="0"/>
                <a:cs typeface="Gill Sans" charset="0"/>
              </a:endParaRPr>
            </a:p>
          </p:txBody>
        </p:sp>
        <p:grpSp>
          <p:nvGrpSpPr>
            <p:cNvPr id="9" name="Group 60">
              <a:extLst>
                <a:ext uri="{FF2B5EF4-FFF2-40B4-BE49-F238E27FC236}">
                  <a16:creationId xmlns:a16="http://schemas.microsoft.com/office/drawing/2014/main" id="{457DD46B-F018-4117-B979-5C45F7CE11FC}"/>
                </a:ext>
              </a:extLst>
            </p:cNvPr>
            <p:cNvGrpSpPr>
              <a:grpSpLocks/>
            </p:cNvGrpSpPr>
            <p:nvPr/>
          </p:nvGrpSpPr>
          <p:grpSpPr bwMode="auto">
            <a:xfrm>
              <a:off x="5978525" y="2531547"/>
              <a:ext cx="1155700" cy="293687"/>
              <a:chOff x="3527" y="1190"/>
              <a:chExt cx="710" cy="178"/>
            </a:xfrm>
          </p:grpSpPr>
          <p:sp>
            <p:nvSpPr>
              <p:cNvPr id="10" name="Line 11">
                <a:extLst>
                  <a:ext uri="{FF2B5EF4-FFF2-40B4-BE49-F238E27FC236}">
                    <a16:creationId xmlns:a16="http://schemas.microsoft.com/office/drawing/2014/main" id="{1551889D-B5DA-489E-9F91-9C8381E5F932}"/>
                  </a:ext>
                </a:extLst>
              </p:cNvPr>
              <p:cNvSpPr>
                <a:spLocks noChangeShapeType="1"/>
              </p:cNvSpPr>
              <p:nvPr/>
            </p:nvSpPr>
            <p:spPr bwMode="auto">
              <a:xfrm>
                <a:off x="3527" y="1190"/>
                <a:ext cx="71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sz="1400" b="0">
                  <a:ea typeface="Gill Sans" charset="0"/>
                  <a:cs typeface="Gill Sans" charset="0"/>
                </a:endParaRPr>
              </a:p>
            </p:txBody>
          </p:sp>
          <p:sp>
            <p:nvSpPr>
              <p:cNvPr id="11" name="Line 12">
                <a:extLst>
                  <a:ext uri="{FF2B5EF4-FFF2-40B4-BE49-F238E27FC236}">
                    <a16:creationId xmlns:a16="http://schemas.microsoft.com/office/drawing/2014/main" id="{A7776CFA-FC4B-415C-89A6-7A14F99DC883}"/>
                  </a:ext>
                </a:extLst>
              </p:cNvPr>
              <p:cNvSpPr>
                <a:spLocks noChangeShapeType="1"/>
              </p:cNvSpPr>
              <p:nvPr/>
            </p:nvSpPr>
            <p:spPr bwMode="auto">
              <a:xfrm>
                <a:off x="3527" y="1368"/>
                <a:ext cx="666"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endParaRPr lang="en-US" sz="1400" b="0">
                  <a:ea typeface="Gill Sans" charset="0"/>
                  <a:cs typeface="Gill Sans" charset="0"/>
                </a:endParaRPr>
              </a:p>
            </p:txBody>
          </p:sp>
        </p:grpSp>
        <p:sp>
          <p:nvSpPr>
            <p:cNvPr id="12" name="Line 13">
              <a:extLst>
                <a:ext uri="{FF2B5EF4-FFF2-40B4-BE49-F238E27FC236}">
                  <a16:creationId xmlns:a16="http://schemas.microsoft.com/office/drawing/2014/main" id="{5F26BE35-9393-40B7-BC0F-E98B2247F9F9}"/>
                </a:ext>
              </a:extLst>
            </p:cNvPr>
            <p:cNvSpPr>
              <a:spLocks noChangeShapeType="1"/>
            </p:cNvSpPr>
            <p:nvPr/>
          </p:nvSpPr>
          <p:spPr bwMode="auto">
            <a:xfrm flipH="1">
              <a:off x="6496050" y="2401372"/>
              <a:ext cx="130175" cy="25876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p>
              <a:endParaRPr lang="en-US" sz="1400" b="0">
                <a:ea typeface="Gill Sans" charset="0"/>
                <a:cs typeface="Gill Sans" charset="0"/>
              </a:endParaRPr>
            </a:p>
          </p:txBody>
        </p:sp>
        <p:sp>
          <p:nvSpPr>
            <p:cNvPr id="13" name="Text Box 14">
              <a:extLst>
                <a:ext uri="{FF2B5EF4-FFF2-40B4-BE49-F238E27FC236}">
                  <a16:creationId xmlns:a16="http://schemas.microsoft.com/office/drawing/2014/main" id="{341179FA-69CA-4248-923C-9ED30F47965C}"/>
                </a:ext>
              </a:extLst>
            </p:cNvPr>
            <p:cNvSpPr txBox="1">
              <a:spLocks noChangeArrowheads="1"/>
            </p:cNvSpPr>
            <p:nvPr/>
          </p:nvSpPr>
          <p:spPr bwMode="auto">
            <a:xfrm>
              <a:off x="6157912" y="2077522"/>
              <a:ext cx="785494" cy="3712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IntID</a:t>
              </a:r>
            </a:p>
          </p:txBody>
        </p:sp>
        <p:sp>
          <p:nvSpPr>
            <p:cNvPr id="14" name="Text Box 15">
              <a:extLst>
                <a:ext uri="{FF2B5EF4-FFF2-40B4-BE49-F238E27FC236}">
                  <a16:creationId xmlns:a16="http://schemas.microsoft.com/office/drawing/2014/main" id="{51A718C1-43EE-4F3B-993F-22B6AFE366BA}"/>
                </a:ext>
              </a:extLst>
            </p:cNvPr>
            <p:cNvSpPr txBox="1">
              <a:spLocks noChangeArrowheads="1"/>
            </p:cNvSpPr>
            <p:nvPr/>
          </p:nvSpPr>
          <p:spPr bwMode="auto">
            <a:xfrm>
              <a:off x="6053966" y="2895084"/>
              <a:ext cx="1170311" cy="3712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Interrupt</a:t>
              </a:r>
            </a:p>
          </p:txBody>
        </p:sp>
        <p:sp>
          <p:nvSpPr>
            <p:cNvPr id="15" name="Rectangle 16">
              <a:extLst>
                <a:ext uri="{FF2B5EF4-FFF2-40B4-BE49-F238E27FC236}">
                  <a16:creationId xmlns:a16="http://schemas.microsoft.com/office/drawing/2014/main" id="{468B16E7-7B9B-4116-980E-055F46E0FE4E}"/>
                </a:ext>
              </a:extLst>
            </p:cNvPr>
            <p:cNvSpPr>
              <a:spLocks noChangeArrowheads="1"/>
            </p:cNvSpPr>
            <p:nvPr/>
          </p:nvSpPr>
          <p:spPr bwMode="auto">
            <a:xfrm>
              <a:off x="5103812" y="1845747"/>
              <a:ext cx="455613" cy="1812925"/>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Interrupt Mask</a:t>
              </a:r>
            </a:p>
          </p:txBody>
        </p:sp>
        <p:sp>
          <p:nvSpPr>
            <p:cNvPr id="16" name="Freeform 36">
              <a:extLst>
                <a:ext uri="{FF2B5EF4-FFF2-40B4-BE49-F238E27FC236}">
                  <a16:creationId xmlns:a16="http://schemas.microsoft.com/office/drawing/2014/main" id="{3564456A-54AC-475D-95C2-D6B1A5968DCF}"/>
                </a:ext>
              </a:extLst>
            </p:cNvPr>
            <p:cNvSpPr>
              <a:spLocks/>
            </p:cNvSpPr>
            <p:nvPr/>
          </p:nvSpPr>
          <p:spPr bwMode="auto">
            <a:xfrm>
              <a:off x="4797425" y="3369747"/>
              <a:ext cx="306387" cy="714375"/>
            </a:xfrm>
            <a:custGeom>
              <a:avLst/>
              <a:gdLst>
                <a:gd name="T0" fmla="*/ 0 w 240"/>
                <a:gd name="T1" fmla="*/ 714375 h 624"/>
                <a:gd name="T2" fmla="*/ 0 w 240"/>
                <a:gd name="T3" fmla="*/ 0 h 624"/>
                <a:gd name="T4" fmla="*/ 306387 w 240"/>
                <a:gd name="T5" fmla="*/ 0 h 624"/>
                <a:gd name="T6" fmla="*/ 0 60000 65536"/>
                <a:gd name="T7" fmla="*/ 0 60000 65536"/>
                <a:gd name="T8" fmla="*/ 0 60000 65536"/>
              </a:gdLst>
              <a:ahLst/>
              <a:cxnLst>
                <a:cxn ang="T6">
                  <a:pos x="T0" y="T1"/>
                </a:cxn>
                <a:cxn ang="T7">
                  <a:pos x="T2" y="T3"/>
                </a:cxn>
                <a:cxn ang="T8">
                  <a:pos x="T4" y="T5"/>
                </a:cxn>
              </a:cxnLst>
              <a:rect l="0" t="0" r="r" b="b"/>
              <a:pathLst>
                <a:path w="240" h="624">
                  <a:moveTo>
                    <a:pt x="0" y="624"/>
                  </a:moveTo>
                  <a:lnTo>
                    <a:pt x="0" y="0"/>
                  </a:lnTo>
                  <a:lnTo>
                    <a:pt x="240" y="0"/>
                  </a:lnTo>
                </a:path>
              </a:pathLst>
            </a:custGeom>
            <a:noFill/>
            <a:ln w="57150" cap="flat" cmpd="sng">
              <a:solidFill>
                <a:schemeClr val="tx1"/>
              </a:solidFill>
              <a:prstDash val="solid"/>
              <a:round/>
              <a:headEnd type="none" w="med" len="med"/>
              <a:tailEnd type="triangle" w="med" len="med"/>
            </a:ln>
            <a:effectLst/>
            <a:extLst>
              <a:ext uri="{909E8E84-426E-40dd-AFC4-6F175D3DCCD1}">
                <a14:hiddenFill xmlns:a14="http://schemas.microsoft.com/office/drawing/2010/main" xmlns="">
                  <a:solidFill>
                    <a:srgbClr val="FF66CC"/>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17" name="AutoShape 41">
              <a:extLst>
                <a:ext uri="{FF2B5EF4-FFF2-40B4-BE49-F238E27FC236}">
                  <a16:creationId xmlns:a16="http://schemas.microsoft.com/office/drawing/2014/main" id="{F8D12503-F873-4C8C-BCAC-6B9FC2293618}"/>
                </a:ext>
              </a:extLst>
            </p:cNvPr>
            <p:cNvSpPr>
              <a:spLocks noChangeArrowheads="1"/>
            </p:cNvSpPr>
            <p:nvPr/>
          </p:nvSpPr>
          <p:spPr bwMode="auto">
            <a:xfrm rot="-8552390">
              <a:off x="6084887" y="3106222"/>
              <a:ext cx="1133475" cy="1011237"/>
            </a:xfrm>
            <a:custGeom>
              <a:avLst/>
              <a:gdLst>
                <a:gd name="T0" fmla="*/ 756122 w 21600"/>
                <a:gd name="T1" fmla="*/ 0 h 21600"/>
                <a:gd name="T2" fmla="*/ 756122 w 21600"/>
                <a:gd name="T3" fmla="*/ 569195 h 21600"/>
                <a:gd name="T4" fmla="*/ 76877 w 21600"/>
                <a:gd name="T5" fmla="*/ 1011237 h 21600"/>
                <a:gd name="T6" fmla="*/ 1133475 w 21600"/>
                <a:gd name="T7" fmla="*/ 284598 h 21600"/>
                <a:gd name="T8" fmla="*/ 17694720 60000 65536"/>
                <a:gd name="T9" fmla="*/ 5898240 60000 65536"/>
                <a:gd name="T10" fmla="*/ 5898240 60000 65536"/>
                <a:gd name="T11" fmla="*/ 0 60000 65536"/>
                <a:gd name="T12" fmla="*/ 12427 w 21600"/>
                <a:gd name="T13" fmla="*/ 4646 h 21600"/>
                <a:gd name="T14" fmla="*/ 19905 w 21600"/>
                <a:gd name="T15" fmla="*/ 7512 h 21600"/>
              </a:gdLst>
              <a:ahLst/>
              <a:cxnLst>
                <a:cxn ang="T8">
                  <a:pos x="T0" y="T1"/>
                </a:cxn>
                <a:cxn ang="T9">
                  <a:pos x="T2" y="T3"/>
                </a:cxn>
                <a:cxn ang="T10">
                  <a:pos x="T4" y="T5"/>
                </a:cxn>
                <a:cxn ang="T11">
                  <a:pos x="T6" y="T7"/>
                </a:cxn>
              </a:cxnLst>
              <a:rect l="T12" t="T13" r="T14" b="T15"/>
              <a:pathLst>
                <a:path w="21600" h="21600">
                  <a:moveTo>
                    <a:pt x="21600" y="6079"/>
                  </a:moveTo>
                  <a:lnTo>
                    <a:pt x="14409" y="0"/>
                  </a:lnTo>
                  <a:lnTo>
                    <a:pt x="14409" y="4646"/>
                  </a:lnTo>
                  <a:lnTo>
                    <a:pt x="12427" y="4646"/>
                  </a:lnTo>
                  <a:cubicBezTo>
                    <a:pt x="5564" y="4646"/>
                    <a:pt x="0" y="8009"/>
                    <a:pt x="0" y="12158"/>
                  </a:cubicBezTo>
                  <a:lnTo>
                    <a:pt x="0" y="21600"/>
                  </a:lnTo>
                  <a:lnTo>
                    <a:pt x="2929" y="21600"/>
                  </a:lnTo>
                  <a:lnTo>
                    <a:pt x="2929" y="12158"/>
                  </a:lnTo>
                  <a:cubicBezTo>
                    <a:pt x="2929" y="9592"/>
                    <a:pt x="7181" y="7512"/>
                    <a:pt x="12427" y="7512"/>
                  </a:cubicBezTo>
                  <a:lnTo>
                    <a:pt x="14409" y="7512"/>
                  </a:lnTo>
                  <a:lnTo>
                    <a:pt x="14409" y="12158"/>
                  </a:lnTo>
                  <a:lnTo>
                    <a:pt x="21600" y="6079"/>
                  </a:lnTo>
                  <a:close/>
                </a:path>
              </a:pathLst>
            </a:custGeom>
            <a:solidFill>
              <a:srgbClr val="53FB25"/>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18" name="Text Box 42">
              <a:extLst>
                <a:ext uri="{FF2B5EF4-FFF2-40B4-BE49-F238E27FC236}">
                  <a16:creationId xmlns:a16="http://schemas.microsoft.com/office/drawing/2014/main" id="{7D17E54E-7726-4CBA-B097-92B71170B4F1}"/>
                </a:ext>
              </a:extLst>
            </p:cNvPr>
            <p:cNvSpPr txBox="1">
              <a:spLocks noChangeArrowheads="1"/>
            </p:cNvSpPr>
            <p:nvPr/>
          </p:nvSpPr>
          <p:spPr bwMode="auto">
            <a:xfrm>
              <a:off x="6396037" y="4015859"/>
              <a:ext cx="976936" cy="371283"/>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Control</a:t>
              </a:r>
            </a:p>
          </p:txBody>
        </p:sp>
        <p:sp>
          <p:nvSpPr>
            <p:cNvPr id="19" name="Rectangle 44">
              <a:extLst>
                <a:ext uri="{FF2B5EF4-FFF2-40B4-BE49-F238E27FC236}">
                  <a16:creationId xmlns:a16="http://schemas.microsoft.com/office/drawing/2014/main" id="{88BB31A5-A602-4884-9610-C60878143AFE}"/>
                </a:ext>
              </a:extLst>
            </p:cNvPr>
            <p:cNvSpPr>
              <a:spLocks noChangeArrowheads="1"/>
            </p:cNvSpPr>
            <p:nvPr/>
          </p:nvSpPr>
          <p:spPr bwMode="auto">
            <a:xfrm>
              <a:off x="4432300" y="4087297"/>
              <a:ext cx="1271587" cy="646112"/>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Software</a:t>
              </a:r>
            </a:p>
            <a:p>
              <a:r>
                <a:rPr lang="en-US" altLang="ko-KR" sz="1400" b="0">
                  <a:latin typeface="+mn-lt"/>
                  <a:ea typeface="Gill Sans" charset="0"/>
                  <a:cs typeface="Gill Sans" charset="0"/>
                </a:rPr>
                <a:t>Interrupt</a:t>
              </a:r>
            </a:p>
          </p:txBody>
        </p:sp>
        <p:grpSp>
          <p:nvGrpSpPr>
            <p:cNvPr id="20" name="Group 61">
              <a:extLst>
                <a:ext uri="{FF2B5EF4-FFF2-40B4-BE49-F238E27FC236}">
                  <a16:creationId xmlns:a16="http://schemas.microsoft.com/office/drawing/2014/main" id="{27FB4150-4FDE-4F2C-90EA-C64D6307EEF6}"/>
                </a:ext>
              </a:extLst>
            </p:cNvPr>
            <p:cNvGrpSpPr>
              <a:grpSpLocks/>
            </p:cNvGrpSpPr>
            <p:nvPr/>
          </p:nvGrpSpPr>
          <p:grpSpPr bwMode="auto">
            <a:xfrm>
              <a:off x="7669207" y="3736459"/>
              <a:ext cx="692409" cy="952119"/>
              <a:chOff x="4578" y="2034"/>
              <a:chExt cx="475" cy="652"/>
            </a:xfrm>
          </p:grpSpPr>
          <p:sp>
            <p:nvSpPr>
              <p:cNvPr id="21" name="Line 46">
                <a:extLst>
                  <a:ext uri="{FF2B5EF4-FFF2-40B4-BE49-F238E27FC236}">
                    <a16:creationId xmlns:a16="http://schemas.microsoft.com/office/drawing/2014/main" id="{23D17EDC-866A-4C37-BD43-09BC7DA2B8C7}"/>
                  </a:ext>
                </a:extLst>
              </p:cNvPr>
              <p:cNvSpPr>
                <a:spLocks noChangeShapeType="1"/>
              </p:cNvSpPr>
              <p:nvPr/>
            </p:nvSpPr>
            <p:spPr bwMode="auto">
              <a:xfrm flipV="1">
                <a:off x="4815" y="2034"/>
                <a:ext cx="0" cy="399"/>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22" name="Text Box 47">
                <a:extLst>
                  <a:ext uri="{FF2B5EF4-FFF2-40B4-BE49-F238E27FC236}">
                    <a16:creationId xmlns:a16="http://schemas.microsoft.com/office/drawing/2014/main" id="{E86A7F7F-D6CA-4B6C-84F4-698DB3BE4F67}"/>
                  </a:ext>
                </a:extLst>
              </p:cNvPr>
              <p:cNvSpPr txBox="1">
                <a:spLocks noChangeArrowheads="1"/>
              </p:cNvSpPr>
              <p:nvPr/>
            </p:nvSpPr>
            <p:spPr bwMode="auto">
              <a:xfrm>
                <a:off x="4578" y="2432"/>
                <a:ext cx="475" cy="254"/>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NMI</a:t>
                </a:r>
              </a:p>
            </p:txBody>
          </p:sp>
        </p:grpSp>
        <p:sp>
          <p:nvSpPr>
            <p:cNvPr id="23" name="Oval 8">
              <a:extLst>
                <a:ext uri="{FF2B5EF4-FFF2-40B4-BE49-F238E27FC236}">
                  <a16:creationId xmlns:a16="http://schemas.microsoft.com/office/drawing/2014/main" id="{4939B14E-C69B-4EFA-B195-69A08A4862A0}"/>
                </a:ext>
              </a:extLst>
            </p:cNvPr>
            <p:cNvSpPr>
              <a:spLocks noChangeArrowheads="1"/>
            </p:cNvSpPr>
            <p:nvPr/>
          </p:nvSpPr>
          <p:spPr bwMode="auto">
            <a:xfrm>
              <a:off x="7064375" y="1752084"/>
              <a:ext cx="1922462" cy="2036763"/>
            </a:xfrm>
            <a:prstGeom prst="ellipse">
              <a:avLst/>
            </a:prstGeom>
            <a:solidFill>
              <a:srgbClr val="00FFFF"/>
            </a:solidFill>
            <a:ln w="38100" algn="ctr">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endParaRPr lang="en-US" altLang="en-US" sz="1400" b="0">
                <a:latin typeface="+mn-lt"/>
                <a:ea typeface="Gill Sans" charset="0"/>
                <a:cs typeface="Gill Sans" charset="0"/>
              </a:endParaRPr>
            </a:p>
          </p:txBody>
        </p:sp>
        <p:sp>
          <p:nvSpPr>
            <p:cNvPr id="24" name="Text Box 6">
              <a:extLst>
                <a:ext uri="{FF2B5EF4-FFF2-40B4-BE49-F238E27FC236}">
                  <a16:creationId xmlns:a16="http://schemas.microsoft.com/office/drawing/2014/main" id="{14F3A692-B7DE-4370-8FD0-E9ABB56A28E7}"/>
                </a:ext>
              </a:extLst>
            </p:cNvPr>
            <p:cNvSpPr txBox="1">
              <a:spLocks noChangeArrowheads="1"/>
            </p:cNvSpPr>
            <p:nvPr/>
          </p:nvSpPr>
          <p:spPr bwMode="auto">
            <a:xfrm>
              <a:off x="7615237" y="2209284"/>
              <a:ext cx="685800" cy="447675"/>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2400" b="0">
                  <a:latin typeface="+mn-lt"/>
                  <a:ea typeface="Gill Sans" charset="0"/>
                  <a:cs typeface="Gill Sans" charset="0"/>
                </a:rPr>
                <a:t>CPU</a:t>
              </a:r>
            </a:p>
          </p:txBody>
        </p:sp>
        <p:sp>
          <p:nvSpPr>
            <p:cNvPr id="25" name="Line 40">
              <a:extLst>
                <a:ext uri="{FF2B5EF4-FFF2-40B4-BE49-F238E27FC236}">
                  <a16:creationId xmlns:a16="http://schemas.microsoft.com/office/drawing/2014/main" id="{11B1B12B-1F33-4199-8AFC-49DEAEFA9E2B}"/>
                </a:ext>
              </a:extLst>
            </p:cNvPr>
            <p:cNvSpPr>
              <a:spLocks noChangeShapeType="1"/>
            </p:cNvSpPr>
            <p:nvPr/>
          </p:nvSpPr>
          <p:spPr bwMode="auto">
            <a:xfrm>
              <a:off x="3892550" y="3049072"/>
              <a:ext cx="120015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26" name="Line 37">
              <a:extLst>
                <a:ext uri="{FF2B5EF4-FFF2-40B4-BE49-F238E27FC236}">
                  <a16:creationId xmlns:a16="http://schemas.microsoft.com/office/drawing/2014/main" id="{EBA42AF2-D433-4594-97F4-9D091135B992}"/>
                </a:ext>
              </a:extLst>
            </p:cNvPr>
            <p:cNvSpPr>
              <a:spLocks noChangeShapeType="1"/>
            </p:cNvSpPr>
            <p:nvPr/>
          </p:nvSpPr>
          <p:spPr bwMode="auto">
            <a:xfrm>
              <a:off x="3271837" y="2079109"/>
              <a:ext cx="18208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27" name="Line 38">
              <a:extLst>
                <a:ext uri="{FF2B5EF4-FFF2-40B4-BE49-F238E27FC236}">
                  <a16:creationId xmlns:a16="http://schemas.microsoft.com/office/drawing/2014/main" id="{0CE97A6B-70A6-4319-BD74-2790504FA244}"/>
                </a:ext>
              </a:extLst>
            </p:cNvPr>
            <p:cNvSpPr>
              <a:spLocks noChangeShapeType="1"/>
            </p:cNvSpPr>
            <p:nvPr/>
          </p:nvSpPr>
          <p:spPr bwMode="auto">
            <a:xfrm>
              <a:off x="2738437" y="2402959"/>
              <a:ext cx="23542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28" name="Line 39">
              <a:extLst>
                <a:ext uri="{FF2B5EF4-FFF2-40B4-BE49-F238E27FC236}">
                  <a16:creationId xmlns:a16="http://schemas.microsoft.com/office/drawing/2014/main" id="{FB4DC721-0AD3-4269-BD54-5F3DA131BB53}"/>
                </a:ext>
              </a:extLst>
            </p:cNvPr>
            <p:cNvSpPr>
              <a:spLocks noChangeShapeType="1"/>
            </p:cNvSpPr>
            <p:nvPr/>
          </p:nvSpPr>
          <p:spPr bwMode="auto">
            <a:xfrm>
              <a:off x="2814637" y="2725222"/>
              <a:ext cx="22780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29" name="Line 52">
              <a:extLst>
                <a:ext uri="{FF2B5EF4-FFF2-40B4-BE49-F238E27FC236}">
                  <a16:creationId xmlns:a16="http://schemas.microsoft.com/office/drawing/2014/main" id="{555A869D-6F68-4B1B-865C-3B5A9F9EF10F}"/>
                </a:ext>
              </a:extLst>
            </p:cNvPr>
            <p:cNvSpPr>
              <a:spLocks noChangeShapeType="1"/>
            </p:cNvSpPr>
            <p:nvPr/>
          </p:nvSpPr>
          <p:spPr bwMode="auto">
            <a:xfrm>
              <a:off x="1138237" y="1523484"/>
              <a:ext cx="0" cy="2941638"/>
            </a:xfrm>
            <a:prstGeom prst="line">
              <a:avLst/>
            </a:prstGeom>
            <a:noFill/>
            <a:ln w="76200">
              <a:solidFill>
                <a:schemeClr val="accent2"/>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30" name="Line 53">
              <a:extLst>
                <a:ext uri="{FF2B5EF4-FFF2-40B4-BE49-F238E27FC236}">
                  <a16:creationId xmlns:a16="http://schemas.microsoft.com/office/drawing/2014/main" id="{C3ED2B4D-738E-4033-8B17-992EEAC893CD}"/>
                </a:ext>
              </a:extLst>
            </p:cNvPr>
            <p:cNvSpPr>
              <a:spLocks noChangeShapeType="1"/>
            </p:cNvSpPr>
            <p:nvPr/>
          </p:nvSpPr>
          <p:spPr bwMode="auto">
            <a:xfrm flipV="1">
              <a:off x="1138237" y="3179247"/>
              <a:ext cx="533400" cy="0"/>
            </a:xfrm>
            <a:prstGeom prst="line">
              <a:avLst/>
            </a:prstGeom>
            <a:noFill/>
            <a:ln w="7620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31" name="Rectangle 59">
              <a:extLst>
                <a:ext uri="{FF2B5EF4-FFF2-40B4-BE49-F238E27FC236}">
                  <a16:creationId xmlns:a16="http://schemas.microsoft.com/office/drawing/2014/main" id="{3EF4C1B9-74A0-4A18-BF73-6C84BA854EF6}"/>
                </a:ext>
              </a:extLst>
            </p:cNvPr>
            <p:cNvSpPr>
              <a:spLocks noChangeArrowheads="1"/>
            </p:cNvSpPr>
            <p:nvPr/>
          </p:nvSpPr>
          <p:spPr bwMode="auto">
            <a:xfrm>
              <a:off x="5524500" y="1845747"/>
              <a:ext cx="454025" cy="1812925"/>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Priority Encoder</a:t>
              </a:r>
            </a:p>
          </p:txBody>
        </p:sp>
        <p:sp>
          <p:nvSpPr>
            <p:cNvPr id="32" name="Rectangle 45">
              <a:extLst>
                <a:ext uri="{FF2B5EF4-FFF2-40B4-BE49-F238E27FC236}">
                  <a16:creationId xmlns:a16="http://schemas.microsoft.com/office/drawing/2014/main" id="{27843502-7C6B-4550-9CFF-04F67A40435D}"/>
                </a:ext>
              </a:extLst>
            </p:cNvPr>
            <p:cNvSpPr>
              <a:spLocks noChangeArrowheads="1"/>
            </p:cNvSpPr>
            <p:nvPr/>
          </p:nvSpPr>
          <p:spPr bwMode="auto">
            <a:xfrm rot="5400000">
              <a:off x="3322638" y="3311009"/>
              <a:ext cx="1358900" cy="454025"/>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Timer</a:t>
              </a:r>
            </a:p>
          </p:txBody>
        </p:sp>
        <p:sp>
          <p:nvSpPr>
            <p:cNvPr id="33" name="cddrive">
              <a:extLst>
                <a:ext uri="{FF2B5EF4-FFF2-40B4-BE49-F238E27FC236}">
                  <a16:creationId xmlns:a16="http://schemas.microsoft.com/office/drawing/2014/main" id="{1FDF4D72-3C1A-495D-9EAE-F258D4ED0365}"/>
                </a:ext>
              </a:extLst>
            </p:cNvPr>
            <p:cNvSpPr>
              <a:spLocks noEditPoints="1" noChangeArrowheads="1"/>
            </p:cNvSpPr>
            <p:nvPr/>
          </p:nvSpPr>
          <p:spPr bwMode="auto">
            <a:xfrm>
              <a:off x="1747837" y="1294884"/>
              <a:ext cx="1295400" cy="647700"/>
            </a:xfrm>
            <a:custGeom>
              <a:avLst/>
              <a:gdLst>
                <a:gd name="T0" fmla="*/ 647700 w 21600"/>
                <a:gd name="T1" fmla="*/ 0 h 21600"/>
                <a:gd name="T2" fmla="*/ 1295400 w 21600"/>
                <a:gd name="T3" fmla="*/ 323850 h 21600"/>
                <a:gd name="T4" fmla="*/ 647700 w 21600"/>
                <a:gd name="T5" fmla="*/ 647700 h 21600"/>
                <a:gd name="T6" fmla="*/ 0 w 21600"/>
                <a:gd name="T7" fmla="*/ 323850 h 21600"/>
                <a:gd name="T8" fmla="*/ 0 60000 65536"/>
                <a:gd name="T9" fmla="*/ 0 60000 65536"/>
                <a:gd name="T10" fmla="*/ 0 60000 65536"/>
                <a:gd name="T11" fmla="*/ 0 60000 65536"/>
                <a:gd name="T12" fmla="*/ 686 w 21600"/>
                <a:gd name="T13" fmla="*/ 23059 h 21600"/>
                <a:gd name="T14" fmla="*/ 21005 w 21600"/>
                <a:gd name="T15" fmla="*/ 30503 h 21600"/>
              </a:gdLst>
              <a:ahLst/>
              <a:cxnLst>
                <a:cxn ang="T8">
                  <a:pos x="T0" y="T1"/>
                </a:cxn>
                <a:cxn ang="T9">
                  <a:pos x="T2" y="T3"/>
                </a:cxn>
                <a:cxn ang="T10">
                  <a:pos x="T4" y="T5"/>
                </a:cxn>
                <a:cxn ang="T11">
                  <a:pos x="T6" y="T7"/>
                </a:cxn>
              </a:cxnLst>
              <a:rect l="T12" t="T13" r="T14" b="T15"/>
              <a:pathLst>
                <a:path w="21600" h="21600" extrusionOk="0">
                  <a:moveTo>
                    <a:pt x="2563" y="12259"/>
                  </a:moveTo>
                  <a:lnTo>
                    <a:pt x="2563" y="12843"/>
                  </a:lnTo>
                  <a:lnTo>
                    <a:pt x="2746" y="13427"/>
                  </a:lnTo>
                  <a:lnTo>
                    <a:pt x="2929" y="14303"/>
                  </a:lnTo>
                  <a:lnTo>
                    <a:pt x="3112" y="14886"/>
                  </a:lnTo>
                  <a:lnTo>
                    <a:pt x="3478" y="15470"/>
                  </a:lnTo>
                  <a:lnTo>
                    <a:pt x="3844" y="16054"/>
                  </a:lnTo>
                  <a:lnTo>
                    <a:pt x="4393" y="16638"/>
                  </a:lnTo>
                  <a:lnTo>
                    <a:pt x="4942" y="17222"/>
                  </a:lnTo>
                  <a:lnTo>
                    <a:pt x="5492" y="17514"/>
                  </a:lnTo>
                  <a:lnTo>
                    <a:pt x="6224" y="18097"/>
                  </a:lnTo>
                  <a:lnTo>
                    <a:pt x="6773" y="18389"/>
                  </a:lnTo>
                  <a:lnTo>
                    <a:pt x="7505" y="18681"/>
                  </a:lnTo>
                  <a:lnTo>
                    <a:pt x="8237" y="18973"/>
                  </a:lnTo>
                  <a:lnTo>
                    <a:pt x="9153" y="18973"/>
                  </a:lnTo>
                  <a:lnTo>
                    <a:pt x="9885" y="19265"/>
                  </a:lnTo>
                  <a:lnTo>
                    <a:pt x="10800" y="19265"/>
                  </a:lnTo>
                  <a:lnTo>
                    <a:pt x="11532" y="19265"/>
                  </a:lnTo>
                  <a:lnTo>
                    <a:pt x="12447" y="18973"/>
                  </a:lnTo>
                  <a:lnTo>
                    <a:pt x="13180" y="18973"/>
                  </a:lnTo>
                  <a:lnTo>
                    <a:pt x="13912" y="18681"/>
                  </a:lnTo>
                  <a:lnTo>
                    <a:pt x="14644" y="18389"/>
                  </a:lnTo>
                  <a:lnTo>
                    <a:pt x="15376" y="18097"/>
                  </a:lnTo>
                  <a:lnTo>
                    <a:pt x="16108" y="17514"/>
                  </a:lnTo>
                  <a:lnTo>
                    <a:pt x="16658" y="17222"/>
                  </a:lnTo>
                  <a:lnTo>
                    <a:pt x="17207" y="16638"/>
                  </a:lnTo>
                  <a:lnTo>
                    <a:pt x="17573" y="16054"/>
                  </a:lnTo>
                  <a:lnTo>
                    <a:pt x="18122" y="15470"/>
                  </a:lnTo>
                  <a:lnTo>
                    <a:pt x="18305" y="14886"/>
                  </a:lnTo>
                  <a:lnTo>
                    <a:pt x="18671" y="14303"/>
                  </a:lnTo>
                  <a:lnTo>
                    <a:pt x="18854" y="13427"/>
                  </a:lnTo>
                  <a:lnTo>
                    <a:pt x="19037" y="12843"/>
                  </a:lnTo>
                  <a:lnTo>
                    <a:pt x="19037" y="12259"/>
                  </a:lnTo>
                  <a:lnTo>
                    <a:pt x="2563" y="12259"/>
                  </a:lnTo>
                  <a:close/>
                </a:path>
                <a:path w="21600" h="21600" extrusionOk="0">
                  <a:moveTo>
                    <a:pt x="2563" y="12259"/>
                  </a:moveTo>
                  <a:lnTo>
                    <a:pt x="9153" y="12259"/>
                  </a:lnTo>
                  <a:lnTo>
                    <a:pt x="9153" y="12551"/>
                  </a:lnTo>
                  <a:lnTo>
                    <a:pt x="9336" y="12843"/>
                  </a:lnTo>
                  <a:lnTo>
                    <a:pt x="9519" y="13135"/>
                  </a:lnTo>
                  <a:lnTo>
                    <a:pt x="9702" y="13135"/>
                  </a:lnTo>
                  <a:lnTo>
                    <a:pt x="9885" y="13427"/>
                  </a:lnTo>
                  <a:lnTo>
                    <a:pt x="10068" y="13719"/>
                  </a:lnTo>
                  <a:lnTo>
                    <a:pt x="10434" y="13719"/>
                  </a:lnTo>
                  <a:lnTo>
                    <a:pt x="10800" y="13719"/>
                  </a:lnTo>
                  <a:lnTo>
                    <a:pt x="10983" y="13719"/>
                  </a:lnTo>
                  <a:lnTo>
                    <a:pt x="11349" y="13719"/>
                  </a:lnTo>
                  <a:lnTo>
                    <a:pt x="11715" y="13427"/>
                  </a:lnTo>
                  <a:lnTo>
                    <a:pt x="11898" y="13135"/>
                  </a:lnTo>
                  <a:lnTo>
                    <a:pt x="12081" y="13135"/>
                  </a:lnTo>
                  <a:lnTo>
                    <a:pt x="12264" y="12843"/>
                  </a:lnTo>
                  <a:lnTo>
                    <a:pt x="12264" y="12551"/>
                  </a:lnTo>
                  <a:lnTo>
                    <a:pt x="12264" y="12259"/>
                  </a:lnTo>
                  <a:lnTo>
                    <a:pt x="9153" y="12259"/>
                  </a:lnTo>
                  <a:lnTo>
                    <a:pt x="2563" y="12259"/>
                  </a:lnTo>
                  <a:close/>
                </a:path>
                <a:path w="21600" h="21600" extrusionOk="0">
                  <a:moveTo>
                    <a:pt x="21600" y="7589"/>
                  </a:moveTo>
                  <a:lnTo>
                    <a:pt x="17756" y="0"/>
                  </a:lnTo>
                  <a:lnTo>
                    <a:pt x="10800" y="0"/>
                  </a:lnTo>
                  <a:lnTo>
                    <a:pt x="3844" y="0"/>
                  </a:lnTo>
                  <a:lnTo>
                    <a:pt x="0" y="7589"/>
                  </a:lnTo>
                  <a:lnTo>
                    <a:pt x="0" y="10800"/>
                  </a:lnTo>
                  <a:lnTo>
                    <a:pt x="0" y="18097"/>
                  </a:lnTo>
                  <a:lnTo>
                    <a:pt x="1464" y="18097"/>
                  </a:lnTo>
                  <a:lnTo>
                    <a:pt x="1464" y="21600"/>
                  </a:lnTo>
                  <a:lnTo>
                    <a:pt x="10800" y="21600"/>
                  </a:lnTo>
                  <a:lnTo>
                    <a:pt x="19953" y="21600"/>
                  </a:lnTo>
                  <a:lnTo>
                    <a:pt x="19953" y="18097"/>
                  </a:lnTo>
                  <a:lnTo>
                    <a:pt x="21600" y="18097"/>
                  </a:lnTo>
                  <a:lnTo>
                    <a:pt x="21600" y="11092"/>
                  </a:lnTo>
                  <a:lnTo>
                    <a:pt x="21600" y="7589"/>
                  </a:lnTo>
                </a:path>
                <a:path w="21600" h="21600" extrusionOk="0">
                  <a:moveTo>
                    <a:pt x="1647" y="18097"/>
                  </a:moveTo>
                  <a:lnTo>
                    <a:pt x="6407" y="18097"/>
                  </a:lnTo>
                  <a:moveTo>
                    <a:pt x="19953" y="18097"/>
                  </a:moveTo>
                  <a:lnTo>
                    <a:pt x="15010" y="18097"/>
                  </a:lnTo>
                  <a:moveTo>
                    <a:pt x="0" y="7589"/>
                  </a:moveTo>
                  <a:lnTo>
                    <a:pt x="21417" y="7589"/>
                  </a:lnTo>
                  <a:lnTo>
                    <a:pt x="21600" y="7589"/>
                  </a:lnTo>
                </a:path>
              </a:pathLst>
            </a:custGeom>
            <a:solidFill>
              <a:srgbClr val="00FF00"/>
            </a:solidFill>
            <a:ln w="9525">
              <a:solidFill>
                <a:srgbClr val="000000"/>
              </a:solidFill>
              <a:miter lim="800000"/>
              <a:headEnd/>
              <a:tailEnd/>
            </a:ln>
          </p:spPr>
          <p:txBody>
            <a:bodyPr/>
            <a:lstStyle/>
            <a:p>
              <a:endParaRPr lang="en-US" sz="1400">
                <a:cs typeface="Gill Sans Light"/>
              </a:endParaRPr>
            </a:p>
          </p:txBody>
        </p:sp>
        <p:sp>
          <p:nvSpPr>
            <p:cNvPr id="34" name="Line 64">
              <a:extLst>
                <a:ext uri="{FF2B5EF4-FFF2-40B4-BE49-F238E27FC236}">
                  <a16:creationId xmlns:a16="http://schemas.microsoft.com/office/drawing/2014/main" id="{5646DCD4-F278-416C-86DF-5AD8545D78F5}"/>
                </a:ext>
              </a:extLst>
            </p:cNvPr>
            <p:cNvSpPr>
              <a:spLocks noChangeShapeType="1"/>
            </p:cNvSpPr>
            <p:nvPr/>
          </p:nvSpPr>
          <p:spPr bwMode="auto">
            <a:xfrm flipH="1" flipV="1">
              <a:off x="2979737" y="1852097"/>
              <a:ext cx="304800" cy="22860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1400" b="0">
                <a:ea typeface="Gill Sans" charset="0"/>
                <a:cs typeface="Gill Sans" charset="0"/>
              </a:endParaRPr>
            </a:p>
          </p:txBody>
        </p:sp>
        <p:sp>
          <p:nvSpPr>
            <p:cNvPr id="35" name="printer2">
              <a:extLst>
                <a:ext uri="{FF2B5EF4-FFF2-40B4-BE49-F238E27FC236}">
                  <a16:creationId xmlns:a16="http://schemas.microsoft.com/office/drawing/2014/main" id="{3D275C69-62C9-4F05-B72D-E5D2D775B2AC}"/>
                </a:ext>
              </a:extLst>
            </p:cNvPr>
            <p:cNvSpPr>
              <a:spLocks noEditPoints="1" noChangeArrowheads="1"/>
            </p:cNvSpPr>
            <p:nvPr/>
          </p:nvSpPr>
          <p:spPr bwMode="auto">
            <a:xfrm>
              <a:off x="1443037" y="2056884"/>
              <a:ext cx="1285875" cy="604838"/>
            </a:xfrm>
            <a:custGeom>
              <a:avLst/>
              <a:gdLst>
                <a:gd name="T0" fmla="*/ 635377 w 21600"/>
                <a:gd name="T1" fmla="*/ 0 h 21600"/>
                <a:gd name="T2" fmla="*/ 1142167 w 21600"/>
                <a:gd name="T3" fmla="*/ 0 h 21600"/>
                <a:gd name="T4" fmla="*/ 1285875 w 21600"/>
                <a:gd name="T5" fmla="*/ 131692 h 21600"/>
                <a:gd name="T6" fmla="*/ 1285875 w 21600"/>
                <a:gd name="T7" fmla="*/ 302419 h 21600"/>
                <a:gd name="T8" fmla="*/ 1285875 w 21600"/>
                <a:gd name="T9" fmla="*/ 463373 h 21600"/>
                <a:gd name="T10" fmla="*/ 1074063 w 21600"/>
                <a:gd name="T11" fmla="*/ 604838 h 21600"/>
                <a:gd name="T12" fmla="*/ 635377 w 21600"/>
                <a:gd name="T13" fmla="*/ 604838 h 21600"/>
                <a:gd name="T14" fmla="*/ 189071 w 21600"/>
                <a:gd name="T15" fmla="*/ 604838 h 21600"/>
                <a:gd name="T16" fmla="*/ 0 w 21600"/>
                <a:gd name="T17" fmla="*/ 463373 h 21600"/>
                <a:gd name="T18" fmla="*/ 0 w 21600"/>
                <a:gd name="T19" fmla="*/ 302419 h 21600"/>
                <a:gd name="T20" fmla="*/ 0 w 21600"/>
                <a:gd name="T21" fmla="*/ 131692 h 21600"/>
                <a:gd name="T22" fmla="*/ 143708 w 21600"/>
                <a:gd name="T23" fmla="*/ 0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397 w 21600"/>
                <a:gd name="T37" fmla="*/ 23298 h 21600"/>
                <a:gd name="T38" fmla="*/ 20266 w 21600"/>
                <a:gd name="T39" fmla="*/ 31137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10673" y="0"/>
                  </a:moveTo>
                  <a:lnTo>
                    <a:pt x="19186" y="0"/>
                  </a:lnTo>
                  <a:lnTo>
                    <a:pt x="21600" y="4703"/>
                  </a:lnTo>
                  <a:lnTo>
                    <a:pt x="21600" y="10800"/>
                  </a:lnTo>
                  <a:lnTo>
                    <a:pt x="21600" y="16548"/>
                  </a:lnTo>
                  <a:lnTo>
                    <a:pt x="18042" y="16548"/>
                  </a:lnTo>
                  <a:lnTo>
                    <a:pt x="18042" y="21600"/>
                  </a:lnTo>
                  <a:lnTo>
                    <a:pt x="10673" y="21600"/>
                  </a:lnTo>
                  <a:lnTo>
                    <a:pt x="3176" y="21600"/>
                  </a:lnTo>
                  <a:lnTo>
                    <a:pt x="3176" y="16548"/>
                  </a:lnTo>
                  <a:lnTo>
                    <a:pt x="0" y="16548"/>
                  </a:lnTo>
                  <a:lnTo>
                    <a:pt x="0" y="10800"/>
                  </a:lnTo>
                  <a:lnTo>
                    <a:pt x="0" y="4703"/>
                  </a:lnTo>
                  <a:lnTo>
                    <a:pt x="2414" y="0"/>
                  </a:lnTo>
                  <a:lnTo>
                    <a:pt x="10673" y="0"/>
                  </a:lnTo>
                  <a:close/>
                </a:path>
                <a:path w="21600" h="21600" extrusionOk="0">
                  <a:moveTo>
                    <a:pt x="0" y="4703"/>
                  </a:moveTo>
                  <a:lnTo>
                    <a:pt x="3558" y="4703"/>
                  </a:lnTo>
                  <a:lnTo>
                    <a:pt x="17026" y="4703"/>
                  </a:lnTo>
                  <a:lnTo>
                    <a:pt x="21600" y="4703"/>
                  </a:lnTo>
                  <a:lnTo>
                    <a:pt x="0" y="4703"/>
                  </a:lnTo>
                  <a:moveTo>
                    <a:pt x="16518" y="4703"/>
                  </a:moveTo>
                  <a:lnTo>
                    <a:pt x="16518" y="10452"/>
                  </a:lnTo>
                  <a:lnTo>
                    <a:pt x="0" y="10452"/>
                  </a:lnTo>
                  <a:moveTo>
                    <a:pt x="4320" y="16548"/>
                  </a:moveTo>
                  <a:lnTo>
                    <a:pt x="4320" y="17419"/>
                  </a:lnTo>
                  <a:lnTo>
                    <a:pt x="4320" y="20555"/>
                  </a:lnTo>
                  <a:lnTo>
                    <a:pt x="4320" y="21600"/>
                  </a:lnTo>
                  <a:lnTo>
                    <a:pt x="4320" y="16548"/>
                  </a:lnTo>
                  <a:moveTo>
                    <a:pt x="16899" y="16548"/>
                  </a:moveTo>
                  <a:lnTo>
                    <a:pt x="16899" y="17419"/>
                  </a:lnTo>
                  <a:lnTo>
                    <a:pt x="16899" y="20555"/>
                  </a:lnTo>
                  <a:lnTo>
                    <a:pt x="16899" y="21600"/>
                  </a:lnTo>
                  <a:lnTo>
                    <a:pt x="16899" y="16548"/>
                  </a:lnTo>
                  <a:moveTo>
                    <a:pt x="15247" y="14981"/>
                  </a:moveTo>
                  <a:lnTo>
                    <a:pt x="15247" y="10452"/>
                  </a:lnTo>
                  <a:lnTo>
                    <a:pt x="16899" y="16548"/>
                  </a:lnTo>
                  <a:lnTo>
                    <a:pt x="18042" y="16548"/>
                  </a:lnTo>
                  <a:lnTo>
                    <a:pt x="16518" y="10452"/>
                  </a:lnTo>
                  <a:moveTo>
                    <a:pt x="15247" y="14981"/>
                  </a:moveTo>
                  <a:lnTo>
                    <a:pt x="15247" y="14981"/>
                  </a:lnTo>
                  <a:lnTo>
                    <a:pt x="16772" y="17942"/>
                  </a:lnTo>
                  <a:lnTo>
                    <a:pt x="4447" y="17942"/>
                  </a:lnTo>
                  <a:lnTo>
                    <a:pt x="5972" y="14981"/>
                  </a:lnTo>
                  <a:lnTo>
                    <a:pt x="5972" y="10452"/>
                  </a:lnTo>
                  <a:lnTo>
                    <a:pt x="4320" y="16548"/>
                  </a:lnTo>
                  <a:lnTo>
                    <a:pt x="3176" y="16548"/>
                  </a:lnTo>
                  <a:lnTo>
                    <a:pt x="4701" y="10452"/>
                  </a:lnTo>
                  <a:moveTo>
                    <a:pt x="20202" y="5574"/>
                  </a:moveTo>
                  <a:lnTo>
                    <a:pt x="20711" y="5574"/>
                  </a:lnTo>
                  <a:lnTo>
                    <a:pt x="20711" y="7839"/>
                  </a:lnTo>
                  <a:lnTo>
                    <a:pt x="20202" y="7839"/>
                  </a:lnTo>
                  <a:lnTo>
                    <a:pt x="20202" y="5574"/>
                  </a:lnTo>
                  <a:moveTo>
                    <a:pt x="5972" y="14981"/>
                  </a:moveTo>
                  <a:lnTo>
                    <a:pt x="7496" y="14981"/>
                  </a:lnTo>
                  <a:lnTo>
                    <a:pt x="13341" y="14981"/>
                  </a:lnTo>
                  <a:lnTo>
                    <a:pt x="15247" y="14981"/>
                  </a:lnTo>
                </a:path>
              </a:pathLst>
            </a:custGeom>
            <a:solidFill>
              <a:schemeClr val="accent1"/>
            </a:solidFill>
            <a:ln w="9525">
              <a:solidFill>
                <a:srgbClr val="000000"/>
              </a:solidFill>
              <a:miter lim="800000"/>
              <a:headEnd/>
              <a:tailEnd/>
            </a:ln>
          </p:spPr>
          <p:txBody>
            <a:bodyPr/>
            <a:lstStyle/>
            <a:p>
              <a:endParaRPr lang="en-US" sz="1400" b="0">
                <a:ea typeface="Gill Sans" charset="0"/>
                <a:cs typeface="Gill Sans" charset="0"/>
              </a:endParaRPr>
            </a:p>
          </p:txBody>
        </p:sp>
        <p:grpSp>
          <p:nvGrpSpPr>
            <p:cNvPr id="36" name="Group 68">
              <a:extLst>
                <a:ext uri="{FF2B5EF4-FFF2-40B4-BE49-F238E27FC236}">
                  <a16:creationId xmlns:a16="http://schemas.microsoft.com/office/drawing/2014/main" id="{8A8FF941-8761-4B5E-8A87-7962F86F5680}"/>
                </a:ext>
              </a:extLst>
            </p:cNvPr>
            <p:cNvGrpSpPr>
              <a:grpSpLocks/>
            </p:cNvGrpSpPr>
            <p:nvPr/>
          </p:nvGrpSpPr>
          <p:grpSpPr bwMode="auto">
            <a:xfrm>
              <a:off x="7234244" y="2895083"/>
              <a:ext cx="1544639" cy="371475"/>
              <a:chOff x="4377" y="758"/>
              <a:chExt cx="973" cy="234"/>
            </a:xfrm>
          </p:grpSpPr>
          <p:sp>
            <p:nvSpPr>
              <p:cNvPr id="37" name="Rectangle 66">
                <a:extLst>
                  <a:ext uri="{FF2B5EF4-FFF2-40B4-BE49-F238E27FC236}">
                    <a16:creationId xmlns:a16="http://schemas.microsoft.com/office/drawing/2014/main" id="{269BE515-8FDF-4824-8533-0381FC626C0B}"/>
                  </a:ext>
                </a:extLst>
              </p:cNvPr>
              <p:cNvSpPr>
                <a:spLocks noChangeArrowheads="1"/>
              </p:cNvSpPr>
              <p:nvPr/>
            </p:nvSpPr>
            <p:spPr bwMode="auto">
              <a:xfrm>
                <a:off x="4377" y="807"/>
                <a:ext cx="144" cy="14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endParaRPr lang="en-US" altLang="en-US" sz="1400" b="0">
                  <a:latin typeface="+mn-lt"/>
                  <a:ea typeface="Gill Sans" charset="0"/>
                  <a:cs typeface="Gill Sans" charset="0"/>
                </a:endParaRPr>
              </a:p>
            </p:txBody>
          </p:sp>
          <p:sp>
            <p:nvSpPr>
              <p:cNvPr id="38" name="Text Box 67">
                <a:extLst>
                  <a:ext uri="{FF2B5EF4-FFF2-40B4-BE49-F238E27FC236}">
                    <a16:creationId xmlns:a16="http://schemas.microsoft.com/office/drawing/2014/main" id="{111503B7-B647-429C-A0DE-9800DB0A6EDF}"/>
                  </a:ext>
                </a:extLst>
              </p:cNvPr>
              <p:cNvSpPr txBox="1">
                <a:spLocks noChangeArrowheads="1"/>
              </p:cNvSpPr>
              <p:nvPr/>
            </p:nvSpPr>
            <p:spPr bwMode="auto">
              <a:xfrm>
                <a:off x="4506" y="758"/>
                <a:ext cx="844" cy="234"/>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ko-KR" sz="1400" b="0">
                    <a:latin typeface="+mn-lt"/>
                    <a:ea typeface="Gill Sans" charset="0"/>
                    <a:cs typeface="Gill Sans" charset="0"/>
                  </a:rPr>
                  <a:t>Int Disable</a:t>
                </a:r>
              </a:p>
            </p:txBody>
          </p:sp>
        </p:grpSp>
      </p:grpSp>
    </p:spTree>
    <p:extLst>
      <p:ext uri="{BB962C8B-B14F-4D97-AF65-F5344CB8AC3E}">
        <p14:creationId xmlns:p14="http://schemas.microsoft.com/office/powerpoint/2010/main" val="41136956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44420-BAEC-4BDD-B2C2-589981DF34CE}"/>
              </a:ext>
            </a:extLst>
          </p:cNvPr>
          <p:cNvSpPr>
            <a:spLocks noGrp="1"/>
          </p:cNvSpPr>
          <p:nvPr>
            <p:ph type="title"/>
          </p:nvPr>
        </p:nvSpPr>
        <p:spPr/>
        <p:txBody>
          <a:bodyPr/>
          <a:lstStyle/>
          <a:p>
            <a:r>
              <a:rPr lang="en-US" smtClean="0"/>
              <a:t>Announcements</a:t>
            </a:r>
            <a:endParaRPr lang="en-US" dirty="0"/>
          </a:p>
        </p:txBody>
      </p:sp>
      <p:sp>
        <p:nvSpPr>
          <p:cNvPr id="3" name="Content Placeholder 2">
            <a:extLst>
              <a:ext uri="{FF2B5EF4-FFF2-40B4-BE49-F238E27FC236}">
                <a16:creationId xmlns:a16="http://schemas.microsoft.com/office/drawing/2014/main" id="{396F72E4-4333-4DA7-B3CA-1277BC571A87}"/>
              </a:ext>
            </a:extLst>
          </p:cNvPr>
          <p:cNvSpPr>
            <a:spLocks noGrp="1"/>
          </p:cNvSpPr>
          <p:nvPr>
            <p:ph idx="1"/>
          </p:nvPr>
        </p:nvSpPr>
        <p:spPr/>
        <p:txBody>
          <a:bodyPr/>
          <a:lstStyle/>
          <a:p>
            <a:r>
              <a:rPr lang="en-US" dirty="0" smtClean="0"/>
              <a:t>Project </a:t>
            </a:r>
            <a:r>
              <a:rPr lang="en-US" dirty="0"/>
              <a:t>1 was posted, due March 24 (design document due March 10)</a:t>
            </a:r>
          </a:p>
          <a:p>
            <a:pPr lvl="1"/>
            <a:r>
              <a:rPr lang="en-US" dirty="0"/>
              <a:t>Walkthrough for project 1 will be March 17</a:t>
            </a:r>
          </a:p>
          <a:p>
            <a:pPr lvl="1"/>
            <a:r>
              <a:rPr lang="en-US" dirty="0"/>
              <a:t>Don’t postpone work for this</a:t>
            </a:r>
          </a:p>
          <a:p>
            <a:r>
              <a:rPr lang="en-US" dirty="0"/>
              <a:t>Assignment 2 will be available later this week</a:t>
            </a:r>
          </a:p>
          <a:p>
            <a:r>
              <a:rPr lang="en-US" dirty="0"/>
              <a:t>Mardi-Gras break: </a:t>
            </a:r>
            <a:r>
              <a:rPr lang="en-US" dirty="0" smtClean="0"/>
              <a:t>no lecture on March </a:t>
            </a:r>
            <a:r>
              <a:rPr lang="en-US" dirty="0"/>
              <a:t>3</a:t>
            </a:r>
          </a:p>
          <a:p>
            <a:r>
              <a:rPr lang="en-US" dirty="0"/>
              <a:t>Midterm review: March 10, midterm exam: March 12</a:t>
            </a:r>
          </a:p>
        </p:txBody>
      </p:sp>
      <p:sp>
        <p:nvSpPr>
          <p:cNvPr id="4" name="Date Placeholder 3">
            <a:extLst>
              <a:ext uri="{FF2B5EF4-FFF2-40B4-BE49-F238E27FC236}">
                <a16:creationId xmlns:a16="http://schemas.microsoft.com/office/drawing/2014/main" id="{F56FFD4B-AA3C-4826-9D1B-2D22F4E5FB9C}"/>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6522E95E-192F-401F-ADD7-E1CF40705B8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6F885A6F-E50D-470B-905B-A7BF30B607E0}"/>
              </a:ext>
            </a:extLst>
          </p:cNvPr>
          <p:cNvSpPr>
            <a:spLocks noGrp="1"/>
          </p:cNvSpPr>
          <p:nvPr>
            <p:ph type="sldNum" sz="quarter" idx="12"/>
          </p:nvPr>
        </p:nvSpPr>
        <p:spPr/>
        <p:txBody>
          <a:bodyPr>
            <a:normAutofit lnSpcReduction="10000"/>
          </a:bodyPr>
          <a:lstStyle/>
          <a:p>
            <a:fld id="{250B3728-42B5-46E1-8863-4BDB07D9EE18}" type="slidenum">
              <a:rPr lang="en-US" smtClean="0"/>
              <a:pPr/>
              <a:t>40</a:t>
            </a:fld>
            <a:endParaRPr lang="en-US"/>
          </a:p>
        </p:txBody>
      </p:sp>
    </p:spTree>
    <p:extLst>
      <p:ext uri="{BB962C8B-B14F-4D97-AF65-F5344CB8AC3E}">
        <p14:creationId xmlns:p14="http://schemas.microsoft.com/office/powerpoint/2010/main" val="7352752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A72E0-47E4-4115-BA91-848CBB6CB880}"/>
              </a:ext>
            </a:extLst>
          </p:cNvPr>
          <p:cNvSpPr>
            <a:spLocks noGrp="1"/>
          </p:cNvSpPr>
          <p:nvPr>
            <p:ph type="title"/>
          </p:nvPr>
        </p:nvSpPr>
        <p:spPr/>
        <p:txBody>
          <a:bodyPr/>
          <a:lstStyle/>
          <a:p>
            <a:r>
              <a:rPr lang="en-US" smtClean="0"/>
              <a:t>Programming Language Support for Concurrency and Synchronization</a:t>
            </a:r>
            <a:endParaRPr lang="en-US" dirty="0"/>
          </a:p>
        </p:txBody>
      </p:sp>
      <p:sp>
        <p:nvSpPr>
          <p:cNvPr id="3" name="Content Placeholder 2">
            <a:extLst>
              <a:ext uri="{FF2B5EF4-FFF2-40B4-BE49-F238E27FC236}">
                <a16:creationId xmlns:a16="http://schemas.microsoft.com/office/drawing/2014/main" id="{67319381-EF87-4629-B9BE-BA47F4A6661A}"/>
              </a:ext>
            </a:extLst>
          </p:cNvPr>
          <p:cNvSpPr>
            <a:spLocks noGrp="1"/>
          </p:cNvSpPr>
          <p:nvPr>
            <p:ph idx="1"/>
          </p:nvPr>
        </p:nvSpPr>
        <p:spPr/>
        <p:txBody>
          <a:bodyPr/>
          <a:lstStyle/>
          <a:p>
            <a:r>
              <a:rPr lang="en-US" smtClean="0"/>
              <a:t>Synchronization operations</a:t>
            </a:r>
          </a:p>
          <a:p>
            <a:r>
              <a:rPr lang="en-US" smtClean="0"/>
              <a:t>Exceptional conditions</a:t>
            </a:r>
            <a:endParaRPr lang="en-US" dirty="0"/>
          </a:p>
        </p:txBody>
      </p:sp>
      <p:sp>
        <p:nvSpPr>
          <p:cNvPr id="4" name="Date Placeholder 3">
            <a:extLst>
              <a:ext uri="{FF2B5EF4-FFF2-40B4-BE49-F238E27FC236}">
                <a16:creationId xmlns:a16="http://schemas.microsoft.com/office/drawing/2014/main" id="{894F6456-9388-43A1-B9A9-E2849076D543}"/>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2A6CD63C-A209-4DDE-B9D2-6822275B62F8}"/>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429CE564-7B7A-4911-A639-2B262BACD9AD}"/>
              </a:ext>
            </a:extLst>
          </p:cNvPr>
          <p:cNvSpPr>
            <a:spLocks noGrp="1"/>
          </p:cNvSpPr>
          <p:nvPr>
            <p:ph type="sldNum" sz="quarter" idx="12"/>
          </p:nvPr>
        </p:nvSpPr>
        <p:spPr/>
        <p:txBody>
          <a:bodyPr>
            <a:normAutofit lnSpcReduction="10000"/>
          </a:bodyPr>
          <a:lstStyle/>
          <a:p>
            <a:fld id="{250B3728-42B5-46E1-8863-4BDB07D9EE18}" type="slidenum">
              <a:rPr lang="en-US" smtClean="0"/>
              <a:pPr/>
              <a:t>41</a:t>
            </a:fld>
            <a:endParaRPr lang="en-US"/>
          </a:p>
        </p:txBody>
      </p:sp>
    </p:spTree>
    <p:extLst>
      <p:ext uri="{BB962C8B-B14F-4D97-AF65-F5344CB8AC3E}">
        <p14:creationId xmlns:p14="http://schemas.microsoft.com/office/powerpoint/2010/main" val="356808240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24EAD-D5FC-42C6-BBE7-5563B15F57EB}"/>
              </a:ext>
            </a:extLst>
          </p:cNvPr>
          <p:cNvSpPr>
            <a:spLocks noGrp="1"/>
          </p:cNvSpPr>
          <p:nvPr>
            <p:ph type="title"/>
          </p:nvPr>
        </p:nvSpPr>
        <p:spPr>
          <a:xfrm>
            <a:off x="1261872" y="294198"/>
            <a:ext cx="10030968" cy="1397124"/>
          </a:xfrm>
        </p:spPr>
        <p:txBody>
          <a:bodyPr/>
          <a:lstStyle/>
          <a:p>
            <a:r>
              <a:rPr lang="en-US" dirty="0" smtClean="0"/>
              <a:t>Concurrency and Synchronization in C</a:t>
            </a:r>
            <a:endParaRPr lang="en-US" dirty="0"/>
          </a:p>
        </p:txBody>
      </p:sp>
      <p:sp>
        <p:nvSpPr>
          <p:cNvPr id="3" name="Content Placeholder 2">
            <a:extLst>
              <a:ext uri="{FF2B5EF4-FFF2-40B4-BE49-F238E27FC236}">
                <a16:creationId xmlns:a16="http://schemas.microsoft.com/office/drawing/2014/main" id="{A25C2B9A-EE54-4C7D-ADFA-3110DB15ED47}"/>
              </a:ext>
            </a:extLst>
          </p:cNvPr>
          <p:cNvSpPr>
            <a:spLocks noGrp="1"/>
          </p:cNvSpPr>
          <p:nvPr>
            <p:ph idx="1"/>
          </p:nvPr>
        </p:nvSpPr>
        <p:spPr/>
        <p:txBody>
          <a:bodyPr>
            <a:normAutofit fontScale="92500" lnSpcReduction="20000"/>
          </a:bodyPr>
          <a:lstStyle/>
          <a:p>
            <a:r>
              <a:rPr lang="en-US" dirty="0" smtClean="0"/>
              <a:t>Standard approach: use </a:t>
            </a:r>
            <a:r>
              <a:rPr lang="en-US" dirty="0" err="1" smtClean="0"/>
              <a:t>pthreads</a:t>
            </a:r>
            <a:r>
              <a:rPr lang="en-US" dirty="0" smtClean="0"/>
              <a:t>, protect access to shared data structures</a:t>
            </a:r>
          </a:p>
          <a:p>
            <a:r>
              <a:rPr lang="en-US" dirty="0" smtClean="0"/>
              <a:t>One pitfall: consistently unlocking a </a:t>
            </a:r>
            <a:r>
              <a:rPr lang="en-US" dirty="0" err="1" smtClean="0"/>
              <a:t>mutex</a:t>
            </a:r>
            <a:endParaRPr lang="en-US" dirty="0" smtClean="0"/>
          </a:p>
          <a:p>
            <a:endParaRPr lang="en-US" dirty="0" smtClean="0"/>
          </a:p>
          <a:p>
            <a:pPr marL="274320" lvl="1" indent="0">
              <a:buNone/>
            </a:pPr>
            <a:r>
              <a:rPr lang="en-US" altLang="ko-KR" dirty="0" err="1" smtClean="0">
                <a:latin typeface="Consolas" panose="020B0609020204030204" pitchFamily="49" charset="0"/>
              </a:rPr>
              <a:t>int</a:t>
            </a:r>
            <a:r>
              <a:rPr lang="en-US" altLang="ko-KR" dirty="0" smtClean="0">
                <a:latin typeface="Consolas" panose="020B0609020204030204" pitchFamily="49" charset="0"/>
              </a:rPr>
              <a:t> </a:t>
            </a:r>
            <a:r>
              <a:rPr lang="en-US" altLang="ko-KR" dirty="0" err="1" smtClean="0">
                <a:latin typeface="Consolas" panose="020B0609020204030204" pitchFamily="49" charset="0"/>
              </a:rPr>
              <a:t>Rtn</a:t>
            </a: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if (error) {</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return </a:t>
            </a:r>
            <a:r>
              <a:rPr lang="en-US" altLang="ko-KR" dirty="0" err="1" smtClean="0">
                <a:latin typeface="Consolas" panose="020B0609020204030204" pitchFamily="49" charset="0"/>
              </a:rPr>
              <a:t>errCode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return OK;</a:t>
            </a:r>
          </a:p>
          <a:p>
            <a:pPr marL="274320" lvl="1" indent="0">
              <a:buNone/>
            </a:pPr>
            <a:r>
              <a:rPr lang="en-US" altLang="ko-KR"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B8EEBB1E-2135-4CCE-882A-CEE134424017}"/>
              </a:ext>
            </a:extLst>
          </p:cNvPr>
          <p:cNvSpPr>
            <a:spLocks noGrp="1"/>
          </p:cNvSpPr>
          <p:nvPr>
            <p:ph type="dt" sz="half" idx="10"/>
          </p:nvPr>
        </p:nvSpPr>
        <p:spPr/>
        <p:txBody>
          <a:bodyPr/>
          <a:lstStyle/>
          <a:p>
            <a:r>
              <a:rPr lang="en-US" smtClean="0"/>
              <a:t>2/26/2026, Lecture 7</a:t>
            </a:r>
            <a:endParaRPr lang="en-US" dirty="0"/>
          </a:p>
        </p:txBody>
      </p:sp>
      <p:sp>
        <p:nvSpPr>
          <p:cNvPr id="5" name="Footer Placeholder 4">
            <a:extLst>
              <a:ext uri="{FF2B5EF4-FFF2-40B4-BE49-F238E27FC236}">
                <a16:creationId xmlns:a16="http://schemas.microsoft.com/office/drawing/2014/main" id="{EA2FFF34-569E-4EF4-AA5C-66A911B4E590}"/>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51613969-BA91-4E7F-90C8-35BAAD8E631F}"/>
              </a:ext>
            </a:extLst>
          </p:cNvPr>
          <p:cNvSpPr>
            <a:spLocks noGrp="1"/>
          </p:cNvSpPr>
          <p:nvPr>
            <p:ph type="sldNum" sz="quarter" idx="12"/>
          </p:nvPr>
        </p:nvSpPr>
        <p:spPr/>
        <p:txBody>
          <a:bodyPr>
            <a:normAutofit lnSpcReduction="10000"/>
          </a:bodyPr>
          <a:lstStyle/>
          <a:p>
            <a:fld id="{250B3728-42B5-46E1-8863-4BDB07D9EE18}" type="slidenum">
              <a:rPr lang="en-US" smtClean="0"/>
              <a:pPr/>
              <a:t>42</a:t>
            </a:fld>
            <a:endParaRPr lang="en-US"/>
          </a:p>
        </p:txBody>
      </p:sp>
    </p:spTree>
    <p:extLst>
      <p:ext uri="{BB962C8B-B14F-4D97-AF65-F5344CB8AC3E}">
        <p14:creationId xmlns:p14="http://schemas.microsoft.com/office/powerpoint/2010/main" val="1624930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EBAC8-71F6-486F-9694-933151F3FE56}"/>
              </a:ext>
            </a:extLst>
          </p:cNvPr>
          <p:cNvSpPr>
            <a:spLocks noGrp="1"/>
          </p:cNvSpPr>
          <p:nvPr>
            <p:ph type="title"/>
          </p:nvPr>
        </p:nvSpPr>
        <p:spPr>
          <a:xfrm>
            <a:off x="1261872" y="294198"/>
            <a:ext cx="10030968" cy="1397124"/>
          </a:xfrm>
        </p:spPr>
        <p:txBody>
          <a:bodyPr/>
          <a:lstStyle/>
          <a:p>
            <a:r>
              <a:rPr lang="en-US" dirty="0" smtClean="0"/>
              <a:t>Concurrency and Synchronization in C</a:t>
            </a:r>
            <a:endParaRPr lang="en-US" dirty="0"/>
          </a:p>
        </p:txBody>
      </p:sp>
      <p:sp>
        <p:nvSpPr>
          <p:cNvPr id="3" name="Content Placeholder 2">
            <a:extLst>
              <a:ext uri="{FF2B5EF4-FFF2-40B4-BE49-F238E27FC236}">
                <a16:creationId xmlns:a16="http://schemas.microsoft.com/office/drawing/2014/main" id="{0D456E00-09D0-44AA-AD39-26213B39BB39}"/>
              </a:ext>
            </a:extLst>
          </p:cNvPr>
          <p:cNvSpPr>
            <a:spLocks noGrp="1"/>
          </p:cNvSpPr>
          <p:nvPr>
            <p:ph sz="half" idx="1"/>
          </p:nvPr>
        </p:nvSpPr>
        <p:spPr/>
        <p:txBody>
          <a:bodyPr>
            <a:normAutofit fontScale="40000" lnSpcReduction="20000"/>
          </a:bodyPr>
          <a:lstStyle/>
          <a:p>
            <a:r>
              <a:rPr lang="en-US" sz="5000" dirty="0" smtClean="0"/>
              <a:t>Harder with more locks</a:t>
            </a:r>
          </a:p>
          <a:p>
            <a:pPr marL="274320" lvl="1" indent="0">
              <a:buNone/>
            </a:pPr>
            <a:endParaRPr lang="en-US" altLang="ko-KR" sz="3500" dirty="0" smtClean="0">
              <a:latin typeface="Consolas" panose="020B0609020204030204" pitchFamily="49" charset="0"/>
            </a:endParaRPr>
          </a:p>
          <a:p>
            <a:pPr marL="274320" lvl="1" indent="0">
              <a:buNone/>
            </a:pPr>
            <a:r>
              <a:rPr lang="en-US" altLang="ko-KR" sz="3500" dirty="0" smtClean="0">
                <a:latin typeface="Consolas" panose="020B0609020204030204" pitchFamily="49" charset="0"/>
              </a:rPr>
              <a:t>void </a:t>
            </a:r>
            <a:r>
              <a:rPr lang="en-US" altLang="ko-KR" sz="3500" dirty="0" err="1" smtClean="0">
                <a:latin typeface="Consolas" panose="020B0609020204030204" pitchFamily="49" charset="0"/>
              </a:rPr>
              <a:t>Rtn</a:t>
            </a:r>
            <a:r>
              <a:rPr lang="en-US" altLang="ko-KR" sz="3500" dirty="0" smtClean="0">
                <a:latin typeface="Consolas" panose="020B0609020204030204" pitchFamily="49" charset="0"/>
              </a:rPr>
              <a:t>() {</a:t>
            </a:r>
            <a:br>
              <a:rPr lang="en-US" altLang="ko-KR" sz="3500" dirty="0" smtClean="0">
                <a:latin typeface="Consolas" panose="020B0609020204030204" pitchFamily="49" charset="0"/>
              </a:rPr>
            </a:br>
            <a:r>
              <a:rPr lang="en-US" altLang="ko-KR" sz="3500" dirty="0" smtClean="0">
                <a:latin typeface="Consolas" panose="020B0609020204030204" pitchFamily="49" charset="0"/>
              </a:rPr>
              <a:t>  lock1.acquire();</a:t>
            </a:r>
            <a:br>
              <a:rPr lang="en-US" altLang="ko-KR" sz="3500" dirty="0" smtClean="0">
                <a:latin typeface="Consolas" panose="020B0609020204030204" pitchFamily="49" charset="0"/>
              </a:rPr>
            </a:br>
            <a:r>
              <a:rPr lang="en-US" altLang="ko-KR" sz="3500" dirty="0" smtClean="0">
                <a:latin typeface="Consolas" panose="020B0609020204030204" pitchFamily="49" charset="0"/>
              </a:rPr>
              <a:t>  …</a:t>
            </a:r>
            <a:br>
              <a:rPr lang="en-US" altLang="ko-KR" sz="3500" dirty="0" smtClean="0">
                <a:latin typeface="Consolas" panose="020B0609020204030204" pitchFamily="49" charset="0"/>
              </a:rPr>
            </a:br>
            <a:r>
              <a:rPr lang="en-US" altLang="ko-KR" sz="3500" dirty="0" smtClean="0">
                <a:latin typeface="Consolas" panose="020B0609020204030204" pitchFamily="49" charset="0"/>
              </a:rPr>
              <a:t>  if (error) {</a:t>
            </a:r>
            <a:br>
              <a:rPr lang="en-US" altLang="ko-KR" sz="3500" dirty="0" smtClean="0">
                <a:latin typeface="Consolas" panose="020B0609020204030204" pitchFamily="49" charset="0"/>
              </a:rPr>
            </a:br>
            <a:r>
              <a:rPr lang="en-US" altLang="ko-KR" sz="3500" dirty="0" smtClean="0">
                <a:latin typeface="Consolas" panose="020B0609020204030204" pitchFamily="49" charset="0"/>
              </a:rPr>
              <a:t>    lock1.release();</a:t>
            </a:r>
            <a:br>
              <a:rPr lang="en-US" altLang="ko-KR" sz="3500" dirty="0" smtClean="0">
                <a:latin typeface="Consolas" panose="020B0609020204030204" pitchFamily="49" charset="0"/>
              </a:rPr>
            </a:br>
            <a:r>
              <a:rPr lang="en-US" altLang="ko-KR" sz="3500" dirty="0" smtClean="0">
                <a:latin typeface="Consolas" panose="020B0609020204030204" pitchFamily="49" charset="0"/>
              </a:rPr>
              <a:t>    return;</a:t>
            </a:r>
            <a:br>
              <a:rPr lang="en-US" altLang="ko-KR" sz="3500" dirty="0" smtClean="0">
                <a:latin typeface="Consolas" panose="020B0609020204030204" pitchFamily="49" charset="0"/>
              </a:rPr>
            </a:br>
            <a:r>
              <a:rPr lang="en-US" altLang="ko-KR" sz="3500" dirty="0" smtClean="0">
                <a:latin typeface="Consolas" panose="020B0609020204030204" pitchFamily="49" charset="0"/>
              </a:rPr>
              <a:t>  }</a:t>
            </a:r>
          </a:p>
          <a:p>
            <a:pPr marL="274320" lvl="1" indent="0">
              <a:buNone/>
            </a:pPr>
            <a:r>
              <a:rPr lang="en-US" altLang="ko-KR" sz="3500" dirty="0" smtClean="0">
                <a:latin typeface="Consolas" panose="020B0609020204030204" pitchFamily="49" charset="0"/>
              </a:rPr>
              <a:t>  …</a:t>
            </a:r>
          </a:p>
          <a:p>
            <a:pPr marL="274320" lvl="1" indent="0">
              <a:buNone/>
            </a:pPr>
            <a:r>
              <a:rPr lang="en-US" altLang="ko-KR" sz="3500" dirty="0" smtClean="0">
                <a:latin typeface="Consolas" panose="020B0609020204030204" pitchFamily="49" charset="0"/>
              </a:rPr>
              <a:t>  lock2.acquire();</a:t>
            </a:r>
          </a:p>
          <a:p>
            <a:pPr marL="274320" lvl="1" indent="0">
              <a:buNone/>
            </a:pPr>
            <a:r>
              <a:rPr lang="en-US" altLang="ko-KR" sz="3500" dirty="0" smtClean="0">
                <a:latin typeface="Consolas" panose="020B0609020204030204" pitchFamily="49" charset="0"/>
              </a:rPr>
              <a:t>  …</a:t>
            </a:r>
          </a:p>
          <a:p>
            <a:pPr marL="274320" lvl="1" indent="0">
              <a:buNone/>
            </a:pPr>
            <a:r>
              <a:rPr lang="en-US" altLang="ko-KR" sz="3500" dirty="0" smtClean="0">
                <a:latin typeface="Consolas" panose="020B0609020204030204" pitchFamily="49" charset="0"/>
              </a:rPr>
              <a:t>  if (error) {</a:t>
            </a:r>
          </a:p>
          <a:p>
            <a:pPr marL="274320" lvl="1" indent="0">
              <a:buNone/>
            </a:pPr>
            <a:r>
              <a:rPr lang="en-US" altLang="ko-KR" sz="3500" dirty="0" smtClean="0">
                <a:latin typeface="Consolas" panose="020B0609020204030204" pitchFamily="49" charset="0"/>
              </a:rPr>
              <a:t>    lock2.release()</a:t>
            </a:r>
          </a:p>
          <a:p>
            <a:pPr marL="274320" lvl="1" indent="0">
              <a:buNone/>
            </a:pPr>
            <a:r>
              <a:rPr lang="en-US" altLang="ko-KR" sz="3500" dirty="0" smtClean="0">
                <a:latin typeface="Consolas" panose="020B0609020204030204" pitchFamily="49" charset="0"/>
              </a:rPr>
              <a:t>    lock1.release();</a:t>
            </a:r>
          </a:p>
          <a:p>
            <a:pPr marL="274320" lvl="1" indent="0">
              <a:buNone/>
            </a:pPr>
            <a:r>
              <a:rPr lang="en-US" altLang="ko-KR" sz="3500" dirty="0" smtClean="0">
                <a:latin typeface="Consolas" panose="020B0609020204030204" pitchFamily="49" charset="0"/>
              </a:rPr>
              <a:t>    return;</a:t>
            </a:r>
          </a:p>
          <a:p>
            <a:pPr marL="274320" lvl="1" indent="0">
              <a:buNone/>
            </a:pPr>
            <a:r>
              <a:rPr lang="en-US" altLang="ko-KR" sz="3500" dirty="0" smtClean="0">
                <a:latin typeface="Consolas" panose="020B0609020204030204" pitchFamily="49" charset="0"/>
              </a:rPr>
              <a:t>  }</a:t>
            </a:r>
          </a:p>
          <a:p>
            <a:pPr marL="274320" lvl="1" indent="0">
              <a:buNone/>
            </a:pPr>
            <a:r>
              <a:rPr lang="en-US" altLang="ko-KR" sz="3500" dirty="0" smtClean="0">
                <a:latin typeface="Consolas" panose="020B0609020204030204" pitchFamily="49" charset="0"/>
              </a:rPr>
              <a:t>  …  </a:t>
            </a:r>
          </a:p>
          <a:p>
            <a:pPr marL="274320" lvl="1" indent="0">
              <a:buNone/>
            </a:pPr>
            <a:r>
              <a:rPr lang="en-US" altLang="ko-KR" sz="3500" dirty="0" smtClean="0">
                <a:latin typeface="Consolas" panose="020B0609020204030204" pitchFamily="49" charset="0"/>
              </a:rPr>
              <a:t>  lock2.release();</a:t>
            </a:r>
          </a:p>
          <a:p>
            <a:pPr marL="274320" lvl="1" indent="0">
              <a:buNone/>
            </a:pPr>
            <a:r>
              <a:rPr lang="en-US" altLang="ko-KR" sz="3500" dirty="0" smtClean="0">
                <a:latin typeface="Consolas" panose="020B0609020204030204" pitchFamily="49" charset="0"/>
              </a:rPr>
              <a:t>  lock1.release();</a:t>
            </a:r>
            <a:br>
              <a:rPr lang="en-US" altLang="ko-KR" sz="3500" dirty="0" smtClean="0">
                <a:latin typeface="Consolas" panose="020B0609020204030204" pitchFamily="49" charset="0"/>
              </a:rPr>
            </a:br>
            <a:r>
              <a:rPr lang="en-US" altLang="ko-KR" sz="3500" dirty="0" smtClean="0">
                <a:latin typeface="Consolas" panose="020B0609020204030204" pitchFamily="49" charset="0"/>
              </a:rPr>
              <a:t>}</a:t>
            </a:r>
            <a:endParaRPr lang="en-US" sz="3500" dirty="0"/>
          </a:p>
        </p:txBody>
      </p:sp>
      <p:sp>
        <p:nvSpPr>
          <p:cNvPr id="4" name="Content Placeholder 3">
            <a:extLst>
              <a:ext uri="{FF2B5EF4-FFF2-40B4-BE49-F238E27FC236}">
                <a16:creationId xmlns:a16="http://schemas.microsoft.com/office/drawing/2014/main" id="{805F595F-EBDE-4A73-8645-0D2427848BB2}"/>
              </a:ext>
            </a:extLst>
          </p:cNvPr>
          <p:cNvSpPr>
            <a:spLocks noGrp="1"/>
          </p:cNvSpPr>
          <p:nvPr>
            <p:ph sz="half" idx="2"/>
          </p:nvPr>
        </p:nvSpPr>
        <p:spPr/>
        <p:txBody>
          <a:bodyPr>
            <a:normAutofit fontScale="40000" lnSpcReduction="20000"/>
          </a:bodyPr>
          <a:lstStyle/>
          <a:p>
            <a:r>
              <a:rPr lang="en-US" sz="5000" dirty="0" smtClean="0"/>
              <a:t>Is </a:t>
            </a:r>
            <a:r>
              <a:rPr lang="en-US" sz="5000" dirty="0" err="1" smtClean="0"/>
              <a:t>goto</a:t>
            </a:r>
            <a:r>
              <a:rPr lang="en-US" sz="5000" dirty="0" smtClean="0"/>
              <a:t> a solution???</a:t>
            </a:r>
          </a:p>
          <a:p>
            <a:pPr marL="274320" lvl="1" indent="0">
              <a:buNone/>
            </a:pPr>
            <a:endParaRPr lang="en-US" altLang="ko-KR" sz="3500" dirty="0" smtClean="0">
              <a:latin typeface="Consolas" panose="020B0609020204030204" pitchFamily="49" charset="0"/>
            </a:endParaRPr>
          </a:p>
          <a:p>
            <a:pPr marL="274320" lvl="1" indent="0">
              <a:buNone/>
            </a:pPr>
            <a:r>
              <a:rPr lang="en-US" altLang="ko-KR" sz="3500" dirty="0" smtClean="0">
                <a:latin typeface="Consolas" panose="020B0609020204030204" pitchFamily="49" charset="0"/>
              </a:rPr>
              <a:t>void </a:t>
            </a:r>
            <a:r>
              <a:rPr lang="en-US" altLang="ko-KR" sz="3500" dirty="0" err="1" smtClean="0">
                <a:latin typeface="Consolas" panose="020B0609020204030204" pitchFamily="49" charset="0"/>
              </a:rPr>
              <a:t>Rtn</a:t>
            </a:r>
            <a:r>
              <a:rPr lang="en-US" altLang="ko-KR" sz="3500" dirty="0" smtClean="0">
                <a:latin typeface="Consolas" panose="020B0609020204030204" pitchFamily="49" charset="0"/>
              </a:rPr>
              <a:t>() {</a:t>
            </a:r>
            <a:br>
              <a:rPr lang="en-US" altLang="ko-KR" sz="3500" dirty="0" smtClean="0">
                <a:latin typeface="Consolas" panose="020B0609020204030204" pitchFamily="49" charset="0"/>
              </a:rPr>
            </a:br>
            <a:r>
              <a:rPr lang="en-US" altLang="ko-KR" sz="3500" dirty="0" smtClean="0">
                <a:latin typeface="Consolas" panose="020B0609020204030204" pitchFamily="49" charset="0"/>
              </a:rPr>
              <a:t>  lock1.acquire();</a:t>
            </a:r>
            <a:br>
              <a:rPr lang="en-US" altLang="ko-KR" sz="3500" dirty="0" smtClean="0">
                <a:latin typeface="Consolas" panose="020B0609020204030204" pitchFamily="49" charset="0"/>
              </a:rPr>
            </a:br>
            <a:r>
              <a:rPr lang="en-US" altLang="ko-KR" sz="3500" dirty="0" smtClean="0">
                <a:latin typeface="Consolas" panose="020B0609020204030204" pitchFamily="49" charset="0"/>
              </a:rPr>
              <a:t>  …</a:t>
            </a:r>
            <a:br>
              <a:rPr lang="en-US" altLang="ko-KR" sz="3500" dirty="0" smtClean="0">
                <a:latin typeface="Consolas" panose="020B0609020204030204" pitchFamily="49" charset="0"/>
              </a:rPr>
            </a:br>
            <a:r>
              <a:rPr lang="en-US" altLang="ko-KR" sz="3500" dirty="0" smtClean="0">
                <a:latin typeface="Consolas" panose="020B0609020204030204" pitchFamily="49" charset="0"/>
              </a:rPr>
              <a:t>  if (error) {</a:t>
            </a:r>
            <a:br>
              <a:rPr lang="en-US" altLang="ko-KR" sz="3500" dirty="0" smtClean="0">
                <a:latin typeface="Consolas" panose="020B0609020204030204" pitchFamily="49" charset="0"/>
              </a:rPr>
            </a:br>
            <a:r>
              <a:rPr lang="en-US" altLang="ko-KR" sz="3500" dirty="0" smtClean="0">
                <a:latin typeface="Consolas" panose="020B0609020204030204" pitchFamily="49" charset="0"/>
              </a:rPr>
              <a:t>    </a:t>
            </a:r>
            <a:r>
              <a:rPr lang="en-US" altLang="ko-KR" sz="3500" dirty="0" err="1" smtClean="0">
                <a:latin typeface="Consolas" panose="020B0609020204030204" pitchFamily="49" charset="0"/>
              </a:rPr>
              <a:t>goto</a:t>
            </a:r>
            <a:r>
              <a:rPr lang="en-US" altLang="ko-KR" sz="3500" dirty="0" smtClean="0">
                <a:latin typeface="Consolas" panose="020B0609020204030204" pitchFamily="49" charset="0"/>
              </a:rPr>
              <a:t> release_lock1_and_return;</a:t>
            </a:r>
            <a:br>
              <a:rPr lang="en-US" altLang="ko-KR" sz="3500" dirty="0" smtClean="0">
                <a:latin typeface="Consolas" panose="020B0609020204030204" pitchFamily="49" charset="0"/>
              </a:rPr>
            </a:br>
            <a:r>
              <a:rPr lang="en-US" altLang="ko-KR" sz="3500" dirty="0" smtClean="0">
                <a:latin typeface="Consolas" panose="020B0609020204030204" pitchFamily="49" charset="0"/>
              </a:rPr>
              <a:t>  }</a:t>
            </a:r>
          </a:p>
          <a:p>
            <a:pPr marL="274320" lvl="1" indent="0">
              <a:buNone/>
            </a:pPr>
            <a:r>
              <a:rPr lang="en-US" altLang="ko-KR" sz="3500" dirty="0" smtClean="0">
                <a:latin typeface="Consolas" panose="020B0609020204030204" pitchFamily="49" charset="0"/>
              </a:rPr>
              <a:t>  …</a:t>
            </a:r>
          </a:p>
          <a:p>
            <a:pPr marL="274320" lvl="1" indent="0">
              <a:buNone/>
            </a:pPr>
            <a:r>
              <a:rPr lang="en-US" altLang="ko-KR" sz="3500" dirty="0" smtClean="0">
                <a:latin typeface="Consolas" panose="020B0609020204030204" pitchFamily="49" charset="0"/>
              </a:rPr>
              <a:t>  lock2.acquire();</a:t>
            </a:r>
          </a:p>
          <a:p>
            <a:pPr marL="274320" lvl="1" indent="0">
              <a:buNone/>
            </a:pPr>
            <a:r>
              <a:rPr lang="en-US" altLang="ko-KR" sz="3500" dirty="0" smtClean="0">
                <a:latin typeface="Consolas" panose="020B0609020204030204" pitchFamily="49" charset="0"/>
              </a:rPr>
              <a:t>  …</a:t>
            </a:r>
          </a:p>
          <a:p>
            <a:pPr marL="274320" lvl="1" indent="0">
              <a:buNone/>
            </a:pPr>
            <a:r>
              <a:rPr lang="en-US" altLang="ko-KR" sz="3500" dirty="0" smtClean="0">
                <a:latin typeface="Consolas" panose="020B0609020204030204" pitchFamily="49" charset="0"/>
              </a:rPr>
              <a:t>  if (error) {</a:t>
            </a:r>
          </a:p>
          <a:p>
            <a:pPr marL="274320" lvl="1" indent="0">
              <a:buNone/>
            </a:pPr>
            <a:r>
              <a:rPr lang="en-US" altLang="ko-KR" sz="3500" dirty="0" smtClean="0">
                <a:latin typeface="Consolas" panose="020B0609020204030204" pitchFamily="49" charset="0"/>
              </a:rPr>
              <a:t>    </a:t>
            </a:r>
            <a:r>
              <a:rPr lang="en-US" altLang="ko-KR" sz="3500" dirty="0" err="1" smtClean="0">
                <a:latin typeface="Consolas" panose="020B0609020204030204" pitchFamily="49" charset="0"/>
              </a:rPr>
              <a:t>goto</a:t>
            </a:r>
            <a:r>
              <a:rPr lang="en-US" altLang="ko-KR" sz="3500" dirty="0" smtClean="0">
                <a:latin typeface="Consolas" panose="020B0609020204030204" pitchFamily="49" charset="0"/>
              </a:rPr>
              <a:t> </a:t>
            </a:r>
            <a:r>
              <a:rPr lang="en-US" altLang="ko-KR" sz="3500" dirty="0" err="1" smtClean="0">
                <a:latin typeface="Consolas" panose="020B0609020204030204" pitchFamily="49" charset="0"/>
              </a:rPr>
              <a:t>release_both_and_return</a:t>
            </a:r>
            <a:r>
              <a:rPr lang="en-US" altLang="ko-KR" sz="3500" dirty="0" smtClean="0">
                <a:latin typeface="Consolas" panose="020B0609020204030204" pitchFamily="49" charset="0"/>
              </a:rPr>
              <a:t>;</a:t>
            </a:r>
          </a:p>
          <a:p>
            <a:pPr marL="274320" lvl="1" indent="0">
              <a:buNone/>
            </a:pPr>
            <a:r>
              <a:rPr lang="en-US" altLang="ko-KR" sz="3500" dirty="0" smtClean="0">
                <a:latin typeface="Consolas" panose="020B0609020204030204" pitchFamily="49" charset="0"/>
              </a:rPr>
              <a:t>  }</a:t>
            </a:r>
          </a:p>
          <a:p>
            <a:pPr marL="274320" lvl="1" indent="0">
              <a:buNone/>
            </a:pPr>
            <a:r>
              <a:rPr lang="en-US" altLang="ko-KR" sz="3500" dirty="0" smtClean="0">
                <a:latin typeface="Consolas" panose="020B0609020204030204" pitchFamily="49" charset="0"/>
              </a:rPr>
              <a:t>  …</a:t>
            </a:r>
          </a:p>
          <a:p>
            <a:pPr marL="274320" lvl="1" indent="0">
              <a:buNone/>
            </a:pPr>
            <a:r>
              <a:rPr lang="en-US" altLang="ko-KR" sz="3500" dirty="0" err="1" smtClean="0">
                <a:latin typeface="Consolas" panose="020B0609020204030204" pitchFamily="49" charset="0"/>
              </a:rPr>
              <a:t>release_both_and_return</a:t>
            </a:r>
            <a:r>
              <a:rPr lang="en-US" altLang="ko-KR" sz="3500" dirty="0" smtClean="0">
                <a:latin typeface="Consolas" panose="020B0609020204030204" pitchFamily="49" charset="0"/>
              </a:rPr>
              <a:t>:</a:t>
            </a:r>
          </a:p>
          <a:p>
            <a:pPr marL="274320" lvl="1" indent="0">
              <a:buNone/>
            </a:pPr>
            <a:r>
              <a:rPr lang="en-US" altLang="ko-KR" sz="3500" dirty="0" smtClean="0">
                <a:latin typeface="Consolas" panose="020B0609020204030204" pitchFamily="49" charset="0"/>
              </a:rPr>
              <a:t>  lock2.release();</a:t>
            </a:r>
          </a:p>
          <a:p>
            <a:pPr marL="274320" lvl="1" indent="0">
              <a:buNone/>
            </a:pPr>
            <a:r>
              <a:rPr lang="en-US" altLang="ko-KR" sz="3500" dirty="0" smtClean="0">
                <a:latin typeface="Consolas" panose="020B0609020204030204" pitchFamily="49" charset="0"/>
              </a:rPr>
              <a:t>release_lock1_and_return:</a:t>
            </a:r>
          </a:p>
          <a:p>
            <a:pPr marL="274320" lvl="1" indent="0">
              <a:buNone/>
            </a:pPr>
            <a:r>
              <a:rPr lang="en-US" altLang="ko-KR" sz="3500" dirty="0" smtClean="0">
                <a:latin typeface="Consolas" panose="020B0609020204030204" pitchFamily="49" charset="0"/>
              </a:rPr>
              <a:t>  lock1.release();</a:t>
            </a:r>
            <a:br>
              <a:rPr lang="en-US" altLang="ko-KR" sz="3500" dirty="0" smtClean="0">
                <a:latin typeface="Consolas" panose="020B0609020204030204" pitchFamily="49" charset="0"/>
              </a:rPr>
            </a:br>
            <a:r>
              <a:rPr lang="en-US" altLang="ko-KR" sz="3500" dirty="0" smtClean="0">
                <a:latin typeface="Consolas" panose="020B0609020204030204" pitchFamily="49" charset="0"/>
              </a:rPr>
              <a:t>}</a:t>
            </a:r>
            <a:endParaRPr lang="en-US" sz="3500" dirty="0">
              <a:latin typeface="Consolas" panose="020B0609020204030204" pitchFamily="49" charset="0"/>
            </a:endParaRPr>
          </a:p>
        </p:txBody>
      </p:sp>
      <p:sp>
        <p:nvSpPr>
          <p:cNvPr id="5" name="Date Placeholder 4">
            <a:extLst>
              <a:ext uri="{FF2B5EF4-FFF2-40B4-BE49-F238E27FC236}">
                <a16:creationId xmlns:a16="http://schemas.microsoft.com/office/drawing/2014/main" id="{346DD24B-74F8-428A-BFC4-DCFB88037F23}"/>
              </a:ext>
            </a:extLst>
          </p:cNvPr>
          <p:cNvSpPr>
            <a:spLocks noGrp="1"/>
          </p:cNvSpPr>
          <p:nvPr>
            <p:ph type="dt" sz="half" idx="10"/>
          </p:nvPr>
        </p:nvSpPr>
        <p:spPr/>
        <p:txBody>
          <a:bodyPr/>
          <a:lstStyle/>
          <a:p>
            <a:r>
              <a:rPr lang="en-US" smtClean="0"/>
              <a:t>2/26/2026, Lecture 7</a:t>
            </a:r>
            <a:endParaRPr lang="en-US"/>
          </a:p>
        </p:txBody>
      </p:sp>
      <p:sp>
        <p:nvSpPr>
          <p:cNvPr id="6" name="Footer Placeholder 5">
            <a:extLst>
              <a:ext uri="{FF2B5EF4-FFF2-40B4-BE49-F238E27FC236}">
                <a16:creationId xmlns:a16="http://schemas.microsoft.com/office/drawing/2014/main" id="{FE74E944-7CA3-4029-8FBC-3A7C61C325F0}"/>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7" name="Slide Number Placeholder 6">
            <a:extLst>
              <a:ext uri="{FF2B5EF4-FFF2-40B4-BE49-F238E27FC236}">
                <a16:creationId xmlns:a16="http://schemas.microsoft.com/office/drawing/2014/main" id="{3D99736B-7B95-4296-BE66-74A7FFE0C7F5}"/>
              </a:ext>
            </a:extLst>
          </p:cNvPr>
          <p:cNvSpPr>
            <a:spLocks noGrp="1"/>
          </p:cNvSpPr>
          <p:nvPr>
            <p:ph type="sldNum" sz="quarter" idx="12"/>
          </p:nvPr>
        </p:nvSpPr>
        <p:spPr/>
        <p:txBody>
          <a:bodyPr>
            <a:normAutofit lnSpcReduction="10000"/>
          </a:bodyPr>
          <a:lstStyle/>
          <a:p>
            <a:fld id="{250B3728-42B5-46E1-8863-4BDB07D9EE18}" type="slidenum">
              <a:rPr lang="en-US" smtClean="0"/>
              <a:pPr/>
              <a:t>43</a:t>
            </a:fld>
            <a:endParaRPr lang="en-US"/>
          </a:p>
        </p:txBody>
      </p:sp>
    </p:spTree>
    <p:extLst>
      <p:ext uri="{BB962C8B-B14F-4D97-AF65-F5344CB8AC3E}">
        <p14:creationId xmlns:p14="http://schemas.microsoft.com/office/powerpoint/2010/main" val="3867534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60ACC-9461-4E37-939F-14640C23C814}"/>
              </a:ext>
            </a:extLst>
          </p:cNvPr>
          <p:cNvSpPr>
            <a:spLocks noGrp="1"/>
          </p:cNvSpPr>
          <p:nvPr>
            <p:ph type="title"/>
          </p:nvPr>
        </p:nvSpPr>
        <p:spPr/>
        <p:txBody>
          <a:bodyPr/>
          <a:lstStyle/>
          <a:p>
            <a:r>
              <a:rPr lang="en-US" smtClean="0"/>
              <a:t>C++ Lock Guards</a:t>
            </a:r>
            <a:endParaRPr lang="en-US" dirty="0"/>
          </a:p>
        </p:txBody>
      </p:sp>
      <p:sp>
        <p:nvSpPr>
          <p:cNvPr id="3" name="Content Placeholder 2">
            <a:extLst>
              <a:ext uri="{FF2B5EF4-FFF2-40B4-BE49-F238E27FC236}">
                <a16:creationId xmlns:a16="http://schemas.microsoft.com/office/drawing/2014/main" id="{6A6E83D9-39B4-4CAF-BA03-DDACC486CD1C}"/>
              </a:ext>
            </a:extLst>
          </p:cNvPr>
          <p:cNvSpPr>
            <a:spLocks noGrp="1"/>
          </p:cNvSpPr>
          <p:nvPr>
            <p:ph idx="1"/>
          </p:nvPr>
        </p:nvSpPr>
        <p:spPr/>
        <p:txBody>
          <a:bodyPr>
            <a:normAutofit/>
          </a:bodyPr>
          <a:lstStyle/>
          <a:p>
            <a:pPr marL="274320" lvl="1" indent="0">
              <a:buNone/>
            </a:pPr>
            <a:r>
              <a:rPr lang="en-US" dirty="0" smtClean="0">
                <a:latin typeface="Consolas" panose="020B0609020204030204" pitchFamily="49" charset="0"/>
              </a:rPr>
              <a:t>#include &lt;</a:t>
            </a:r>
            <a:r>
              <a:rPr lang="en-US" dirty="0" err="1" smtClean="0">
                <a:latin typeface="Consolas" panose="020B0609020204030204" pitchFamily="49" charset="0"/>
              </a:rPr>
              <a:t>mutex</a:t>
            </a:r>
            <a:r>
              <a:rPr lang="en-US" dirty="0" smtClean="0">
                <a:latin typeface="Consolas" panose="020B0609020204030204" pitchFamily="49" charset="0"/>
              </a:rPr>
              <a:t>&gt;</a:t>
            </a:r>
          </a:p>
          <a:p>
            <a:pPr marL="274320" lvl="1" indent="0">
              <a:buNone/>
            </a:pPr>
            <a:endParaRPr lang="en-US" dirty="0" smtClean="0">
              <a:latin typeface="Consolas" panose="020B0609020204030204" pitchFamily="49" charset="0"/>
            </a:endParaRPr>
          </a:p>
          <a:p>
            <a:pPr marL="274320" lvl="1" indent="0">
              <a:buNone/>
            </a:pPr>
            <a:r>
              <a:rPr lang="en-US" dirty="0" err="1" smtClean="0">
                <a:latin typeface="Consolas" panose="020B0609020204030204" pitchFamily="49" charset="0"/>
              </a:rPr>
              <a:t>int</a:t>
            </a:r>
            <a:r>
              <a:rPr lang="en-US" dirty="0" smtClean="0">
                <a:latin typeface="Consolas" panose="020B0609020204030204" pitchFamily="49" charset="0"/>
              </a:rPr>
              <a:t> </a:t>
            </a:r>
            <a:r>
              <a:rPr lang="en-US" dirty="0" err="1" smtClean="0">
                <a:latin typeface="Consolas" panose="020B0609020204030204" pitchFamily="49" charset="0"/>
              </a:rPr>
              <a:t>global_i</a:t>
            </a:r>
            <a:r>
              <a:rPr lang="en-US" dirty="0" smtClean="0">
                <a:latin typeface="Consolas" panose="020B0609020204030204" pitchFamily="49" charset="0"/>
              </a:rPr>
              <a:t> = 0;</a:t>
            </a:r>
          </a:p>
          <a:p>
            <a:pPr marL="274320" lvl="1" indent="0">
              <a:buNone/>
            </a:pPr>
            <a:r>
              <a:rPr lang="en-US" dirty="0" err="1" smtClean="0">
                <a:latin typeface="Consolas" panose="020B0609020204030204" pitchFamily="49" charset="0"/>
              </a:rPr>
              <a:t>std</a:t>
            </a:r>
            <a:r>
              <a:rPr lang="en-US" dirty="0" smtClean="0">
                <a:latin typeface="Consolas" panose="020B0609020204030204" pitchFamily="49" charset="0"/>
              </a:rPr>
              <a:t>::</a:t>
            </a:r>
            <a:r>
              <a:rPr lang="en-US" dirty="0" err="1" smtClean="0">
                <a:latin typeface="Consolas" panose="020B0609020204030204" pitchFamily="49" charset="0"/>
              </a:rPr>
              <a:t>mutex</a:t>
            </a:r>
            <a:r>
              <a:rPr lang="en-US" dirty="0" smtClean="0">
                <a:latin typeface="Consolas" panose="020B0609020204030204" pitchFamily="49" charset="0"/>
              </a:rPr>
              <a:t> </a:t>
            </a:r>
            <a:r>
              <a:rPr lang="en-US" dirty="0" err="1" smtClean="0">
                <a:latin typeface="Consolas" panose="020B0609020204030204" pitchFamily="49" charset="0"/>
              </a:rPr>
              <a:t>global_mutex</a:t>
            </a:r>
            <a:r>
              <a:rPr lang="en-US" dirty="0" smtClean="0">
                <a:latin typeface="Consolas" panose="020B0609020204030204" pitchFamily="49" charset="0"/>
              </a:rPr>
              <a:t>;</a:t>
            </a:r>
          </a:p>
          <a:p>
            <a:pPr marL="274320" lvl="1" indent="0">
              <a:buNone/>
            </a:pPr>
            <a:endParaRPr lang="en-US" dirty="0" smtClean="0">
              <a:latin typeface="Consolas" panose="020B0609020204030204" pitchFamily="49" charset="0"/>
            </a:endParaRPr>
          </a:p>
          <a:p>
            <a:pPr marL="274320" lvl="1" indent="0">
              <a:buNone/>
            </a:pPr>
            <a:r>
              <a:rPr lang="en-US" dirty="0" smtClean="0">
                <a:latin typeface="Consolas" panose="020B0609020204030204" pitchFamily="49" charset="0"/>
              </a:rPr>
              <a:t>void </a:t>
            </a:r>
            <a:r>
              <a:rPr lang="en-US" dirty="0" err="1" smtClean="0">
                <a:latin typeface="Consolas" panose="020B0609020204030204" pitchFamily="49" charset="0"/>
              </a:rPr>
              <a:t>safe_increment</a:t>
            </a:r>
            <a:r>
              <a:rPr lang="en-US" dirty="0" smtClean="0">
                <a:latin typeface="Consolas" panose="020B0609020204030204" pitchFamily="49" charset="0"/>
              </a:rPr>
              <a:t>() {</a:t>
            </a:r>
          </a:p>
          <a:p>
            <a:pPr marL="274320" lvl="1" indent="0">
              <a:buNone/>
            </a:pPr>
            <a:r>
              <a:rPr lang="en-US" dirty="0" smtClean="0">
                <a:latin typeface="Consolas" panose="020B0609020204030204" pitchFamily="49" charset="0"/>
              </a:rPr>
              <a:t>  </a:t>
            </a:r>
            <a:r>
              <a:rPr lang="en-US" dirty="0" err="1" smtClean="0">
                <a:latin typeface="Consolas" panose="020B0609020204030204" pitchFamily="49" charset="0"/>
              </a:rPr>
              <a:t>std</a:t>
            </a:r>
            <a:r>
              <a:rPr lang="en-US" dirty="0" smtClean="0">
                <a:latin typeface="Consolas" panose="020B0609020204030204" pitchFamily="49" charset="0"/>
              </a:rPr>
              <a:t>::</a:t>
            </a:r>
            <a:r>
              <a:rPr lang="en-US" dirty="0" err="1" smtClean="0">
                <a:latin typeface="Consolas" panose="020B0609020204030204" pitchFamily="49" charset="0"/>
              </a:rPr>
              <a:t>lock_guard</a:t>
            </a:r>
            <a:r>
              <a:rPr lang="en-US" dirty="0" smtClean="0">
                <a:latin typeface="Consolas" panose="020B0609020204030204" pitchFamily="49" charset="0"/>
              </a:rPr>
              <a:t>&lt;</a:t>
            </a:r>
            <a:r>
              <a:rPr lang="en-US" dirty="0" err="1" smtClean="0">
                <a:latin typeface="Consolas" panose="020B0609020204030204" pitchFamily="49" charset="0"/>
              </a:rPr>
              <a:t>std</a:t>
            </a:r>
            <a:r>
              <a:rPr lang="en-US" dirty="0" smtClean="0">
                <a:latin typeface="Consolas" panose="020B0609020204030204" pitchFamily="49" charset="0"/>
              </a:rPr>
              <a:t>::</a:t>
            </a:r>
            <a:r>
              <a:rPr lang="en-US" dirty="0" err="1" smtClean="0">
                <a:latin typeface="Consolas" panose="020B0609020204030204" pitchFamily="49" charset="0"/>
              </a:rPr>
              <a:t>mutex</a:t>
            </a:r>
            <a:r>
              <a:rPr lang="en-US" dirty="0" smtClean="0">
                <a:latin typeface="Consolas" panose="020B0609020204030204" pitchFamily="49" charset="0"/>
              </a:rPr>
              <a:t>&gt; lock(</a:t>
            </a:r>
            <a:r>
              <a:rPr lang="en-US" dirty="0" err="1" smtClean="0">
                <a:latin typeface="Consolas" panose="020B0609020204030204" pitchFamily="49" charset="0"/>
              </a:rPr>
              <a:t>global_mutex</a:t>
            </a:r>
            <a:r>
              <a:rPr lang="en-US" dirty="0" smtClean="0">
                <a:latin typeface="Consolas" panose="020B0609020204030204" pitchFamily="49" charset="0"/>
              </a:rPr>
              <a:t>);</a:t>
            </a:r>
          </a:p>
          <a:p>
            <a:pPr marL="274320" lvl="1" indent="0">
              <a:buNone/>
            </a:pPr>
            <a:r>
              <a:rPr lang="en-US" dirty="0" smtClean="0">
                <a:latin typeface="Consolas" panose="020B0609020204030204" pitchFamily="49" charset="0"/>
              </a:rPr>
              <a:t>  …</a:t>
            </a:r>
          </a:p>
          <a:p>
            <a:pPr marL="274320" lvl="1" indent="0">
              <a:buNone/>
            </a:pPr>
            <a:r>
              <a:rPr lang="en-US" dirty="0" smtClean="0">
                <a:latin typeface="Consolas" panose="020B0609020204030204" pitchFamily="49" charset="0"/>
              </a:rPr>
              <a:t>  ++</a:t>
            </a:r>
            <a:r>
              <a:rPr lang="en-US" dirty="0" err="1" smtClean="0">
                <a:latin typeface="Consolas" panose="020B0609020204030204" pitchFamily="49" charset="0"/>
              </a:rPr>
              <a:t>global_i</a:t>
            </a:r>
            <a:r>
              <a:rPr lang="en-US" dirty="0" smtClean="0">
                <a:latin typeface="Consolas" panose="020B0609020204030204" pitchFamily="49" charset="0"/>
              </a:rPr>
              <a:t>;</a:t>
            </a:r>
          </a:p>
          <a:p>
            <a:pPr marL="274320" lvl="1" indent="0">
              <a:buNone/>
            </a:pPr>
            <a:r>
              <a:rPr lang="en-US" dirty="0" smtClean="0">
                <a:latin typeface="Consolas" panose="020B0609020204030204" pitchFamily="49" charset="0"/>
              </a:rPr>
              <a:t>  // </a:t>
            </a:r>
            <a:r>
              <a:rPr lang="en-US" dirty="0" err="1" smtClean="0">
                <a:latin typeface="Consolas" panose="020B0609020204030204" pitchFamily="49" charset="0"/>
              </a:rPr>
              <a:t>Mutex</a:t>
            </a:r>
            <a:r>
              <a:rPr lang="en-US" dirty="0" smtClean="0">
                <a:latin typeface="Consolas" panose="020B0609020204030204" pitchFamily="49" charset="0"/>
              </a:rPr>
              <a:t> released when ‘lock’ goes out of scope</a:t>
            </a:r>
          </a:p>
          <a:p>
            <a:pPr marL="274320" lvl="1" indent="0">
              <a:buNone/>
            </a:pPr>
            <a:r>
              <a:rPr lang="en-US"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9E213BFF-BF94-457C-BF1B-D6A9DDC4CD8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37814284-CC06-4D37-99D5-C2CA2DCA6864}"/>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7A73469-DEA0-4A1D-B57F-DBD35DCB128C}"/>
              </a:ext>
            </a:extLst>
          </p:cNvPr>
          <p:cNvSpPr>
            <a:spLocks noGrp="1"/>
          </p:cNvSpPr>
          <p:nvPr>
            <p:ph type="sldNum" sz="quarter" idx="12"/>
          </p:nvPr>
        </p:nvSpPr>
        <p:spPr/>
        <p:txBody>
          <a:bodyPr>
            <a:normAutofit lnSpcReduction="10000"/>
          </a:bodyPr>
          <a:lstStyle/>
          <a:p>
            <a:fld id="{250B3728-42B5-46E1-8863-4BDB07D9EE18}" type="slidenum">
              <a:rPr lang="en-US" smtClean="0"/>
              <a:pPr/>
              <a:t>44</a:t>
            </a:fld>
            <a:endParaRPr lang="en-US"/>
          </a:p>
        </p:txBody>
      </p:sp>
    </p:spTree>
    <p:extLst>
      <p:ext uri="{BB962C8B-B14F-4D97-AF65-F5344CB8AC3E}">
        <p14:creationId xmlns:p14="http://schemas.microsoft.com/office/powerpoint/2010/main" val="230701421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31BF6-C8E8-49D7-B003-680B33C54D98}"/>
              </a:ext>
            </a:extLst>
          </p:cNvPr>
          <p:cNvSpPr>
            <a:spLocks noGrp="1"/>
          </p:cNvSpPr>
          <p:nvPr>
            <p:ph type="title"/>
          </p:nvPr>
        </p:nvSpPr>
        <p:spPr/>
        <p:txBody>
          <a:bodyPr/>
          <a:lstStyle/>
          <a:p>
            <a:r>
              <a:rPr lang="en-US" dirty="0" smtClean="0"/>
              <a:t>Python Keyword </a:t>
            </a:r>
            <a:r>
              <a:rPr lang="en-US" dirty="0" smtClean="0">
                <a:latin typeface="Consolas" panose="020B0609020204030204" pitchFamily="49" charset="0"/>
              </a:rPr>
              <a:t>with</a:t>
            </a:r>
            <a:endParaRPr lang="en-US" dirty="0"/>
          </a:p>
        </p:txBody>
      </p:sp>
      <p:sp>
        <p:nvSpPr>
          <p:cNvPr id="3" name="Content Placeholder 2">
            <a:extLst>
              <a:ext uri="{FF2B5EF4-FFF2-40B4-BE49-F238E27FC236}">
                <a16:creationId xmlns:a16="http://schemas.microsoft.com/office/drawing/2014/main" id="{228A7ABE-5EDC-4EB1-934C-2B3582DD2186}"/>
              </a:ext>
            </a:extLst>
          </p:cNvPr>
          <p:cNvSpPr>
            <a:spLocks noGrp="1"/>
          </p:cNvSpPr>
          <p:nvPr>
            <p:ph idx="1"/>
          </p:nvPr>
        </p:nvSpPr>
        <p:spPr/>
        <p:txBody>
          <a:bodyPr/>
          <a:lstStyle/>
          <a:p>
            <a:r>
              <a:rPr lang="en-US" dirty="0" smtClean="0"/>
              <a:t>More versatile than we’ll show here (can be used to close files, database connections, etc.)</a:t>
            </a:r>
          </a:p>
          <a:p>
            <a:endParaRPr lang="en-US" dirty="0" smtClean="0"/>
          </a:p>
          <a:p>
            <a:pPr marL="274320" lvl="1" indent="0">
              <a:buNone/>
            </a:pPr>
            <a:r>
              <a:rPr lang="en-US" dirty="0" smtClean="0">
                <a:latin typeface="Consolas" panose="020B0609020204030204" pitchFamily="49" charset="0"/>
              </a:rPr>
              <a:t>lock = </a:t>
            </a:r>
            <a:r>
              <a:rPr lang="en-US" dirty="0" err="1" smtClean="0">
                <a:latin typeface="Consolas" panose="020B0609020204030204" pitchFamily="49" charset="0"/>
              </a:rPr>
              <a:t>threading.Lock</a:t>
            </a:r>
            <a:r>
              <a:rPr lang="en-US" dirty="0" smtClean="0">
                <a:latin typeface="Consolas" panose="020B0609020204030204" pitchFamily="49" charset="0"/>
              </a:rPr>
              <a:t>()</a:t>
            </a:r>
          </a:p>
          <a:p>
            <a:pPr marL="274320" lvl="1" indent="0">
              <a:buNone/>
            </a:pPr>
            <a:r>
              <a:rPr lang="en-US" dirty="0" smtClean="0">
                <a:latin typeface="Consolas" panose="020B0609020204030204" pitchFamily="49" charset="0"/>
              </a:rPr>
              <a:t>…</a:t>
            </a:r>
          </a:p>
          <a:p>
            <a:pPr marL="274320" lvl="1" indent="0">
              <a:buNone/>
            </a:pPr>
            <a:r>
              <a:rPr lang="en-US" dirty="0" smtClean="0">
                <a:latin typeface="Consolas" panose="020B0609020204030204" pitchFamily="49" charset="0"/>
              </a:rPr>
              <a:t>with lock: # Automatically calls acquire()</a:t>
            </a:r>
          </a:p>
          <a:p>
            <a:pPr marL="274320" lvl="1" indent="0">
              <a:buNone/>
            </a:pPr>
            <a:r>
              <a:rPr lang="en-US" dirty="0" smtClean="0">
                <a:latin typeface="Consolas" panose="020B0609020204030204" pitchFamily="49" charset="0"/>
              </a:rPr>
              <a:t>  </a:t>
            </a:r>
            <a:r>
              <a:rPr lang="en-US" dirty="0" err="1" smtClean="0">
                <a:latin typeface="Consolas" panose="020B0609020204030204" pitchFamily="49" charset="0"/>
              </a:rPr>
              <a:t>some_var</a:t>
            </a:r>
            <a:r>
              <a:rPr lang="en-US" dirty="0" smtClean="0">
                <a:latin typeface="Consolas" panose="020B0609020204030204" pitchFamily="49" charset="0"/>
              </a:rPr>
              <a:t> += 1</a:t>
            </a:r>
          </a:p>
          <a:p>
            <a:pPr marL="274320" lvl="1" indent="0">
              <a:buNone/>
            </a:pPr>
            <a:r>
              <a:rPr lang="en-US" dirty="0" smtClean="0">
                <a:latin typeface="Consolas" panose="020B0609020204030204" pitchFamily="49" charset="0"/>
              </a:rPr>
              <a:t>  …</a:t>
            </a:r>
          </a:p>
          <a:p>
            <a:pPr marL="274320" lvl="1" indent="0">
              <a:buNone/>
            </a:pPr>
            <a:r>
              <a:rPr lang="en-US" dirty="0" smtClean="0">
                <a:latin typeface="Consolas" panose="020B0609020204030204" pitchFamily="49" charset="0"/>
              </a:rPr>
              <a:t># release() called however we leave block</a:t>
            </a:r>
          </a:p>
          <a:p>
            <a:pPr marL="274320" lvl="1" indent="0">
              <a:buNone/>
            </a:pP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AF4BBE9A-7FF2-4389-A19D-F0331B853B44}"/>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70ACC8DF-1ED1-4717-B882-D9A4F41B5845}"/>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A732AB6A-0A06-4A0F-B2BE-600B0918F51D}"/>
              </a:ext>
            </a:extLst>
          </p:cNvPr>
          <p:cNvSpPr>
            <a:spLocks noGrp="1"/>
          </p:cNvSpPr>
          <p:nvPr>
            <p:ph type="sldNum" sz="quarter" idx="12"/>
          </p:nvPr>
        </p:nvSpPr>
        <p:spPr/>
        <p:txBody>
          <a:bodyPr>
            <a:normAutofit lnSpcReduction="10000"/>
          </a:bodyPr>
          <a:lstStyle/>
          <a:p>
            <a:fld id="{250B3728-42B5-46E1-8863-4BDB07D9EE18}" type="slidenum">
              <a:rPr lang="en-US" smtClean="0"/>
              <a:pPr/>
              <a:t>45</a:t>
            </a:fld>
            <a:endParaRPr lang="en-US"/>
          </a:p>
        </p:txBody>
      </p:sp>
    </p:spTree>
    <p:extLst>
      <p:ext uri="{BB962C8B-B14F-4D97-AF65-F5344CB8AC3E}">
        <p14:creationId xmlns:p14="http://schemas.microsoft.com/office/powerpoint/2010/main" val="272210760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814C8-44BD-49A8-9256-0C1D214C4102}"/>
              </a:ext>
            </a:extLst>
          </p:cNvPr>
          <p:cNvSpPr>
            <a:spLocks noGrp="1"/>
          </p:cNvSpPr>
          <p:nvPr>
            <p:ph type="title"/>
          </p:nvPr>
        </p:nvSpPr>
        <p:spPr/>
        <p:txBody>
          <a:bodyPr/>
          <a:lstStyle/>
          <a:p>
            <a:r>
              <a:rPr lang="en-US" smtClean="0"/>
              <a:t>Java synchronized Keyword</a:t>
            </a:r>
            <a:endParaRPr lang="en-US" dirty="0"/>
          </a:p>
        </p:txBody>
      </p:sp>
      <p:sp>
        <p:nvSpPr>
          <p:cNvPr id="3" name="Content Placeholder 2">
            <a:extLst>
              <a:ext uri="{FF2B5EF4-FFF2-40B4-BE49-F238E27FC236}">
                <a16:creationId xmlns:a16="http://schemas.microsoft.com/office/drawing/2014/main" id="{77986FA0-FA24-4C56-B3C6-D5511DA7418F}"/>
              </a:ext>
            </a:extLst>
          </p:cNvPr>
          <p:cNvSpPr>
            <a:spLocks noGrp="1"/>
          </p:cNvSpPr>
          <p:nvPr>
            <p:ph idx="1"/>
          </p:nvPr>
        </p:nvSpPr>
        <p:spPr/>
        <p:txBody>
          <a:bodyPr>
            <a:normAutofit fontScale="85000" lnSpcReduction="20000"/>
          </a:bodyPr>
          <a:lstStyle/>
          <a:p>
            <a:r>
              <a:rPr lang="en-US" altLang="ko-KR" dirty="0" smtClean="0"/>
              <a:t>Every Java object has an associated lock:</a:t>
            </a:r>
          </a:p>
          <a:p>
            <a:pPr lvl="1"/>
            <a:r>
              <a:rPr lang="en-US" altLang="ko-KR" dirty="0" smtClean="0"/>
              <a:t>Lock is acquired on entry and released on exit from a synchronized method</a:t>
            </a:r>
          </a:p>
          <a:p>
            <a:pPr lvl="1"/>
            <a:r>
              <a:rPr lang="en-US" altLang="ko-KR" dirty="0" smtClean="0"/>
              <a:t>Lock is properly released if exception occurs inside a synchronized method</a:t>
            </a:r>
          </a:p>
          <a:p>
            <a:pPr lvl="1"/>
            <a:r>
              <a:rPr lang="en-US" altLang="ko-KR" dirty="0" err="1" smtClean="0"/>
              <a:t>Mutex</a:t>
            </a:r>
            <a:r>
              <a:rPr lang="en-US" altLang="ko-KR" dirty="0" smtClean="0"/>
              <a:t> execution of synchronized methods (beware deadlock)</a:t>
            </a:r>
          </a:p>
          <a:p>
            <a:pPr marL="548640" lvl="2" indent="0">
              <a:buNone/>
            </a:pPr>
            <a:r>
              <a:rPr lang="en-US" altLang="ko-KR" dirty="0" smtClean="0"/>
              <a:t/>
            </a:r>
            <a:br>
              <a:rPr lang="en-US" altLang="ko-KR" dirty="0" smtClean="0"/>
            </a:br>
            <a:r>
              <a:rPr lang="en-US" altLang="ko-KR" dirty="0" smtClean="0">
                <a:latin typeface="Consolas" panose="020B0609020204030204" pitchFamily="49" charset="0"/>
              </a:rPr>
              <a:t>class Account {</a:t>
            </a:r>
          </a:p>
          <a:p>
            <a:pPr marL="548640" lvl="2" indent="0">
              <a:buNone/>
            </a:pPr>
            <a:r>
              <a:rPr lang="en-US" altLang="ko-KR" dirty="0" smtClean="0">
                <a:latin typeface="Consolas" panose="020B0609020204030204" pitchFamily="49" charset="0"/>
              </a:rPr>
              <a:t>  private </a:t>
            </a:r>
            <a:r>
              <a:rPr lang="en-US" altLang="ko-KR" dirty="0" err="1" smtClean="0">
                <a:latin typeface="Consolas" panose="020B0609020204030204" pitchFamily="49" charset="0"/>
              </a:rPr>
              <a:t>int</a:t>
            </a:r>
            <a:r>
              <a:rPr lang="en-US" altLang="ko-KR" dirty="0" smtClean="0">
                <a:latin typeface="Consolas" panose="020B0609020204030204" pitchFamily="49" charset="0"/>
              </a:rPr>
              <a:t> balance;</a:t>
            </a:r>
          </a:p>
          <a:p>
            <a:pPr marL="548640" lvl="2" indent="0">
              <a:buNone/>
            </a:pPr>
            <a:r>
              <a:rPr lang="en-US" altLang="ko-KR" dirty="0" smtClean="0">
                <a:latin typeface="Consolas" panose="020B0609020204030204" pitchFamily="49" charset="0"/>
              </a:rPr>
              <a:t>  // object constructor</a:t>
            </a:r>
          </a:p>
          <a:p>
            <a:pPr marL="548640" lvl="2" indent="0">
              <a:buNone/>
            </a:pPr>
            <a:r>
              <a:rPr lang="en-US" altLang="ko-KR" dirty="0" smtClean="0">
                <a:latin typeface="Consolas" panose="020B0609020204030204" pitchFamily="49" charset="0"/>
              </a:rPr>
              <a:t>  public Account (</a:t>
            </a:r>
            <a:r>
              <a:rPr lang="en-US" altLang="ko-KR" dirty="0" err="1" smtClean="0">
                <a:latin typeface="Consolas" panose="020B0609020204030204" pitchFamily="49" charset="0"/>
              </a:rPr>
              <a:t>int</a:t>
            </a:r>
            <a:r>
              <a:rPr lang="en-US" altLang="ko-KR" dirty="0" smtClean="0">
                <a:latin typeface="Consolas" panose="020B0609020204030204" pitchFamily="49" charset="0"/>
              </a:rPr>
              <a:t> </a:t>
            </a:r>
            <a:r>
              <a:rPr lang="en-US" altLang="ko-KR" dirty="0" err="1" smtClean="0">
                <a:latin typeface="Consolas" panose="020B0609020204030204" pitchFamily="49" charset="0"/>
              </a:rPr>
              <a:t>initialBalance</a:t>
            </a:r>
            <a:r>
              <a:rPr lang="en-US" altLang="ko-KR" dirty="0" smtClean="0">
                <a:latin typeface="Consolas" panose="020B0609020204030204" pitchFamily="49" charset="0"/>
              </a:rPr>
              <a:t>) {</a:t>
            </a:r>
          </a:p>
          <a:p>
            <a:pPr marL="548640" lvl="2" indent="0">
              <a:buNone/>
            </a:pPr>
            <a:r>
              <a:rPr lang="en-US" altLang="ko-KR" dirty="0" smtClean="0">
                <a:latin typeface="Consolas" panose="020B0609020204030204" pitchFamily="49" charset="0"/>
              </a:rPr>
              <a:t>    balance = </a:t>
            </a:r>
            <a:r>
              <a:rPr lang="en-US" altLang="ko-KR" dirty="0" err="1" smtClean="0">
                <a:latin typeface="Consolas" panose="020B0609020204030204" pitchFamily="49" charset="0"/>
              </a:rPr>
              <a:t>initialBalance</a:t>
            </a:r>
            <a:r>
              <a:rPr lang="en-US" altLang="ko-KR" dirty="0" smtClean="0">
                <a:latin typeface="Consolas" panose="020B0609020204030204" pitchFamily="49" charset="0"/>
              </a:rPr>
              <a:t>;</a:t>
            </a:r>
          </a:p>
          <a:p>
            <a:pPr marL="548640" lvl="2" indent="0">
              <a:buNone/>
            </a:pPr>
            <a:r>
              <a:rPr lang="en-US" altLang="ko-KR" dirty="0" smtClean="0">
                <a:latin typeface="Consolas" panose="020B0609020204030204" pitchFamily="49" charset="0"/>
              </a:rPr>
              <a:t>  }</a:t>
            </a:r>
          </a:p>
          <a:p>
            <a:pPr marL="548640" lvl="2" indent="0">
              <a:buNone/>
            </a:pPr>
            <a:r>
              <a:rPr lang="en-US" altLang="ko-KR" dirty="0" smtClean="0">
                <a:latin typeface="Consolas" panose="020B0609020204030204" pitchFamily="49" charset="0"/>
              </a:rPr>
              <a:t>  public synchronized </a:t>
            </a:r>
            <a:r>
              <a:rPr lang="en-US" altLang="ko-KR" dirty="0" err="1" smtClean="0">
                <a:latin typeface="Consolas" panose="020B0609020204030204" pitchFamily="49" charset="0"/>
              </a:rPr>
              <a:t>int</a:t>
            </a:r>
            <a:r>
              <a:rPr lang="en-US" altLang="ko-KR" dirty="0" smtClean="0">
                <a:latin typeface="Consolas" panose="020B0609020204030204" pitchFamily="49" charset="0"/>
              </a:rPr>
              <a:t> </a:t>
            </a:r>
            <a:r>
              <a:rPr lang="en-US" altLang="ko-KR" dirty="0" err="1" smtClean="0">
                <a:latin typeface="Consolas" panose="020B0609020204030204" pitchFamily="49" charset="0"/>
              </a:rPr>
              <a:t>getBalance</a:t>
            </a:r>
            <a:r>
              <a:rPr lang="en-US" altLang="ko-KR" dirty="0" smtClean="0">
                <a:latin typeface="Consolas" panose="020B0609020204030204" pitchFamily="49" charset="0"/>
              </a:rPr>
              <a:t>() {</a:t>
            </a:r>
          </a:p>
          <a:p>
            <a:pPr marL="548640" lvl="2" indent="0">
              <a:buNone/>
            </a:pPr>
            <a:r>
              <a:rPr lang="en-US" altLang="ko-KR" dirty="0" smtClean="0">
                <a:latin typeface="Consolas" panose="020B0609020204030204" pitchFamily="49" charset="0"/>
              </a:rPr>
              <a:t>    return balance;</a:t>
            </a:r>
          </a:p>
          <a:p>
            <a:pPr marL="548640" lvl="2" indent="0">
              <a:buNone/>
            </a:pPr>
            <a:r>
              <a:rPr lang="en-US" altLang="ko-KR" dirty="0" smtClean="0">
                <a:latin typeface="Consolas" panose="020B0609020204030204" pitchFamily="49" charset="0"/>
              </a:rPr>
              <a:t>  }</a:t>
            </a:r>
          </a:p>
          <a:p>
            <a:pPr marL="548640" lvl="2" indent="0">
              <a:buNone/>
            </a:pPr>
            <a:r>
              <a:rPr lang="en-US" altLang="ko-KR" dirty="0" smtClean="0">
                <a:latin typeface="Consolas" panose="020B0609020204030204" pitchFamily="49" charset="0"/>
              </a:rPr>
              <a:t>  public synchronized void deposit(</a:t>
            </a:r>
            <a:r>
              <a:rPr lang="en-US" altLang="ko-KR" dirty="0" err="1" smtClean="0">
                <a:latin typeface="Consolas" panose="020B0609020204030204" pitchFamily="49" charset="0"/>
              </a:rPr>
              <a:t>int</a:t>
            </a:r>
            <a:r>
              <a:rPr lang="en-US" altLang="ko-KR" dirty="0" smtClean="0">
                <a:latin typeface="Consolas" panose="020B0609020204030204" pitchFamily="49" charset="0"/>
              </a:rPr>
              <a:t> amount) {</a:t>
            </a:r>
            <a:endParaRPr lang="en-US" altLang="ko-KR" dirty="0">
              <a:latin typeface="Consolas" panose="020B0609020204030204" pitchFamily="49" charset="0"/>
            </a:endParaRPr>
          </a:p>
          <a:p>
            <a:pPr marL="548640" lvl="2" indent="0">
              <a:buNone/>
            </a:pPr>
            <a:r>
              <a:rPr lang="en-US" altLang="ko-KR" dirty="0" smtClean="0">
                <a:latin typeface="Consolas" panose="020B0609020204030204" pitchFamily="49" charset="0"/>
              </a:rPr>
              <a:t>    balance += amount;</a:t>
            </a:r>
          </a:p>
          <a:p>
            <a:pPr marL="548640" lvl="2" indent="0">
              <a:buNone/>
            </a:pPr>
            <a:r>
              <a:rPr lang="en-US" altLang="ko-KR" dirty="0" smtClean="0">
                <a:latin typeface="Consolas" panose="020B0609020204030204" pitchFamily="49" charset="0"/>
              </a:rPr>
              <a:t>  }</a:t>
            </a:r>
          </a:p>
          <a:p>
            <a:pPr marL="548640" lvl="2" indent="0">
              <a:buNone/>
            </a:pPr>
            <a:r>
              <a:rPr lang="en-US" altLang="ko-KR" dirty="0" smtClean="0">
                <a:latin typeface="Consolas" panose="020B0609020204030204" pitchFamily="49" charset="0"/>
              </a:rPr>
              <a:t>}</a:t>
            </a:r>
          </a:p>
        </p:txBody>
      </p:sp>
      <p:sp>
        <p:nvSpPr>
          <p:cNvPr id="4" name="Date Placeholder 3">
            <a:extLst>
              <a:ext uri="{FF2B5EF4-FFF2-40B4-BE49-F238E27FC236}">
                <a16:creationId xmlns:a16="http://schemas.microsoft.com/office/drawing/2014/main" id="{2AA336AD-7459-41C0-AEC9-949274304E45}"/>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1389A98-330A-4A4F-84C1-C17BFA18B57C}"/>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8DDC795A-123B-4E96-A33F-39014F647707}"/>
              </a:ext>
            </a:extLst>
          </p:cNvPr>
          <p:cNvSpPr>
            <a:spLocks noGrp="1"/>
          </p:cNvSpPr>
          <p:nvPr>
            <p:ph type="sldNum" sz="quarter" idx="12"/>
          </p:nvPr>
        </p:nvSpPr>
        <p:spPr/>
        <p:txBody>
          <a:bodyPr>
            <a:normAutofit lnSpcReduction="10000"/>
          </a:bodyPr>
          <a:lstStyle/>
          <a:p>
            <a:fld id="{250B3728-42B5-46E1-8863-4BDB07D9EE18}" type="slidenum">
              <a:rPr lang="en-US" smtClean="0"/>
              <a:pPr/>
              <a:t>46</a:t>
            </a:fld>
            <a:endParaRPr lang="en-US"/>
          </a:p>
        </p:txBody>
      </p:sp>
    </p:spTree>
    <p:extLst>
      <p:ext uri="{BB962C8B-B14F-4D97-AF65-F5344CB8AC3E}">
        <p14:creationId xmlns:p14="http://schemas.microsoft.com/office/powerpoint/2010/main" val="212428648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A2421-A5AE-4187-8FE8-5DDC0675E10C}"/>
              </a:ext>
            </a:extLst>
          </p:cNvPr>
          <p:cNvSpPr>
            <a:spLocks noGrp="1"/>
          </p:cNvSpPr>
          <p:nvPr>
            <p:ph type="title"/>
          </p:nvPr>
        </p:nvSpPr>
        <p:spPr/>
        <p:txBody>
          <a:bodyPr/>
          <a:lstStyle/>
          <a:p>
            <a:r>
              <a:rPr lang="en-US" smtClean="0"/>
              <a:t>Java Support for Monitors</a:t>
            </a:r>
            <a:endParaRPr lang="en-US" dirty="0"/>
          </a:p>
        </p:txBody>
      </p:sp>
      <p:sp>
        <p:nvSpPr>
          <p:cNvPr id="3" name="Content Placeholder 2">
            <a:extLst>
              <a:ext uri="{FF2B5EF4-FFF2-40B4-BE49-F238E27FC236}">
                <a16:creationId xmlns:a16="http://schemas.microsoft.com/office/drawing/2014/main" id="{FBC4CBD9-5C82-4553-AAC1-C4CA7C244700}"/>
              </a:ext>
            </a:extLst>
          </p:cNvPr>
          <p:cNvSpPr>
            <a:spLocks noGrp="1"/>
          </p:cNvSpPr>
          <p:nvPr>
            <p:ph idx="1"/>
          </p:nvPr>
        </p:nvSpPr>
        <p:spPr/>
        <p:txBody>
          <a:bodyPr/>
          <a:lstStyle/>
          <a:p>
            <a:r>
              <a:rPr lang="en-US" dirty="0" smtClean="0"/>
              <a:t>Along with a lock, every object has a single condition variable associated with it</a:t>
            </a:r>
          </a:p>
          <a:p>
            <a:r>
              <a:rPr lang="en-US" dirty="0" smtClean="0"/>
              <a:t>To wait inside a synchronized method:</a:t>
            </a:r>
          </a:p>
          <a:p>
            <a:pPr marL="548640" lvl="2" indent="0">
              <a:buNone/>
            </a:pPr>
            <a:r>
              <a:rPr lang="en-US" dirty="0" smtClean="0">
                <a:latin typeface="Consolas" panose="020B0609020204030204" pitchFamily="49" charset="0"/>
              </a:rPr>
              <a:t>void wait();</a:t>
            </a:r>
          </a:p>
          <a:p>
            <a:pPr marL="548640" lvl="2" indent="0">
              <a:buNone/>
            </a:pPr>
            <a:r>
              <a:rPr lang="en-US" dirty="0" smtClean="0">
                <a:latin typeface="Consolas" panose="020B0609020204030204" pitchFamily="49" charset="0"/>
              </a:rPr>
              <a:t>void wait(long timeout);</a:t>
            </a:r>
          </a:p>
          <a:p>
            <a:r>
              <a:rPr lang="en-US" dirty="0" smtClean="0"/>
              <a:t>To signal while in a synchronized method:</a:t>
            </a:r>
          </a:p>
          <a:p>
            <a:pPr marL="548640" lvl="2" indent="0">
              <a:buNone/>
            </a:pPr>
            <a:r>
              <a:rPr lang="en-US" dirty="0" smtClean="0">
                <a:latin typeface="Consolas" panose="020B0609020204030204" pitchFamily="49" charset="0"/>
              </a:rPr>
              <a:t>void notify();</a:t>
            </a:r>
          </a:p>
          <a:p>
            <a:pPr marL="548640" lvl="2" indent="0">
              <a:buNone/>
            </a:pPr>
            <a:r>
              <a:rPr lang="en-US" dirty="0" smtClean="0">
                <a:latin typeface="Consolas" panose="020B0609020204030204" pitchFamily="49" charset="0"/>
              </a:rPr>
              <a:t>void </a:t>
            </a:r>
            <a:r>
              <a:rPr lang="en-US" dirty="0" err="1" smtClean="0">
                <a:latin typeface="Consolas" panose="020B0609020204030204" pitchFamily="49" charset="0"/>
              </a:rPr>
              <a:t>notifyAll</a:t>
            </a:r>
            <a:r>
              <a:rPr lang="en-US"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61DB9734-1D80-4A32-BDF9-D00E58ECD958}"/>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B2D60254-4FA7-4015-BA14-6C56408E3A46}"/>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B16DF971-C3FA-451F-815D-7BD90BD7E3A4}"/>
              </a:ext>
            </a:extLst>
          </p:cNvPr>
          <p:cNvSpPr>
            <a:spLocks noGrp="1"/>
          </p:cNvSpPr>
          <p:nvPr>
            <p:ph type="sldNum" sz="quarter" idx="12"/>
          </p:nvPr>
        </p:nvSpPr>
        <p:spPr/>
        <p:txBody>
          <a:bodyPr>
            <a:normAutofit lnSpcReduction="10000"/>
          </a:bodyPr>
          <a:lstStyle/>
          <a:p>
            <a:fld id="{250B3728-42B5-46E1-8863-4BDB07D9EE18}" type="slidenum">
              <a:rPr lang="en-US" smtClean="0"/>
              <a:pPr/>
              <a:t>47</a:t>
            </a:fld>
            <a:endParaRPr lang="en-US"/>
          </a:p>
        </p:txBody>
      </p:sp>
    </p:spTree>
    <p:extLst>
      <p:ext uri="{BB962C8B-B14F-4D97-AF65-F5344CB8AC3E}">
        <p14:creationId xmlns:p14="http://schemas.microsoft.com/office/powerpoint/2010/main" val="139573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511A8-6646-441A-91C6-A1F748BAA82E}"/>
              </a:ext>
            </a:extLst>
          </p:cNvPr>
          <p:cNvSpPr>
            <a:spLocks noGrp="1"/>
          </p:cNvSpPr>
          <p:nvPr>
            <p:ph type="title"/>
          </p:nvPr>
        </p:nvSpPr>
        <p:spPr/>
        <p:txBody>
          <a:bodyPr/>
          <a:lstStyle/>
          <a:p>
            <a:r>
              <a:rPr lang="en-US" smtClean="0"/>
              <a:t>Go Language Support for Concurrency</a:t>
            </a:r>
            <a:endParaRPr lang="en-US" dirty="0"/>
          </a:p>
        </p:txBody>
      </p:sp>
      <p:sp>
        <p:nvSpPr>
          <p:cNvPr id="3" name="Content Placeholder 2">
            <a:extLst>
              <a:ext uri="{FF2B5EF4-FFF2-40B4-BE49-F238E27FC236}">
                <a16:creationId xmlns:a16="http://schemas.microsoft.com/office/drawing/2014/main" id="{36CCCF42-C8F7-4A81-904F-31B67FB39EA0}"/>
              </a:ext>
            </a:extLst>
          </p:cNvPr>
          <p:cNvSpPr>
            <a:spLocks noGrp="1"/>
          </p:cNvSpPr>
          <p:nvPr>
            <p:ph idx="1"/>
          </p:nvPr>
        </p:nvSpPr>
        <p:spPr/>
        <p:txBody>
          <a:bodyPr/>
          <a:lstStyle/>
          <a:p>
            <a:r>
              <a:rPr lang="en-US" dirty="0" smtClean="0"/>
              <a:t>Go was designed with concurrent applications in mind</a:t>
            </a:r>
          </a:p>
          <a:p>
            <a:r>
              <a:rPr lang="en-US" dirty="0" smtClean="0"/>
              <a:t>Some language aspects we’ll talk about today:</a:t>
            </a:r>
          </a:p>
          <a:p>
            <a:pPr lvl="1"/>
            <a:r>
              <a:rPr lang="en-US" dirty="0" smtClean="0"/>
              <a:t>defer keyword</a:t>
            </a:r>
          </a:p>
          <a:p>
            <a:pPr lvl="1"/>
            <a:r>
              <a:rPr lang="en-US" dirty="0" smtClean="0"/>
              <a:t>Channels</a:t>
            </a:r>
          </a:p>
          <a:p>
            <a:r>
              <a:rPr lang="en-US" dirty="0" smtClean="0"/>
              <a:t>Some language aspects we won’t talk about today (but may revisit):</a:t>
            </a:r>
          </a:p>
          <a:p>
            <a:pPr lvl="1"/>
            <a:r>
              <a:rPr lang="en-US" dirty="0" err="1" smtClean="0"/>
              <a:t>Goroutines</a:t>
            </a:r>
            <a:endParaRPr lang="en-US" dirty="0" smtClean="0"/>
          </a:p>
          <a:p>
            <a:pPr lvl="1"/>
            <a:r>
              <a:rPr lang="en-US" dirty="0" smtClean="0"/>
              <a:t>select keyword</a:t>
            </a:r>
          </a:p>
          <a:p>
            <a:pPr lvl="1"/>
            <a:r>
              <a:rPr lang="en-US" dirty="0" smtClean="0"/>
              <a:t>Contexts</a:t>
            </a:r>
            <a:endParaRPr lang="en-US" dirty="0"/>
          </a:p>
        </p:txBody>
      </p:sp>
      <p:sp>
        <p:nvSpPr>
          <p:cNvPr id="4" name="Date Placeholder 3">
            <a:extLst>
              <a:ext uri="{FF2B5EF4-FFF2-40B4-BE49-F238E27FC236}">
                <a16:creationId xmlns:a16="http://schemas.microsoft.com/office/drawing/2014/main" id="{D83942BB-7FDB-4552-907B-A6BB71C7DCED}"/>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B0A32AE4-155D-4C89-8566-BF36B135C020}"/>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2D94D32B-E881-4E2E-ACED-957FD5EA3A55}"/>
              </a:ext>
            </a:extLst>
          </p:cNvPr>
          <p:cNvSpPr>
            <a:spLocks noGrp="1"/>
          </p:cNvSpPr>
          <p:nvPr>
            <p:ph type="sldNum" sz="quarter" idx="12"/>
          </p:nvPr>
        </p:nvSpPr>
        <p:spPr/>
        <p:txBody>
          <a:bodyPr>
            <a:normAutofit lnSpcReduction="10000"/>
          </a:bodyPr>
          <a:lstStyle/>
          <a:p>
            <a:fld id="{250B3728-42B5-46E1-8863-4BDB07D9EE18}" type="slidenum">
              <a:rPr lang="en-US" smtClean="0"/>
              <a:pPr/>
              <a:t>48</a:t>
            </a:fld>
            <a:endParaRPr lang="en-US"/>
          </a:p>
        </p:txBody>
      </p:sp>
    </p:spTree>
    <p:extLst>
      <p:ext uri="{BB962C8B-B14F-4D97-AF65-F5344CB8AC3E}">
        <p14:creationId xmlns:p14="http://schemas.microsoft.com/office/powerpoint/2010/main" val="39661956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1CAE-377D-43E7-AE52-159123CE114C}"/>
              </a:ext>
            </a:extLst>
          </p:cNvPr>
          <p:cNvSpPr>
            <a:spLocks noGrp="1"/>
          </p:cNvSpPr>
          <p:nvPr>
            <p:ph type="title"/>
          </p:nvPr>
        </p:nvSpPr>
        <p:spPr/>
        <p:txBody>
          <a:bodyPr/>
          <a:lstStyle/>
          <a:p>
            <a:r>
              <a:rPr lang="en-US" smtClean="0"/>
              <a:t>Go defer Keyword</a:t>
            </a:r>
            <a:endParaRPr lang="en-US" dirty="0"/>
          </a:p>
        </p:txBody>
      </p:sp>
      <p:sp>
        <p:nvSpPr>
          <p:cNvPr id="3" name="Content Placeholder 2">
            <a:extLst>
              <a:ext uri="{FF2B5EF4-FFF2-40B4-BE49-F238E27FC236}">
                <a16:creationId xmlns:a16="http://schemas.microsoft.com/office/drawing/2014/main" id="{71C5D026-8C3E-42EA-A06C-EF4C7D4BDE71}"/>
              </a:ext>
            </a:extLst>
          </p:cNvPr>
          <p:cNvSpPr>
            <a:spLocks noGrp="1"/>
          </p:cNvSpPr>
          <p:nvPr>
            <p:ph sz="half" idx="1"/>
          </p:nvPr>
        </p:nvSpPr>
        <p:spPr/>
        <p:txBody>
          <a:bodyPr/>
          <a:lstStyle/>
          <a:p>
            <a:endParaRPr lang="en-US" smtClean="0"/>
          </a:p>
          <a:p>
            <a:r>
              <a:rPr lang="en-US" altLang="ko-KR" smtClean="0"/>
              <a:t>func Rtn() {</a:t>
            </a:r>
            <a:br>
              <a:rPr lang="en-US" altLang="ko-KR" smtClean="0"/>
            </a:br>
            <a:r>
              <a:rPr lang="en-US" altLang="ko-KR" smtClean="0"/>
              <a:t>  lock.Lock()</a:t>
            </a:r>
            <a:br>
              <a:rPr lang="en-US" altLang="ko-KR" smtClean="0"/>
            </a:br>
            <a:r>
              <a:rPr lang="en-US" altLang="ko-KR" smtClean="0"/>
              <a:t>  …</a:t>
            </a:r>
            <a:br>
              <a:rPr lang="en-US" altLang="ko-KR" smtClean="0"/>
            </a:br>
            <a:r>
              <a:rPr lang="en-US" altLang="ko-KR" smtClean="0"/>
              <a:t>  if error {</a:t>
            </a:r>
            <a:br>
              <a:rPr lang="en-US" altLang="ko-KR" smtClean="0"/>
            </a:br>
            <a:r>
              <a:rPr lang="en-US" altLang="ko-KR" smtClean="0"/>
              <a:t>    lock.Unlock()</a:t>
            </a:r>
            <a:br>
              <a:rPr lang="en-US" altLang="ko-KR" smtClean="0"/>
            </a:br>
            <a:r>
              <a:rPr lang="en-US" altLang="ko-KR" smtClean="0"/>
              <a:t>    return</a:t>
            </a:r>
            <a:br>
              <a:rPr lang="en-US" altLang="ko-KR" smtClean="0"/>
            </a:br>
            <a:r>
              <a:rPr lang="en-US" altLang="ko-KR" smtClean="0"/>
              <a:t>  }</a:t>
            </a:r>
            <a:br>
              <a:rPr lang="en-US" altLang="ko-KR" smtClean="0"/>
            </a:br>
            <a:r>
              <a:rPr lang="en-US" altLang="ko-KR" smtClean="0"/>
              <a:t>  …</a:t>
            </a:r>
            <a:br>
              <a:rPr lang="en-US" altLang="ko-KR" smtClean="0"/>
            </a:br>
            <a:r>
              <a:rPr lang="en-US" altLang="ko-KR" smtClean="0"/>
              <a:t>  lock.Unlock()</a:t>
            </a:r>
            <a:br>
              <a:rPr lang="en-US" altLang="ko-KR" smtClean="0"/>
            </a:br>
            <a:r>
              <a:rPr lang="en-US" altLang="ko-KR" smtClean="0"/>
              <a:t>  return</a:t>
            </a:r>
            <a:br>
              <a:rPr lang="en-US" altLang="ko-KR" smtClean="0"/>
            </a:br>
            <a:r>
              <a:rPr lang="en-US" altLang="ko-KR" smtClean="0"/>
              <a:t>}</a:t>
            </a:r>
            <a:endParaRPr lang="en-US" dirty="0"/>
          </a:p>
        </p:txBody>
      </p:sp>
      <p:sp>
        <p:nvSpPr>
          <p:cNvPr id="4" name="Content Placeholder 3">
            <a:extLst>
              <a:ext uri="{FF2B5EF4-FFF2-40B4-BE49-F238E27FC236}">
                <a16:creationId xmlns:a16="http://schemas.microsoft.com/office/drawing/2014/main" id="{31527639-9D86-4FCD-B442-19F388EDC623}"/>
              </a:ext>
            </a:extLst>
          </p:cNvPr>
          <p:cNvSpPr>
            <a:spLocks noGrp="1"/>
          </p:cNvSpPr>
          <p:nvPr>
            <p:ph sz="half" idx="2"/>
          </p:nvPr>
        </p:nvSpPr>
        <p:spPr/>
        <p:txBody>
          <a:bodyPr/>
          <a:lstStyle/>
          <a:p>
            <a:r>
              <a:rPr lang="en-US" smtClean="0"/>
              <a:t>Solution: use defer</a:t>
            </a:r>
          </a:p>
          <a:p>
            <a:r>
              <a:rPr lang="en-US" altLang="ko-KR" smtClean="0"/>
              <a:t>func Rtn() {</a:t>
            </a:r>
            <a:br>
              <a:rPr lang="en-US" altLang="ko-KR" smtClean="0"/>
            </a:br>
            <a:r>
              <a:rPr lang="en-US" altLang="ko-KR" smtClean="0"/>
              <a:t>  lock.Lock()</a:t>
            </a:r>
          </a:p>
          <a:p>
            <a:r>
              <a:rPr lang="en-US" altLang="ko-KR" smtClean="0"/>
              <a:t>  defer lock.Unlock()</a:t>
            </a:r>
            <a:br>
              <a:rPr lang="en-US" altLang="ko-KR" smtClean="0"/>
            </a:br>
            <a:r>
              <a:rPr lang="en-US" altLang="ko-KR" smtClean="0"/>
              <a:t>  …</a:t>
            </a:r>
            <a:br>
              <a:rPr lang="en-US" altLang="ko-KR" smtClean="0"/>
            </a:br>
            <a:r>
              <a:rPr lang="en-US" altLang="ko-KR" smtClean="0"/>
              <a:t>  if error {</a:t>
            </a:r>
            <a:br>
              <a:rPr lang="en-US" altLang="ko-KR" smtClean="0"/>
            </a:br>
            <a:r>
              <a:rPr lang="en-US" altLang="ko-KR" smtClean="0"/>
              <a:t>    return</a:t>
            </a:r>
            <a:br>
              <a:rPr lang="en-US" altLang="ko-KR" smtClean="0"/>
            </a:br>
            <a:r>
              <a:rPr lang="en-US" altLang="ko-KR" smtClean="0"/>
              <a:t>  }</a:t>
            </a:r>
            <a:br>
              <a:rPr lang="en-US" altLang="ko-KR" smtClean="0"/>
            </a:br>
            <a:r>
              <a:rPr lang="en-US" altLang="ko-KR" smtClean="0"/>
              <a:t>  …</a:t>
            </a:r>
            <a:br>
              <a:rPr lang="en-US" altLang="ko-KR" smtClean="0"/>
            </a:br>
            <a:r>
              <a:rPr lang="en-US" altLang="ko-KR" smtClean="0"/>
              <a:t>  return</a:t>
            </a:r>
            <a:br>
              <a:rPr lang="en-US" altLang="ko-KR" smtClean="0"/>
            </a:br>
            <a:r>
              <a:rPr lang="en-US" altLang="ko-KR" smtClean="0"/>
              <a:t>}</a:t>
            </a:r>
            <a:endParaRPr lang="en-US" dirty="0"/>
          </a:p>
        </p:txBody>
      </p:sp>
      <p:sp>
        <p:nvSpPr>
          <p:cNvPr id="5" name="Date Placeholder 4">
            <a:extLst>
              <a:ext uri="{FF2B5EF4-FFF2-40B4-BE49-F238E27FC236}">
                <a16:creationId xmlns:a16="http://schemas.microsoft.com/office/drawing/2014/main" id="{194ADFD8-EA9A-4F07-910B-332C8DF44028}"/>
              </a:ext>
            </a:extLst>
          </p:cNvPr>
          <p:cNvSpPr>
            <a:spLocks noGrp="1"/>
          </p:cNvSpPr>
          <p:nvPr>
            <p:ph type="dt" sz="half" idx="10"/>
          </p:nvPr>
        </p:nvSpPr>
        <p:spPr/>
        <p:txBody>
          <a:bodyPr/>
          <a:lstStyle/>
          <a:p>
            <a:r>
              <a:rPr lang="en-US" smtClean="0"/>
              <a:t>2/26/2026, Lecture 7</a:t>
            </a:r>
            <a:endParaRPr lang="en-US"/>
          </a:p>
        </p:txBody>
      </p:sp>
      <p:sp>
        <p:nvSpPr>
          <p:cNvPr id="6" name="Footer Placeholder 5">
            <a:extLst>
              <a:ext uri="{FF2B5EF4-FFF2-40B4-BE49-F238E27FC236}">
                <a16:creationId xmlns:a16="http://schemas.microsoft.com/office/drawing/2014/main" id="{BE6927E8-D13C-4301-A091-F088B53E3CF6}"/>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7" name="Slide Number Placeholder 6">
            <a:extLst>
              <a:ext uri="{FF2B5EF4-FFF2-40B4-BE49-F238E27FC236}">
                <a16:creationId xmlns:a16="http://schemas.microsoft.com/office/drawing/2014/main" id="{D1FBC653-31AF-4AFF-A0A7-A57EB2E5A5A3}"/>
              </a:ext>
            </a:extLst>
          </p:cNvPr>
          <p:cNvSpPr>
            <a:spLocks noGrp="1"/>
          </p:cNvSpPr>
          <p:nvPr>
            <p:ph type="sldNum" sz="quarter" idx="12"/>
          </p:nvPr>
        </p:nvSpPr>
        <p:spPr/>
        <p:txBody>
          <a:bodyPr>
            <a:normAutofit lnSpcReduction="10000"/>
          </a:bodyPr>
          <a:lstStyle/>
          <a:p>
            <a:fld id="{250B3728-42B5-46E1-8863-4BDB07D9EE18}" type="slidenum">
              <a:rPr lang="en-US" smtClean="0"/>
              <a:pPr/>
              <a:t>49</a:t>
            </a:fld>
            <a:endParaRPr lang="en-US"/>
          </a:p>
        </p:txBody>
      </p:sp>
    </p:spTree>
    <p:extLst>
      <p:ext uri="{BB962C8B-B14F-4D97-AF65-F5344CB8AC3E}">
        <p14:creationId xmlns:p14="http://schemas.microsoft.com/office/powerpoint/2010/main" val="2854360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47AC1-B2B1-4C9B-9079-E2D8B7FC354B}"/>
              </a:ext>
            </a:extLst>
          </p:cNvPr>
          <p:cNvSpPr>
            <a:spLocks noGrp="1"/>
          </p:cNvSpPr>
          <p:nvPr>
            <p:ph type="title"/>
          </p:nvPr>
        </p:nvSpPr>
        <p:spPr/>
        <p:txBody>
          <a:bodyPr/>
          <a:lstStyle/>
          <a:p>
            <a:r>
              <a:rPr lang="en-US" dirty="0" smtClean="0"/>
              <a:t>Preempting a Thread</a:t>
            </a:r>
            <a:endParaRPr lang="en-US" dirty="0"/>
          </a:p>
        </p:txBody>
      </p:sp>
      <p:sp>
        <p:nvSpPr>
          <p:cNvPr id="3" name="Content Placeholder 2">
            <a:extLst>
              <a:ext uri="{FF2B5EF4-FFF2-40B4-BE49-F238E27FC236}">
                <a16:creationId xmlns:a16="http://schemas.microsoft.com/office/drawing/2014/main" id="{A1F4D6F9-794E-445A-B61C-1413AD95ED2E}"/>
              </a:ext>
            </a:extLst>
          </p:cNvPr>
          <p:cNvSpPr>
            <a:spLocks noGrp="1"/>
          </p:cNvSpPr>
          <p:nvPr>
            <p:ph idx="1"/>
          </p:nvPr>
        </p:nvSpPr>
        <p:spPr/>
        <p:txBody>
          <a:bodyPr/>
          <a:lstStyle/>
          <a:p>
            <a:r>
              <a:rPr lang="en-US" dirty="0" smtClean="0"/>
              <a:t>Timer Interrupt routine:</a:t>
            </a:r>
            <a:br>
              <a:rPr lang="en-US" dirty="0" smtClean="0"/>
            </a:br>
            <a:r>
              <a:rPr lang="en-US" dirty="0" smtClean="0"/>
              <a:t/>
            </a:r>
            <a:br>
              <a:rPr lang="en-US" dirty="0" smtClean="0"/>
            </a:br>
            <a:r>
              <a:rPr lang="en-US" altLang="ko-KR" dirty="0" err="1" smtClean="0">
                <a:latin typeface="Consolas" panose="020B0609020204030204" pitchFamily="49" charset="0"/>
              </a:rPr>
              <a:t>TimerInterrupt</a:t>
            </a:r>
            <a:r>
              <a:rPr lang="en-US" altLang="ko-KR" dirty="0" smtClean="0">
                <a:latin typeface="Consolas" panose="020B0609020204030204" pitchFamily="49" charset="0"/>
              </a:rPr>
              <a:t>() {</a:t>
            </a:r>
            <a:br>
              <a:rPr lang="en-US" altLang="ko-KR" dirty="0" smtClean="0">
                <a:latin typeface="Consolas" panose="020B0609020204030204" pitchFamily="49" charset="0"/>
              </a:rPr>
            </a:br>
            <a:r>
              <a:rPr lang="en-US" altLang="ko-KR" dirty="0" smtClean="0">
                <a:latin typeface="Consolas" panose="020B0609020204030204" pitchFamily="49" charset="0"/>
              </a:rPr>
              <a:t>  </a:t>
            </a:r>
            <a:r>
              <a:rPr lang="en-US" altLang="ko-KR" dirty="0" err="1" smtClean="0">
                <a:latin typeface="Consolas" panose="020B0609020204030204" pitchFamily="49" charset="0"/>
              </a:rPr>
              <a:t>DoPeriodicHouseKeeping</a:t>
            </a:r>
            <a:r>
              <a:rPr lang="en-US" altLang="ko-KR" dirty="0" smtClean="0">
                <a:latin typeface="Consolas" panose="020B0609020204030204" pitchFamily="49" charset="0"/>
              </a:rPr>
              <a:t>();</a:t>
            </a:r>
            <a:br>
              <a:rPr lang="en-US" altLang="ko-KR" dirty="0" smtClean="0">
                <a:latin typeface="Consolas" panose="020B0609020204030204" pitchFamily="49" charset="0"/>
              </a:rPr>
            </a:br>
            <a:r>
              <a:rPr lang="en-US" altLang="ko-KR" dirty="0" smtClean="0">
                <a:latin typeface="Consolas" panose="020B0609020204030204" pitchFamily="49" charset="0"/>
              </a:rPr>
              <a:t>  </a:t>
            </a:r>
            <a:r>
              <a:rPr lang="en-US" altLang="ko-KR" dirty="0" err="1" smtClean="0">
                <a:latin typeface="Consolas" panose="020B0609020204030204" pitchFamily="49" charset="0"/>
              </a:rPr>
              <a:t>run_new_thread</a:t>
            </a:r>
            <a:r>
              <a:rPr lang="en-US" altLang="ko-KR" dirty="0" smtClean="0">
                <a:latin typeface="Consolas" panose="020B0609020204030204" pitchFamily="49" charset="0"/>
              </a:rPr>
              <a:t>();</a:t>
            </a:r>
            <a:br>
              <a:rPr lang="en-US" altLang="ko-KR" dirty="0" smtClean="0">
                <a:latin typeface="Consolas" panose="020B0609020204030204" pitchFamily="49" charset="0"/>
              </a:rPr>
            </a:br>
            <a:r>
              <a:rPr lang="en-US" altLang="ko-KR"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75FBCE46-974C-4AD0-9BEC-479C306CF7F7}"/>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405B2456-410F-4C19-A056-BB9515DAE92B}"/>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E1072A77-FC30-4727-9BAA-1195B38171EC}"/>
              </a:ext>
            </a:extLst>
          </p:cNvPr>
          <p:cNvSpPr>
            <a:spLocks noGrp="1"/>
          </p:cNvSpPr>
          <p:nvPr>
            <p:ph type="sldNum" sz="quarter" idx="12"/>
          </p:nvPr>
        </p:nvSpPr>
        <p:spPr/>
        <p:txBody>
          <a:bodyPr>
            <a:normAutofit lnSpcReduction="10000"/>
          </a:bodyPr>
          <a:lstStyle/>
          <a:p>
            <a:fld id="{250B3728-42B5-46E1-8863-4BDB07D9EE18}" type="slidenum">
              <a:rPr lang="en-US" smtClean="0"/>
              <a:pPr/>
              <a:t>5</a:t>
            </a:fld>
            <a:endParaRPr lang="en-US"/>
          </a:p>
        </p:txBody>
      </p:sp>
      <p:grpSp>
        <p:nvGrpSpPr>
          <p:cNvPr id="7" name="Group 14">
            <a:extLst>
              <a:ext uri="{FF2B5EF4-FFF2-40B4-BE49-F238E27FC236}">
                <a16:creationId xmlns:a16="http://schemas.microsoft.com/office/drawing/2014/main" id="{5FA35A88-62D7-48F2-AE53-D2948F77D90B}"/>
              </a:ext>
            </a:extLst>
          </p:cNvPr>
          <p:cNvGrpSpPr>
            <a:grpSpLocks/>
          </p:cNvGrpSpPr>
          <p:nvPr/>
        </p:nvGrpSpPr>
        <p:grpSpPr bwMode="auto">
          <a:xfrm>
            <a:off x="5874839" y="2228055"/>
            <a:ext cx="4325939" cy="1776413"/>
            <a:chOff x="1107" y="576"/>
            <a:chExt cx="2725" cy="1119"/>
          </a:xfrm>
        </p:grpSpPr>
        <p:sp>
          <p:nvSpPr>
            <p:cNvPr id="8" name="Rectangle 4">
              <a:extLst>
                <a:ext uri="{FF2B5EF4-FFF2-40B4-BE49-F238E27FC236}">
                  <a16:creationId xmlns:a16="http://schemas.microsoft.com/office/drawing/2014/main" id="{E9D4B5F0-D3F8-4B2D-80B6-700080095EF7}"/>
                </a:ext>
              </a:extLst>
            </p:cNvPr>
            <p:cNvSpPr>
              <a:spLocks noChangeArrowheads="1"/>
            </p:cNvSpPr>
            <p:nvPr/>
          </p:nvSpPr>
          <p:spPr bwMode="auto">
            <a:xfrm>
              <a:off x="2208" y="576"/>
              <a:ext cx="1248" cy="336"/>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dirty="0">
                  <a:latin typeface="Consolas" charset="0"/>
                  <a:ea typeface="Consolas" charset="0"/>
                  <a:cs typeface="Consolas" charset="0"/>
                </a:rPr>
                <a:t>Some Routine</a:t>
              </a:r>
            </a:p>
          </p:txBody>
        </p:sp>
        <p:grpSp>
          <p:nvGrpSpPr>
            <p:cNvPr id="9" name="Group 5">
              <a:extLst>
                <a:ext uri="{FF2B5EF4-FFF2-40B4-BE49-F238E27FC236}">
                  <a16:creationId xmlns:a16="http://schemas.microsoft.com/office/drawing/2014/main" id="{03D468CC-95AF-43E1-B316-B3E3F7EB871A}"/>
                </a:ext>
              </a:extLst>
            </p:cNvPr>
            <p:cNvGrpSpPr>
              <a:grpSpLocks/>
            </p:cNvGrpSpPr>
            <p:nvPr/>
          </p:nvGrpSpPr>
          <p:grpSpPr bwMode="auto">
            <a:xfrm>
              <a:off x="1107" y="736"/>
              <a:ext cx="2349" cy="959"/>
              <a:chOff x="1292" y="1056"/>
              <a:chExt cx="2356" cy="1056"/>
            </a:xfrm>
          </p:grpSpPr>
          <p:sp>
            <p:nvSpPr>
              <p:cNvPr id="13" name="Rectangle 6">
                <a:extLst>
                  <a:ext uri="{FF2B5EF4-FFF2-40B4-BE49-F238E27FC236}">
                    <a16:creationId xmlns:a16="http://schemas.microsoft.com/office/drawing/2014/main" id="{B8468A52-4DC5-46E8-BD11-127D5A73A964}"/>
                  </a:ext>
                </a:extLst>
              </p:cNvPr>
              <p:cNvSpPr>
                <a:spLocks noChangeArrowheads="1"/>
              </p:cNvSpPr>
              <p:nvPr/>
            </p:nvSpPr>
            <p:spPr bwMode="auto">
              <a:xfrm flipV="1">
                <a:off x="2400" y="1584"/>
                <a:ext cx="1248" cy="240"/>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dirty="0" err="1">
                    <a:latin typeface="Consolas" charset="0"/>
                    <a:ea typeface="Consolas" charset="0"/>
                    <a:cs typeface="Consolas" charset="0"/>
                  </a:rPr>
                  <a:t>run_new_thread</a:t>
                </a:r>
                <a:endParaRPr lang="en-US" altLang="ko-KR" dirty="0">
                  <a:latin typeface="Consolas" charset="0"/>
                  <a:ea typeface="Consolas" charset="0"/>
                  <a:cs typeface="Consolas" charset="0"/>
                </a:endParaRPr>
              </a:p>
            </p:txBody>
          </p:sp>
          <p:sp>
            <p:nvSpPr>
              <p:cNvPr id="14" name="Rectangle 7">
                <a:extLst>
                  <a:ext uri="{FF2B5EF4-FFF2-40B4-BE49-F238E27FC236}">
                    <a16:creationId xmlns:a16="http://schemas.microsoft.com/office/drawing/2014/main" id="{65545513-E253-49BE-BB62-81A4C4DE6BAF}"/>
                  </a:ext>
                </a:extLst>
              </p:cNvPr>
              <p:cNvSpPr>
                <a:spLocks noChangeArrowheads="1"/>
              </p:cNvSpPr>
              <p:nvPr/>
            </p:nvSpPr>
            <p:spPr bwMode="auto">
              <a:xfrm flipV="1">
                <a:off x="2400" y="1248"/>
                <a:ext cx="1248" cy="336"/>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rot="10800000"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dirty="0" err="1">
                    <a:latin typeface="Consolas" charset="0"/>
                    <a:ea typeface="Consolas" charset="0"/>
                    <a:cs typeface="Consolas" charset="0"/>
                  </a:rPr>
                  <a:t>TimerInterrupt</a:t>
                </a:r>
                <a:endParaRPr lang="en-US" altLang="ko-KR" dirty="0">
                  <a:latin typeface="Consolas" charset="0"/>
                  <a:ea typeface="Consolas" charset="0"/>
                  <a:cs typeface="Consolas" charset="0"/>
                </a:endParaRPr>
              </a:p>
            </p:txBody>
          </p:sp>
          <p:sp>
            <p:nvSpPr>
              <p:cNvPr id="15" name="Arc 8">
                <a:extLst>
                  <a:ext uri="{FF2B5EF4-FFF2-40B4-BE49-F238E27FC236}">
                    <a16:creationId xmlns:a16="http://schemas.microsoft.com/office/drawing/2014/main" id="{5F22A175-F6C8-494E-AF93-0CBB970DFC38}"/>
                  </a:ext>
                </a:extLst>
              </p:cNvPr>
              <p:cNvSpPr>
                <a:spLocks/>
              </p:cNvSpPr>
              <p:nvPr/>
            </p:nvSpPr>
            <p:spPr bwMode="auto">
              <a:xfrm flipH="1">
                <a:off x="2112" y="1056"/>
                <a:ext cx="288" cy="384"/>
              </a:xfrm>
              <a:custGeom>
                <a:avLst/>
                <a:gdLst>
                  <a:gd name="T0" fmla="*/ 0 w 21600"/>
                  <a:gd name="T1" fmla="*/ 0 h 43068"/>
                  <a:gd name="T2" fmla="*/ 0 w 21600"/>
                  <a:gd name="T3" fmla="*/ 3 h 43068"/>
                  <a:gd name="T4" fmla="*/ 0 w 21600"/>
                  <a:gd name="T5" fmla="*/ 2 h 43068"/>
                  <a:gd name="T6" fmla="*/ 0 60000 65536"/>
                  <a:gd name="T7" fmla="*/ 0 60000 65536"/>
                  <a:gd name="T8" fmla="*/ 0 60000 65536"/>
                </a:gdLst>
                <a:ahLst/>
                <a:cxnLst>
                  <a:cxn ang="T6">
                    <a:pos x="T0" y="T1"/>
                  </a:cxn>
                  <a:cxn ang="T7">
                    <a:pos x="T2" y="T3"/>
                  </a:cxn>
                  <a:cxn ang="T8">
                    <a:pos x="T4" y="T5"/>
                  </a:cxn>
                </a:cxnLst>
                <a:rect l="0" t="0" r="r" b="b"/>
                <a:pathLst>
                  <a:path w="21600" h="43068" fill="none" extrusionOk="0">
                    <a:moveTo>
                      <a:pt x="-1" y="0"/>
                    </a:moveTo>
                    <a:cubicBezTo>
                      <a:pt x="11929" y="0"/>
                      <a:pt x="21600" y="9670"/>
                      <a:pt x="21600" y="21600"/>
                    </a:cubicBezTo>
                    <a:cubicBezTo>
                      <a:pt x="21600" y="32607"/>
                      <a:pt x="13322" y="41853"/>
                      <a:pt x="2383" y="43068"/>
                    </a:cubicBezTo>
                  </a:path>
                  <a:path w="21600" h="43068" stroke="0" extrusionOk="0">
                    <a:moveTo>
                      <a:pt x="-1" y="0"/>
                    </a:moveTo>
                    <a:cubicBezTo>
                      <a:pt x="11929" y="0"/>
                      <a:pt x="21600" y="9670"/>
                      <a:pt x="21600" y="21600"/>
                    </a:cubicBezTo>
                    <a:cubicBezTo>
                      <a:pt x="21600" y="32607"/>
                      <a:pt x="13322" y="41853"/>
                      <a:pt x="2383" y="43068"/>
                    </a:cubicBezTo>
                    <a:lnTo>
                      <a:pt x="0" y="21600"/>
                    </a:lnTo>
                    <a:lnTo>
                      <a:pt x="-1" y="0"/>
                    </a:lnTo>
                    <a:close/>
                  </a:path>
                </a:pathLst>
              </a:custGeom>
              <a:noFill/>
              <a:ln w="38100">
                <a:solidFill>
                  <a:schemeClr val="tx1"/>
                </a:solidFill>
                <a:round/>
                <a:headEnd/>
                <a:tailEnd type="triangle" w="med" len="me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Text Box 9">
                <a:extLst>
                  <a:ext uri="{FF2B5EF4-FFF2-40B4-BE49-F238E27FC236}">
                    <a16:creationId xmlns:a16="http://schemas.microsoft.com/office/drawing/2014/main" id="{15C095FA-470C-49AC-AB04-3F51037F20F1}"/>
                  </a:ext>
                </a:extLst>
              </p:cNvPr>
              <p:cNvSpPr txBox="1">
                <a:spLocks noChangeArrowheads="1"/>
              </p:cNvSpPr>
              <p:nvPr/>
            </p:nvSpPr>
            <p:spPr bwMode="auto">
              <a:xfrm>
                <a:off x="1292" y="1152"/>
                <a:ext cx="653" cy="25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b="0" dirty="0">
                    <a:latin typeface="Gill Sans" charset="0"/>
                    <a:ea typeface="Gill Sans" charset="0"/>
                    <a:cs typeface="Gill Sans" charset="0"/>
                  </a:rPr>
                  <a:t>Interrupt</a:t>
                </a:r>
              </a:p>
            </p:txBody>
          </p:sp>
          <p:sp>
            <p:nvSpPr>
              <p:cNvPr id="17" name="Rectangle 10">
                <a:extLst>
                  <a:ext uri="{FF2B5EF4-FFF2-40B4-BE49-F238E27FC236}">
                    <a16:creationId xmlns:a16="http://schemas.microsoft.com/office/drawing/2014/main" id="{5A31786E-99BB-48F6-A7A5-DE866ACBF683}"/>
                  </a:ext>
                </a:extLst>
              </p:cNvPr>
              <p:cNvSpPr>
                <a:spLocks noChangeArrowheads="1"/>
              </p:cNvSpPr>
              <p:nvPr/>
            </p:nvSpPr>
            <p:spPr bwMode="auto">
              <a:xfrm>
                <a:off x="2400" y="1824"/>
                <a:ext cx="1248" cy="288"/>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a:latin typeface="Consolas" charset="0"/>
                    <a:ea typeface="Consolas" charset="0"/>
                    <a:cs typeface="Consolas" charset="0"/>
                  </a:rPr>
                  <a:t>switch</a:t>
                </a:r>
              </a:p>
            </p:txBody>
          </p:sp>
        </p:grpSp>
        <p:grpSp>
          <p:nvGrpSpPr>
            <p:cNvPr id="10" name="Group 11">
              <a:extLst>
                <a:ext uri="{FF2B5EF4-FFF2-40B4-BE49-F238E27FC236}">
                  <a16:creationId xmlns:a16="http://schemas.microsoft.com/office/drawing/2014/main" id="{C6EB17D0-311C-498F-9D7A-D09C79EDF60C}"/>
                </a:ext>
              </a:extLst>
            </p:cNvPr>
            <p:cNvGrpSpPr>
              <a:grpSpLocks/>
            </p:cNvGrpSpPr>
            <p:nvPr/>
          </p:nvGrpSpPr>
          <p:grpSpPr bwMode="auto">
            <a:xfrm>
              <a:off x="3599" y="627"/>
              <a:ext cx="233" cy="1046"/>
              <a:chOff x="4606" y="816"/>
              <a:chExt cx="234" cy="1152"/>
            </a:xfrm>
          </p:grpSpPr>
          <p:sp>
            <p:nvSpPr>
              <p:cNvPr id="11" name="Text Box 12">
                <a:extLst>
                  <a:ext uri="{FF2B5EF4-FFF2-40B4-BE49-F238E27FC236}">
                    <a16:creationId xmlns:a16="http://schemas.microsoft.com/office/drawing/2014/main" id="{7C4D194E-C023-429D-A9FC-F0147838E133}"/>
                  </a:ext>
                </a:extLst>
              </p:cNvPr>
              <p:cNvSpPr txBox="1">
                <a:spLocks noChangeArrowheads="1"/>
              </p:cNvSpPr>
              <p:nvPr/>
            </p:nvSpPr>
            <p:spPr bwMode="auto">
              <a:xfrm rot="5400000">
                <a:off x="4234" y="1273"/>
                <a:ext cx="977" cy="23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lgn="ctr" eaLnBrk="0" hangingPunct="0">
                  <a:defRPr b="1">
                    <a:solidFill>
                      <a:schemeClr val="tx1"/>
                    </a:solidFill>
                    <a:latin typeface="Courier New" panose="02070309020205020404" pitchFamily="49" charset="0"/>
                  </a:defRPr>
                </a:lvl1pPr>
                <a:lvl2pPr marL="742950" indent="-285750" algn="ctr" eaLnBrk="0" hangingPunct="0">
                  <a:defRPr b="1">
                    <a:solidFill>
                      <a:schemeClr val="tx1"/>
                    </a:solidFill>
                    <a:latin typeface="Courier New" panose="02070309020205020404" pitchFamily="49" charset="0"/>
                  </a:defRPr>
                </a:lvl2pPr>
                <a:lvl3pPr marL="1143000" indent="-228600" algn="ctr" eaLnBrk="0" hangingPunct="0">
                  <a:defRPr b="1">
                    <a:solidFill>
                      <a:schemeClr val="tx1"/>
                    </a:solidFill>
                    <a:latin typeface="Courier New" panose="02070309020205020404" pitchFamily="49" charset="0"/>
                  </a:defRPr>
                </a:lvl3pPr>
                <a:lvl4pPr marL="1600200" indent="-228600" algn="ctr" eaLnBrk="0" hangingPunct="0">
                  <a:defRPr b="1">
                    <a:solidFill>
                      <a:schemeClr val="tx1"/>
                    </a:solidFill>
                    <a:latin typeface="Courier New" panose="02070309020205020404" pitchFamily="49" charset="0"/>
                  </a:defRPr>
                </a:lvl4pPr>
                <a:lvl5pPr marL="2057400" indent="-228600" algn="ctr" eaLnBrk="0" hangingPunct="0">
                  <a:defRPr b="1">
                    <a:solidFill>
                      <a:schemeClr val="tx1"/>
                    </a:solidFill>
                    <a:latin typeface="Courier New" panose="02070309020205020404" pitchFamily="49" charset="0"/>
                  </a:defRPr>
                </a:lvl5pPr>
                <a:lvl6pPr marL="2514600" indent="-228600" algn="ctr" eaLnBrk="0" fontAlgn="base" hangingPunct="0">
                  <a:spcBef>
                    <a:spcPct val="0"/>
                  </a:spcBef>
                  <a:spcAft>
                    <a:spcPct val="0"/>
                  </a:spcAft>
                  <a:defRPr b="1">
                    <a:solidFill>
                      <a:schemeClr val="tx1"/>
                    </a:solidFill>
                    <a:latin typeface="Courier New" panose="02070309020205020404" pitchFamily="49" charset="0"/>
                  </a:defRPr>
                </a:lvl6pPr>
                <a:lvl7pPr marL="2971800" indent="-228600" algn="ctr" eaLnBrk="0" fontAlgn="base" hangingPunct="0">
                  <a:spcBef>
                    <a:spcPct val="0"/>
                  </a:spcBef>
                  <a:spcAft>
                    <a:spcPct val="0"/>
                  </a:spcAft>
                  <a:defRPr b="1">
                    <a:solidFill>
                      <a:schemeClr val="tx1"/>
                    </a:solidFill>
                    <a:latin typeface="Courier New" panose="02070309020205020404" pitchFamily="49" charset="0"/>
                  </a:defRPr>
                </a:lvl7pPr>
                <a:lvl8pPr marL="3429000" indent="-228600" algn="ctr" eaLnBrk="0" fontAlgn="base" hangingPunct="0">
                  <a:spcBef>
                    <a:spcPct val="0"/>
                  </a:spcBef>
                  <a:spcAft>
                    <a:spcPct val="0"/>
                  </a:spcAft>
                  <a:defRPr b="1">
                    <a:solidFill>
                      <a:schemeClr val="tx1"/>
                    </a:solidFill>
                    <a:latin typeface="Courier New" panose="02070309020205020404" pitchFamily="49" charset="0"/>
                  </a:defRPr>
                </a:lvl8pPr>
                <a:lvl9pPr marL="3886200" indent="-228600" algn="ctr" eaLnBrk="0" fontAlgn="base" hangingPunct="0">
                  <a:spcBef>
                    <a:spcPct val="0"/>
                  </a:spcBef>
                  <a:spcAft>
                    <a:spcPct val="0"/>
                  </a:spcAft>
                  <a:defRPr b="1">
                    <a:solidFill>
                      <a:schemeClr val="tx1"/>
                    </a:solidFill>
                    <a:latin typeface="Courier New" panose="02070309020205020404" pitchFamily="49" charset="0"/>
                  </a:defRPr>
                </a:lvl9pPr>
              </a:lstStyle>
              <a:p>
                <a:r>
                  <a:rPr lang="en-US" altLang="ko-KR" b="0" dirty="0">
                    <a:latin typeface="Gill Sans" charset="0"/>
                    <a:ea typeface="Gill Sans" charset="0"/>
                    <a:cs typeface="Gill Sans" charset="0"/>
                  </a:rPr>
                  <a:t>Stack growth</a:t>
                </a:r>
              </a:p>
            </p:txBody>
          </p:sp>
          <p:sp>
            <p:nvSpPr>
              <p:cNvPr id="12" name="Line 13">
                <a:extLst>
                  <a:ext uri="{FF2B5EF4-FFF2-40B4-BE49-F238E27FC236}">
                    <a16:creationId xmlns:a16="http://schemas.microsoft.com/office/drawing/2014/main" id="{7EF3AB08-BEB8-4528-AC72-B3CC42F512AF}"/>
                  </a:ext>
                </a:extLst>
              </p:cNvPr>
              <p:cNvSpPr>
                <a:spLocks noChangeShapeType="1"/>
              </p:cNvSpPr>
              <p:nvPr/>
            </p:nvSpPr>
            <p:spPr bwMode="auto">
              <a:xfrm>
                <a:off x="4608" y="816"/>
                <a:ext cx="0" cy="1152"/>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Tree>
    <p:extLst>
      <p:ext uri="{BB962C8B-B14F-4D97-AF65-F5344CB8AC3E}">
        <p14:creationId xmlns:p14="http://schemas.microsoft.com/office/powerpoint/2010/main" val="4101157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EEBF3-EBCF-49C4-AF72-D9371A4C0326}"/>
              </a:ext>
            </a:extLst>
          </p:cNvPr>
          <p:cNvSpPr>
            <a:spLocks noGrp="1"/>
          </p:cNvSpPr>
          <p:nvPr>
            <p:ph type="title"/>
          </p:nvPr>
        </p:nvSpPr>
        <p:spPr/>
        <p:txBody>
          <a:bodyPr/>
          <a:lstStyle/>
          <a:p>
            <a:r>
              <a:rPr lang="en-US" smtClean="0"/>
              <a:t>Go defer Keyword</a:t>
            </a:r>
            <a:endParaRPr lang="en-US" dirty="0"/>
          </a:p>
        </p:txBody>
      </p:sp>
      <p:sp>
        <p:nvSpPr>
          <p:cNvPr id="3" name="Content Placeholder 2">
            <a:extLst>
              <a:ext uri="{FF2B5EF4-FFF2-40B4-BE49-F238E27FC236}">
                <a16:creationId xmlns:a16="http://schemas.microsoft.com/office/drawing/2014/main" id="{FB0ECE5E-8412-44F4-A9D6-CC3838F50913}"/>
              </a:ext>
            </a:extLst>
          </p:cNvPr>
          <p:cNvSpPr>
            <a:spLocks noGrp="1"/>
          </p:cNvSpPr>
          <p:nvPr>
            <p:ph idx="1"/>
          </p:nvPr>
        </p:nvSpPr>
        <p:spPr/>
        <p:txBody>
          <a:bodyPr/>
          <a:lstStyle/>
          <a:p>
            <a:r>
              <a:rPr lang="en-US" smtClean="0"/>
              <a:t>The queue of “deferred” calls is maintained dynamically</a:t>
            </a:r>
          </a:p>
          <a:p>
            <a:r>
              <a:rPr lang="en-US" altLang="ko-KR" smtClean="0"/>
              <a:t>func Rtn() {</a:t>
            </a:r>
            <a:br>
              <a:rPr lang="en-US" altLang="ko-KR" smtClean="0"/>
            </a:br>
            <a:r>
              <a:rPr lang="en-US" altLang="ko-KR" smtClean="0"/>
              <a:t>  lock1.Lock()</a:t>
            </a:r>
          </a:p>
          <a:p>
            <a:r>
              <a:rPr lang="en-US" altLang="ko-KR" smtClean="0"/>
              <a:t>  defer lock1.Lock()</a:t>
            </a:r>
            <a:br>
              <a:rPr lang="en-US" altLang="ko-KR" smtClean="0"/>
            </a:br>
            <a:r>
              <a:rPr lang="en-US" altLang="ko-KR" smtClean="0"/>
              <a:t>  …</a:t>
            </a:r>
            <a:br>
              <a:rPr lang="en-US" altLang="ko-KR" smtClean="0"/>
            </a:br>
            <a:r>
              <a:rPr lang="en-US" altLang="ko-KR" smtClean="0"/>
              <a:t>  if condition {</a:t>
            </a:r>
            <a:br>
              <a:rPr lang="en-US" altLang="ko-KR" smtClean="0"/>
            </a:br>
            <a:r>
              <a:rPr lang="en-US" altLang="ko-KR" smtClean="0"/>
              <a:t>    lock2.Lock()</a:t>
            </a:r>
          </a:p>
          <a:p>
            <a:r>
              <a:rPr lang="en-US" altLang="ko-KR" smtClean="0"/>
              <a:t>    defer lock2.Unlock()</a:t>
            </a:r>
            <a:br>
              <a:rPr lang="en-US" altLang="ko-KR" smtClean="0"/>
            </a:br>
            <a:r>
              <a:rPr lang="en-US" altLang="ko-KR" smtClean="0"/>
              <a:t>  }</a:t>
            </a:r>
            <a:br>
              <a:rPr lang="en-US" altLang="ko-KR" smtClean="0"/>
            </a:br>
            <a:r>
              <a:rPr lang="en-US" altLang="ko-KR" smtClean="0"/>
              <a:t>  …</a:t>
            </a:r>
            <a:br>
              <a:rPr lang="en-US" altLang="ko-KR" smtClean="0"/>
            </a:br>
            <a:r>
              <a:rPr lang="en-US" altLang="ko-KR" smtClean="0"/>
              <a:t>  return</a:t>
            </a:r>
            <a:br>
              <a:rPr lang="en-US" altLang="ko-KR" smtClean="0"/>
            </a:br>
            <a:r>
              <a:rPr lang="en-US" altLang="ko-KR" smtClean="0"/>
              <a:t>}</a:t>
            </a:r>
            <a:endParaRPr lang="en-US" dirty="0"/>
          </a:p>
        </p:txBody>
      </p:sp>
      <p:sp>
        <p:nvSpPr>
          <p:cNvPr id="4" name="Date Placeholder 3">
            <a:extLst>
              <a:ext uri="{FF2B5EF4-FFF2-40B4-BE49-F238E27FC236}">
                <a16:creationId xmlns:a16="http://schemas.microsoft.com/office/drawing/2014/main" id="{09BEB918-682D-4497-959E-ADE017FA518A}"/>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D115BB13-734A-4989-AF3D-C59B09989218}"/>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C2C0726B-428A-4079-B70E-1C33C95D275F}"/>
              </a:ext>
            </a:extLst>
          </p:cNvPr>
          <p:cNvSpPr>
            <a:spLocks noGrp="1"/>
          </p:cNvSpPr>
          <p:nvPr>
            <p:ph type="sldNum" sz="quarter" idx="12"/>
          </p:nvPr>
        </p:nvSpPr>
        <p:spPr/>
        <p:txBody>
          <a:bodyPr>
            <a:normAutofit lnSpcReduction="10000"/>
          </a:bodyPr>
          <a:lstStyle/>
          <a:p>
            <a:fld id="{250B3728-42B5-46E1-8863-4BDB07D9EE18}" type="slidenum">
              <a:rPr lang="en-US" smtClean="0"/>
              <a:pPr/>
              <a:t>50</a:t>
            </a:fld>
            <a:endParaRPr lang="en-US"/>
          </a:p>
        </p:txBody>
      </p:sp>
      <p:cxnSp>
        <p:nvCxnSpPr>
          <p:cNvPr id="7" name="Straight Arrow Connector 6">
            <a:extLst>
              <a:ext uri="{FF2B5EF4-FFF2-40B4-BE49-F238E27FC236}">
                <a16:creationId xmlns:a16="http://schemas.microsoft.com/office/drawing/2014/main" id="{6DA74A83-26C1-4D9D-8A87-92F212850E59}"/>
              </a:ext>
            </a:extLst>
          </p:cNvPr>
          <p:cNvCxnSpPr>
            <a:cxnSpLocks/>
          </p:cNvCxnSpPr>
          <p:nvPr/>
        </p:nvCxnSpPr>
        <p:spPr bwMode="auto">
          <a:xfrm flipH="1">
            <a:off x="2663687" y="4903304"/>
            <a:ext cx="3568853" cy="675861"/>
          </a:xfrm>
          <a:prstGeom prst="straightConnector1">
            <a:avLst/>
          </a:prstGeom>
          <a:solidFill>
            <a:schemeClr val="bg1"/>
          </a:solidFill>
          <a:ln w="57150"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8" name="TextBox 7">
            <a:extLst>
              <a:ext uri="{FF2B5EF4-FFF2-40B4-BE49-F238E27FC236}">
                <a16:creationId xmlns:a16="http://schemas.microsoft.com/office/drawing/2014/main" id="{DB55A34F-AE21-4AB5-B825-675170DF6D01}"/>
              </a:ext>
            </a:extLst>
          </p:cNvPr>
          <p:cNvSpPr txBox="1"/>
          <p:nvPr/>
        </p:nvSpPr>
        <p:spPr>
          <a:xfrm>
            <a:off x="6232540" y="4305506"/>
            <a:ext cx="4495800"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a:t>lock1 is always unlocked here</a:t>
            </a:r>
          </a:p>
          <a:p>
            <a:pPr marL="285750" indent="-285750">
              <a:buFont typeface="Arial" panose="020B0604020202020204" pitchFamily="34" charset="0"/>
              <a:buChar char="•"/>
            </a:pPr>
            <a:r>
              <a:rPr lang="en-US" sz="2400" dirty="0"/>
              <a:t>lock2 is unlocked here only if the condition was true earlier</a:t>
            </a:r>
          </a:p>
        </p:txBody>
      </p:sp>
    </p:spTree>
    <p:extLst>
      <p:ext uri="{BB962C8B-B14F-4D97-AF65-F5344CB8AC3E}">
        <p14:creationId xmlns:p14="http://schemas.microsoft.com/office/powerpoint/2010/main" val="1761302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A98D-7DAC-42EC-A90F-F244BA0822C7}"/>
              </a:ext>
            </a:extLst>
          </p:cNvPr>
          <p:cNvSpPr>
            <a:spLocks noGrp="1"/>
          </p:cNvSpPr>
          <p:nvPr>
            <p:ph type="title"/>
          </p:nvPr>
        </p:nvSpPr>
        <p:spPr/>
        <p:txBody>
          <a:bodyPr/>
          <a:lstStyle/>
          <a:p>
            <a:r>
              <a:rPr lang="en-US" smtClean="0"/>
              <a:t>Go Channels</a:t>
            </a:r>
            <a:endParaRPr lang="en-US" dirty="0"/>
          </a:p>
        </p:txBody>
      </p:sp>
      <p:sp>
        <p:nvSpPr>
          <p:cNvPr id="3" name="Content Placeholder 2">
            <a:extLst>
              <a:ext uri="{FF2B5EF4-FFF2-40B4-BE49-F238E27FC236}">
                <a16:creationId xmlns:a16="http://schemas.microsoft.com/office/drawing/2014/main" id="{213225FB-78F3-43A5-B87E-F3970512E5FA}"/>
              </a:ext>
            </a:extLst>
          </p:cNvPr>
          <p:cNvSpPr>
            <a:spLocks noGrp="1"/>
          </p:cNvSpPr>
          <p:nvPr>
            <p:ph idx="1"/>
          </p:nvPr>
        </p:nvSpPr>
        <p:spPr/>
        <p:txBody>
          <a:bodyPr/>
          <a:lstStyle/>
          <a:p>
            <a:r>
              <a:rPr lang="en-US" dirty="0" smtClean="0"/>
              <a:t>A channel is a bounded buffer in </a:t>
            </a:r>
            <a:r>
              <a:rPr lang="en-US" dirty="0" err="1" smtClean="0"/>
              <a:t>userspace</a:t>
            </a:r>
            <a:endParaRPr lang="en-US" dirty="0" smtClean="0"/>
          </a:p>
          <a:p>
            <a:pPr lvl="1"/>
            <a:r>
              <a:rPr lang="en-US" dirty="0" smtClean="0"/>
              <a:t>Writes block if buffer is full</a:t>
            </a:r>
          </a:p>
          <a:p>
            <a:pPr lvl="1"/>
            <a:r>
              <a:rPr lang="en-US" dirty="0" smtClean="0"/>
              <a:t>Reads block if buffer is empty</a:t>
            </a:r>
          </a:p>
          <a:p>
            <a:r>
              <a:rPr lang="en-US" dirty="0" smtClean="0"/>
              <a:t>“Do not communicate by sharing memory; instead, share memory by communicating.”</a:t>
            </a:r>
          </a:p>
          <a:p>
            <a:pPr lvl="1"/>
            <a:r>
              <a:rPr lang="en-US" dirty="0" smtClean="0"/>
              <a:t>From Effective Go</a:t>
            </a:r>
          </a:p>
          <a:p>
            <a:r>
              <a:rPr lang="en-US" dirty="0" smtClean="0"/>
              <a:t>Channels are the preferred mechanism for synchronization</a:t>
            </a:r>
          </a:p>
          <a:p>
            <a:pPr lvl="1"/>
            <a:r>
              <a:rPr lang="en-US" dirty="0" err="1" smtClean="0"/>
              <a:t>Mutexes</a:t>
            </a:r>
            <a:r>
              <a:rPr lang="en-US" dirty="0" smtClean="0"/>
              <a:t> and condition variables are still supported, as in </a:t>
            </a:r>
            <a:r>
              <a:rPr lang="en-US" dirty="0" err="1" smtClean="0"/>
              <a:t>pthreads</a:t>
            </a:r>
            <a:endParaRPr lang="en-US" dirty="0"/>
          </a:p>
        </p:txBody>
      </p:sp>
      <p:sp>
        <p:nvSpPr>
          <p:cNvPr id="4" name="Date Placeholder 3">
            <a:extLst>
              <a:ext uri="{FF2B5EF4-FFF2-40B4-BE49-F238E27FC236}">
                <a16:creationId xmlns:a16="http://schemas.microsoft.com/office/drawing/2014/main" id="{8136DED2-1B5A-4589-AB8E-2F73AF143257}"/>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7F086D0-233A-4AAA-A51B-82FC90D099FF}"/>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61A9B75-2660-4255-99A5-FEFE49B38CC1}"/>
              </a:ext>
            </a:extLst>
          </p:cNvPr>
          <p:cNvSpPr>
            <a:spLocks noGrp="1"/>
          </p:cNvSpPr>
          <p:nvPr>
            <p:ph type="sldNum" sz="quarter" idx="12"/>
          </p:nvPr>
        </p:nvSpPr>
        <p:spPr/>
        <p:txBody>
          <a:bodyPr>
            <a:normAutofit lnSpcReduction="10000"/>
          </a:bodyPr>
          <a:lstStyle/>
          <a:p>
            <a:fld id="{250B3728-42B5-46E1-8863-4BDB07D9EE18}" type="slidenum">
              <a:rPr lang="en-US" smtClean="0"/>
              <a:pPr/>
              <a:t>51</a:t>
            </a:fld>
            <a:endParaRPr lang="en-US"/>
          </a:p>
        </p:txBody>
      </p:sp>
    </p:spTree>
    <p:extLst>
      <p:ext uri="{BB962C8B-B14F-4D97-AF65-F5344CB8AC3E}">
        <p14:creationId xmlns:p14="http://schemas.microsoft.com/office/powerpoint/2010/main" val="28886635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A98D-7DAC-42EC-A90F-F244BA0822C7}"/>
              </a:ext>
            </a:extLst>
          </p:cNvPr>
          <p:cNvSpPr>
            <a:spLocks noGrp="1"/>
          </p:cNvSpPr>
          <p:nvPr>
            <p:ph type="title"/>
          </p:nvPr>
        </p:nvSpPr>
        <p:spPr/>
        <p:txBody>
          <a:bodyPr/>
          <a:lstStyle/>
          <a:p>
            <a:r>
              <a:rPr lang="en-US" smtClean="0"/>
              <a:t>Go Channels</a:t>
            </a:r>
            <a:endParaRPr lang="en-US" dirty="0"/>
          </a:p>
        </p:txBody>
      </p:sp>
      <p:sp>
        <p:nvSpPr>
          <p:cNvPr id="3" name="Content Placeholder 2">
            <a:extLst>
              <a:ext uri="{FF2B5EF4-FFF2-40B4-BE49-F238E27FC236}">
                <a16:creationId xmlns:a16="http://schemas.microsoft.com/office/drawing/2014/main" id="{213225FB-78F3-43A5-B87E-F3970512E5FA}"/>
              </a:ext>
            </a:extLst>
          </p:cNvPr>
          <p:cNvSpPr>
            <a:spLocks noGrp="1"/>
          </p:cNvSpPr>
          <p:nvPr>
            <p:ph idx="1"/>
          </p:nvPr>
        </p:nvSpPr>
        <p:spPr/>
        <p:txBody>
          <a:bodyPr/>
          <a:lstStyle/>
          <a:p>
            <a:r>
              <a:rPr lang="en-US" dirty="0" smtClean="0"/>
              <a:t>Semantics similar to pipes, with the following differences:</a:t>
            </a:r>
          </a:p>
          <a:p>
            <a:pPr lvl="1"/>
            <a:r>
              <a:rPr lang="en-US" dirty="0" smtClean="0"/>
              <a:t>Used within a single process (not across processes)</a:t>
            </a:r>
          </a:p>
          <a:p>
            <a:pPr lvl="1"/>
            <a:r>
              <a:rPr lang="en-US" dirty="0" smtClean="0"/>
              <a:t>Carries language objects/</a:t>
            </a:r>
            <a:r>
              <a:rPr lang="en-US" dirty="0" err="1" smtClean="0"/>
              <a:t>structs</a:t>
            </a:r>
            <a:r>
              <a:rPr lang="en-US" dirty="0" smtClean="0"/>
              <a:t>, not bytes (no marshalling/</a:t>
            </a:r>
            <a:r>
              <a:rPr lang="en-US" dirty="0" err="1" smtClean="0"/>
              <a:t>unmarshalling</a:t>
            </a:r>
            <a:r>
              <a:rPr lang="en-US" dirty="0" smtClean="0"/>
              <a:t>)</a:t>
            </a:r>
          </a:p>
          <a:p>
            <a:pPr lvl="1"/>
            <a:endParaRPr lang="en-US" dirty="0" smtClean="0"/>
          </a:p>
          <a:p>
            <a:pPr marL="548640" lvl="2" indent="0">
              <a:buNone/>
            </a:pPr>
            <a:r>
              <a:rPr lang="en-US" dirty="0" err="1" smtClean="0">
                <a:latin typeface="Consolas" panose="020B0609020204030204" pitchFamily="49" charset="0"/>
              </a:rPr>
              <a:t>var</a:t>
            </a:r>
            <a:r>
              <a:rPr lang="en-US" dirty="0" smtClean="0">
                <a:latin typeface="Consolas" panose="020B0609020204030204" pitchFamily="49" charset="0"/>
              </a:rPr>
              <a:t> x </a:t>
            </a:r>
            <a:r>
              <a:rPr lang="en-US" dirty="0" err="1" smtClean="0">
                <a:latin typeface="Consolas" panose="020B0609020204030204" pitchFamily="49" charset="0"/>
              </a:rPr>
              <a:t>chan</a:t>
            </a:r>
            <a:r>
              <a:rPr lang="en-US" dirty="0" smtClean="0">
                <a:latin typeface="Consolas" panose="020B0609020204030204" pitchFamily="49" charset="0"/>
              </a:rPr>
              <a:t> </a:t>
            </a:r>
            <a:r>
              <a:rPr lang="en-US" dirty="0" err="1" smtClean="0">
                <a:latin typeface="Consolas" panose="020B0609020204030204" pitchFamily="49" charset="0"/>
              </a:rPr>
              <a:t>int</a:t>
            </a:r>
            <a:r>
              <a:rPr lang="en-US" dirty="0" smtClean="0">
                <a:latin typeface="Consolas" panose="020B0609020204030204" pitchFamily="49" charset="0"/>
              </a:rPr>
              <a:t> = make(</a:t>
            </a:r>
            <a:r>
              <a:rPr lang="en-US" dirty="0" err="1" smtClean="0">
                <a:latin typeface="Consolas" panose="020B0609020204030204" pitchFamily="49" charset="0"/>
              </a:rPr>
              <a:t>chan</a:t>
            </a:r>
            <a:r>
              <a:rPr lang="en-US" dirty="0" smtClean="0">
                <a:latin typeface="Consolas" panose="020B0609020204030204" pitchFamily="49" charset="0"/>
              </a:rPr>
              <a:t> </a:t>
            </a:r>
            <a:r>
              <a:rPr lang="en-US" dirty="0" err="1" smtClean="0">
                <a:latin typeface="Consolas" panose="020B0609020204030204" pitchFamily="49" charset="0"/>
              </a:rPr>
              <a:t>int</a:t>
            </a:r>
            <a:r>
              <a:rPr lang="en-US" dirty="0" smtClean="0">
                <a:latin typeface="Consolas" panose="020B0609020204030204" pitchFamily="49" charset="0"/>
              </a:rPr>
              <a:t>, 5)</a:t>
            </a:r>
          </a:p>
          <a:p>
            <a:pPr marL="548640" lvl="2" indent="0">
              <a:buNone/>
            </a:pPr>
            <a:r>
              <a:rPr lang="en-US" dirty="0" smtClean="0">
                <a:latin typeface="Consolas" panose="020B0609020204030204" pitchFamily="49" charset="0"/>
              </a:rPr>
              <a:t>x &lt;- 162</a:t>
            </a:r>
          </a:p>
          <a:p>
            <a:pPr marL="548640" lvl="2" indent="0">
              <a:buNone/>
            </a:pPr>
            <a:r>
              <a:rPr lang="en-US" dirty="0" smtClean="0">
                <a:latin typeface="Consolas" panose="020B0609020204030204" pitchFamily="49" charset="0"/>
              </a:rPr>
              <a:t>y := &lt;- x</a:t>
            </a:r>
          </a:p>
          <a:p>
            <a:pPr marL="548640" lvl="2" indent="0">
              <a:buNone/>
            </a:pPr>
            <a:r>
              <a:rPr lang="en-US" dirty="0" err="1" smtClean="0">
                <a:latin typeface="Consolas" panose="020B0609020204030204" pitchFamily="49" charset="0"/>
              </a:rPr>
              <a:t>fmt.Println</a:t>
            </a:r>
            <a:r>
              <a:rPr lang="en-US" dirty="0" smtClean="0">
                <a:latin typeface="Consolas" panose="020B0609020204030204" pitchFamily="49" charset="0"/>
              </a:rPr>
              <a:t>(y) // Prints 162</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8136DED2-1B5A-4589-AB8E-2F73AF143257}"/>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07F086D0-233A-4AAA-A51B-82FC90D099FF}"/>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61A9B75-2660-4255-99A5-FEFE49B38CC1}"/>
              </a:ext>
            </a:extLst>
          </p:cNvPr>
          <p:cNvSpPr>
            <a:spLocks noGrp="1"/>
          </p:cNvSpPr>
          <p:nvPr>
            <p:ph type="sldNum" sz="quarter" idx="12"/>
          </p:nvPr>
        </p:nvSpPr>
        <p:spPr/>
        <p:txBody>
          <a:bodyPr>
            <a:normAutofit lnSpcReduction="10000"/>
          </a:bodyPr>
          <a:lstStyle/>
          <a:p>
            <a:fld id="{250B3728-42B5-46E1-8863-4BDB07D9EE18}" type="slidenum">
              <a:rPr lang="en-US" smtClean="0"/>
              <a:pPr/>
              <a:t>52</a:t>
            </a:fld>
            <a:endParaRPr lang="en-US"/>
          </a:p>
        </p:txBody>
      </p:sp>
    </p:spTree>
    <p:extLst>
      <p:ext uri="{BB962C8B-B14F-4D97-AF65-F5344CB8AC3E}">
        <p14:creationId xmlns:p14="http://schemas.microsoft.com/office/powerpoint/2010/main" val="2828613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Readers-Writers Lock</a:t>
            </a:r>
            <a:endParaRPr lang="en-US"/>
          </a:p>
        </p:txBody>
      </p:sp>
      <p:sp>
        <p:nvSpPr>
          <p:cNvPr id="8" name="Text Placeholder 7"/>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smtClean="0"/>
              <a:t>2/26/2026, Lecture 7</a:t>
            </a:r>
            <a:endParaRPr lang="en-US"/>
          </a:p>
        </p:txBody>
      </p:sp>
      <p:sp>
        <p:nvSpPr>
          <p:cNvPr id="5" name="Footer Placeholder 4"/>
          <p:cNvSpPr>
            <a:spLocks noGrp="1"/>
          </p:cNvSpPr>
          <p:nvPr>
            <p:ph type="ftr" sz="quarter" idx="11"/>
          </p:nvPr>
        </p:nvSpPr>
        <p:spPr/>
        <p:txBody>
          <a:bodyPr/>
          <a:lstStyle/>
          <a:p>
            <a:r>
              <a:rPr lang="en-US" smtClean="0"/>
              <a:t>CSC4103, Spring 2026, Monitors and Language Support for Concurrency</a:t>
            </a:r>
            <a:endParaRPr lang="en-US"/>
          </a:p>
        </p:txBody>
      </p:sp>
      <p:sp>
        <p:nvSpPr>
          <p:cNvPr id="6" name="Slide Number Placeholder 5"/>
          <p:cNvSpPr>
            <a:spLocks noGrp="1"/>
          </p:cNvSpPr>
          <p:nvPr>
            <p:ph type="sldNum" sz="quarter" idx="12"/>
          </p:nvPr>
        </p:nvSpPr>
        <p:spPr/>
        <p:txBody>
          <a:bodyPr>
            <a:normAutofit lnSpcReduction="10000"/>
          </a:bodyPr>
          <a:lstStyle/>
          <a:p>
            <a:fld id="{187D5CB2-48A7-425A-8CBB-1A520B672A4C}" type="slidenum">
              <a:rPr lang="en-US" smtClean="0"/>
              <a:t>53</a:t>
            </a:fld>
            <a:endParaRPr lang="en-US"/>
          </a:p>
        </p:txBody>
      </p:sp>
    </p:spTree>
    <p:extLst>
      <p:ext uri="{BB962C8B-B14F-4D97-AF65-F5344CB8AC3E}">
        <p14:creationId xmlns:p14="http://schemas.microsoft.com/office/powerpoint/2010/main" val="302791178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67AD4-7D44-4B4F-A3D2-F225B8477F9E}"/>
              </a:ext>
            </a:extLst>
          </p:cNvPr>
          <p:cNvSpPr>
            <a:spLocks noGrp="1"/>
          </p:cNvSpPr>
          <p:nvPr>
            <p:ph type="title"/>
          </p:nvPr>
        </p:nvSpPr>
        <p:spPr/>
        <p:txBody>
          <a:bodyPr/>
          <a:lstStyle/>
          <a:p>
            <a:r>
              <a:rPr lang="en-US" smtClean="0"/>
              <a:t>Readers-Writers Problem</a:t>
            </a:r>
            <a:endParaRPr lang="en-US" dirty="0"/>
          </a:p>
        </p:txBody>
      </p:sp>
      <p:sp>
        <p:nvSpPr>
          <p:cNvPr id="3" name="Content Placeholder 2">
            <a:extLst>
              <a:ext uri="{FF2B5EF4-FFF2-40B4-BE49-F238E27FC236}">
                <a16:creationId xmlns:a16="http://schemas.microsoft.com/office/drawing/2014/main" id="{34C22378-769C-4412-90F8-C388536987C2}"/>
              </a:ext>
            </a:extLst>
          </p:cNvPr>
          <p:cNvSpPr>
            <a:spLocks noGrp="1"/>
          </p:cNvSpPr>
          <p:nvPr>
            <p:ph idx="1"/>
          </p:nvPr>
        </p:nvSpPr>
        <p:spPr>
          <a:xfrm>
            <a:off x="1261872" y="1828800"/>
            <a:ext cx="5009594" cy="4351337"/>
          </a:xfrm>
        </p:spPr>
        <p:txBody>
          <a:bodyPr/>
          <a:lstStyle/>
          <a:p>
            <a:r>
              <a:rPr lang="en-US" dirty="0" smtClean="0"/>
              <a:t>Consider a shared database</a:t>
            </a:r>
          </a:p>
          <a:p>
            <a:r>
              <a:rPr lang="en-US" dirty="0" smtClean="0"/>
              <a:t>Two classes of users:</a:t>
            </a:r>
          </a:p>
          <a:p>
            <a:pPr lvl="1"/>
            <a:r>
              <a:rPr lang="en-US" dirty="0" smtClean="0"/>
              <a:t>Readers – never modify DB</a:t>
            </a:r>
          </a:p>
          <a:p>
            <a:pPr lvl="1"/>
            <a:r>
              <a:rPr lang="en-US" dirty="0" smtClean="0"/>
              <a:t>Writers – read and modify DB</a:t>
            </a:r>
          </a:p>
          <a:p>
            <a:r>
              <a:rPr lang="en-US" dirty="0" smtClean="0"/>
              <a:t>Is using a single lock on the whole DB sufficient?</a:t>
            </a:r>
          </a:p>
          <a:p>
            <a:pPr lvl="1"/>
            <a:r>
              <a:rPr lang="en-US" dirty="0" smtClean="0"/>
              <a:t>Yes, but not ideal</a:t>
            </a:r>
          </a:p>
          <a:p>
            <a:pPr lvl="1"/>
            <a:r>
              <a:rPr lang="en-US" dirty="0" smtClean="0"/>
              <a:t>Want to allow multiple concurrent readers</a:t>
            </a:r>
            <a:endParaRPr lang="en-US" dirty="0"/>
          </a:p>
        </p:txBody>
      </p:sp>
      <p:sp>
        <p:nvSpPr>
          <p:cNvPr id="4" name="Date Placeholder 3">
            <a:extLst>
              <a:ext uri="{FF2B5EF4-FFF2-40B4-BE49-F238E27FC236}">
                <a16:creationId xmlns:a16="http://schemas.microsoft.com/office/drawing/2014/main" id="{E264654F-F665-4A4F-926E-6621D164042A}"/>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DAD387BE-E4E0-4857-9B4D-69C523EC504D}"/>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5DDD0633-43F4-4AF2-905F-297170D6F8DE}"/>
              </a:ext>
            </a:extLst>
          </p:cNvPr>
          <p:cNvSpPr>
            <a:spLocks noGrp="1"/>
          </p:cNvSpPr>
          <p:nvPr>
            <p:ph type="sldNum" sz="quarter" idx="12"/>
          </p:nvPr>
        </p:nvSpPr>
        <p:spPr/>
        <p:txBody>
          <a:bodyPr>
            <a:normAutofit lnSpcReduction="10000"/>
          </a:bodyPr>
          <a:lstStyle/>
          <a:p>
            <a:fld id="{250B3728-42B5-46E1-8863-4BDB07D9EE18}" type="slidenum">
              <a:rPr lang="en-US" smtClean="0"/>
              <a:pPr/>
              <a:t>54</a:t>
            </a:fld>
            <a:endParaRPr lang="en-US"/>
          </a:p>
        </p:txBody>
      </p:sp>
      <p:grpSp>
        <p:nvGrpSpPr>
          <p:cNvPr id="25" name="Group 26">
            <a:extLst>
              <a:ext uri="{FF2B5EF4-FFF2-40B4-BE49-F238E27FC236}">
                <a16:creationId xmlns:a16="http://schemas.microsoft.com/office/drawing/2014/main" id="{CA0C630A-4094-49E6-AFAF-8F7E37138716}"/>
              </a:ext>
            </a:extLst>
          </p:cNvPr>
          <p:cNvGrpSpPr>
            <a:grpSpLocks/>
          </p:cNvGrpSpPr>
          <p:nvPr/>
        </p:nvGrpSpPr>
        <p:grpSpPr bwMode="auto">
          <a:xfrm>
            <a:off x="6412992" y="2583890"/>
            <a:ext cx="4541520" cy="2231439"/>
            <a:chOff x="672" y="392"/>
            <a:chExt cx="4300" cy="2031"/>
          </a:xfrm>
        </p:grpSpPr>
        <p:pic>
          <p:nvPicPr>
            <p:cNvPr id="26" name="Picture 4" descr="BD18201_">
              <a:extLst>
                <a:ext uri="{FF2B5EF4-FFF2-40B4-BE49-F238E27FC236}">
                  <a16:creationId xmlns:a16="http://schemas.microsoft.com/office/drawing/2014/main" id="{247FA2A6-43B0-4098-8286-ECD6732580E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6" y="472"/>
              <a:ext cx="966" cy="12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 name="Picture 7" descr="j0292020">
              <a:extLst>
                <a:ext uri="{FF2B5EF4-FFF2-40B4-BE49-F238E27FC236}">
                  <a16:creationId xmlns:a16="http://schemas.microsoft.com/office/drawing/2014/main" id="{E3B857BF-5C58-4BFD-A93B-380B77C6AC8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2" y="480"/>
              <a:ext cx="864" cy="8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8" name="Picture 8" descr="j0195384">
              <a:extLst>
                <a:ext uri="{FF2B5EF4-FFF2-40B4-BE49-F238E27FC236}">
                  <a16:creationId xmlns:a16="http://schemas.microsoft.com/office/drawing/2014/main" id="{9965FA7C-DB9B-4D83-BEA2-0A4F606CD0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85" y="392"/>
              <a:ext cx="987" cy="10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9" name="Picture 10" descr="MCj03967340000[1]">
              <a:extLst>
                <a:ext uri="{FF2B5EF4-FFF2-40B4-BE49-F238E27FC236}">
                  <a16:creationId xmlns:a16="http://schemas.microsoft.com/office/drawing/2014/main" id="{9F87B1C9-AE14-46A4-B76B-D56F2149F6D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56" y="1392"/>
              <a:ext cx="911" cy="9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0" name="Picture 12" descr="MCj03967320000[1]">
              <a:extLst>
                <a:ext uri="{FF2B5EF4-FFF2-40B4-BE49-F238E27FC236}">
                  <a16:creationId xmlns:a16="http://schemas.microsoft.com/office/drawing/2014/main" id="{81707D2D-797A-4E9D-9FC6-214CCDE8EEA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28" y="1560"/>
              <a:ext cx="863" cy="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1" name="Freeform 14">
              <a:extLst>
                <a:ext uri="{FF2B5EF4-FFF2-40B4-BE49-F238E27FC236}">
                  <a16:creationId xmlns:a16="http://schemas.microsoft.com/office/drawing/2014/main" id="{B79BBC74-5C3C-47E0-94FD-2F28FB5E02B7}"/>
                </a:ext>
              </a:extLst>
            </p:cNvPr>
            <p:cNvSpPr>
              <a:spLocks/>
            </p:cNvSpPr>
            <p:nvPr/>
          </p:nvSpPr>
          <p:spPr bwMode="auto">
            <a:xfrm>
              <a:off x="1536" y="704"/>
              <a:ext cx="864" cy="208"/>
            </a:xfrm>
            <a:custGeom>
              <a:avLst/>
              <a:gdLst>
                <a:gd name="T0" fmla="*/ 0 w 864"/>
                <a:gd name="T1" fmla="*/ 112 h 208"/>
                <a:gd name="T2" fmla="*/ 384 w 864"/>
                <a:gd name="T3" fmla="*/ 16 h 208"/>
                <a:gd name="T4" fmla="*/ 864 w 864"/>
                <a:gd name="T5" fmla="*/ 208 h 208"/>
                <a:gd name="T6" fmla="*/ 0 60000 65536"/>
                <a:gd name="T7" fmla="*/ 0 60000 65536"/>
                <a:gd name="T8" fmla="*/ 0 60000 65536"/>
                <a:gd name="T9" fmla="*/ 0 w 864"/>
                <a:gd name="T10" fmla="*/ 0 h 208"/>
                <a:gd name="T11" fmla="*/ 864 w 864"/>
                <a:gd name="T12" fmla="*/ 208 h 208"/>
              </a:gdLst>
              <a:ahLst/>
              <a:cxnLst>
                <a:cxn ang="T6">
                  <a:pos x="T0" y="T1"/>
                </a:cxn>
                <a:cxn ang="T7">
                  <a:pos x="T2" y="T3"/>
                </a:cxn>
                <a:cxn ang="T8">
                  <a:pos x="T4" y="T5"/>
                </a:cxn>
              </a:cxnLst>
              <a:rect l="T9" t="T10" r="T11" b="T12"/>
              <a:pathLst>
                <a:path w="864" h="208">
                  <a:moveTo>
                    <a:pt x="0" y="112"/>
                  </a:moveTo>
                  <a:cubicBezTo>
                    <a:pt x="120" y="56"/>
                    <a:pt x="240" y="0"/>
                    <a:pt x="384" y="16"/>
                  </a:cubicBezTo>
                  <a:cubicBezTo>
                    <a:pt x="528" y="32"/>
                    <a:pt x="696" y="120"/>
                    <a:pt x="864" y="208"/>
                  </a:cubicBezTo>
                </a:path>
              </a:pathLst>
            </a:custGeom>
            <a:noFill/>
            <a:ln w="38100">
              <a:solidFill>
                <a:schemeClr val="tx1"/>
              </a:solidFill>
              <a:round/>
              <a:headEnd/>
              <a:tailEnd type="triangle" w="med" len="med"/>
            </a:ln>
            <a:extLst>
              <a:ext uri="{909E8E84-426E-40dd-AFC4-6F175D3DCCD1}">
                <a14:hiddenFill xmlns:a14="http://schemas.microsoft.com/office/drawing/2010/main" xmlns="">
                  <a:solidFill>
                    <a:srgbClr val="FFFFFF"/>
                  </a:solidFill>
                </a14:hiddenFill>
              </a:ext>
            </a:extLst>
          </p:spPr>
          <p:txBody>
            <a:bodyPr vert="eaVert" wrap="none" anchor="ctr"/>
            <a:lstStyle/>
            <a:p>
              <a:endParaRPr lang="en-US" sz="1400" b="0">
                <a:latin typeface="Gill Sans"/>
                <a:cs typeface="Gill Sans"/>
              </a:endParaRPr>
            </a:p>
          </p:txBody>
        </p:sp>
        <p:sp>
          <p:nvSpPr>
            <p:cNvPr id="32" name="Freeform 15">
              <a:extLst>
                <a:ext uri="{FF2B5EF4-FFF2-40B4-BE49-F238E27FC236}">
                  <a16:creationId xmlns:a16="http://schemas.microsoft.com/office/drawing/2014/main" id="{ACD337BE-8BFA-48A5-972F-3D4BF6F1758E}"/>
                </a:ext>
              </a:extLst>
            </p:cNvPr>
            <p:cNvSpPr>
              <a:spLocks/>
            </p:cNvSpPr>
            <p:nvPr/>
          </p:nvSpPr>
          <p:spPr bwMode="auto">
            <a:xfrm rot="10800000">
              <a:off x="1488" y="960"/>
              <a:ext cx="864" cy="208"/>
            </a:xfrm>
            <a:custGeom>
              <a:avLst/>
              <a:gdLst>
                <a:gd name="T0" fmla="*/ 0 w 864"/>
                <a:gd name="T1" fmla="*/ 112 h 208"/>
                <a:gd name="T2" fmla="*/ 384 w 864"/>
                <a:gd name="T3" fmla="*/ 16 h 208"/>
                <a:gd name="T4" fmla="*/ 864 w 864"/>
                <a:gd name="T5" fmla="*/ 208 h 208"/>
                <a:gd name="T6" fmla="*/ 0 60000 65536"/>
                <a:gd name="T7" fmla="*/ 0 60000 65536"/>
                <a:gd name="T8" fmla="*/ 0 60000 65536"/>
                <a:gd name="T9" fmla="*/ 0 w 864"/>
                <a:gd name="T10" fmla="*/ 0 h 208"/>
                <a:gd name="T11" fmla="*/ 864 w 864"/>
                <a:gd name="T12" fmla="*/ 208 h 208"/>
              </a:gdLst>
              <a:ahLst/>
              <a:cxnLst>
                <a:cxn ang="T6">
                  <a:pos x="T0" y="T1"/>
                </a:cxn>
                <a:cxn ang="T7">
                  <a:pos x="T2" y="T3"/>
                </a:cxn>
                <a:cxn ang="T8">
                  <a:pos x="T4" y="T5"/>
                </a:cxn>
              </a:cxnLst>
              <a:rect l="T9" t="T10" r="T11" b="T12"/>
              <a:pathLst>
                <a:path w="864" h="208">
                  <a:moveTo>
                    <a:pt x="0" y="112"/>
                  </a:moveTo>
                  <a:cubicBezTo>
                    <a:pt x="120" y="56"/>
                    <a:pt x="240" y="0"/>
                    <a:pt x="384" y="16"/>
                  </a:cubicBezTo>
                  <a:cubicBezTo>
                    <a:pt x="528" y="32"/>
                    <a:pt x="696" y="120"/>
                    <a:pt x="864" y="208"/>
                  </a:cubicBezTo>
                </a:path>
              </a:pathLst>
            </a:custGeom>
            <a:noFill/>
            <a:ln w="38100">
              <a:solidFill>
                <a:schemeClr val="tx1"/>
              </a:solidFill>
              <a:round/>
              <a:headEnd/>
              <a:tailEnd type="triangle" w="med" len="med"/>
            </a:ln>
            <a:extLst>
              <a:ext uri="{909E8E84-426E-40dd-AFC4-6F175D3DCCD1}">
                <a14:hiddenFill xmlns:a14="http://schemas.microsoft.com/office/drawing/2010/main" xmlns="">
                  <a:solidFill>
                    <a:srgbClr val="FFFFFF"/>
                  </a:solidFill>
                </a14:hiddenFill>
              </a:ext>
            </a:extLst>
          </p:spPr>
          <p:txBody>
            <a:bodyPr vert="eaVert" wrap="none" anchor="ctr"/>
            <a:lstStyle/>
            <a:p>
              <a:endParaRPr lang="en-US" sz="1400" b="0">
                <a:latin typeface="Gill Sans"/>
                <a:cs typeface="Gill Sans"/>
              </a:endParaRPr>
            </a:p>
          </p:txBody>
        </p:sp>
        <p:sp>
          <p:nvSpPr>
            <p:cNvPr id="33" name="Freeform 16">
              <a:extLst>
                <a:ext uri="{FF2B5EF4-FFF2-40B4-BE49-F238E27FC236}">
                  <a16:creationId xmlns:a16="http://schemas.microsoft.com/office/drawing/2014/main" id="{B92D01DA-48FA-4496-845A-3C648FBA5857}"/>
                </a:ext>
              </a:extLst>
            </p:cNvPr>
            <p:cNvSpPr>
              <a:spLocks/>
            </p:cNvSpPr>
            <p:nvPr/>
          </p:nvSpPr>
          <p:spPr bwMode="auto">
            <a:xfrm>
              <a:off x="3216" y="624"/>
              <a:ext cx="864" cy="208"/>
            </a:xfrm>
            <a:custGeom>
              <a:avLst/>
              <a:gdLst>
                <a:gd name="T0" fmla="*/ 0 w 864"/>
                <a:gd name="T1" fmla="*/ 112 h 208"/>
                <a:gd name="T2" fmla="*/ 384 w 864"/>
                <a:gd name="T3" fmla="*/ 16 h 208"/>
                <a:gd name="T4" fmla="*/ 864 w 864"/>
                <a:gd name="T5" fmla="*/ 208 h 208"/>
                <a:gd name="T6" fmla="*/ 0 60000 65536"/>
                <a:gd name="T7" fmla="*/ 0 60000 65536"/>
                <a:gd name="T8" fmla="*/ 0 60000 65536"/>
                <a:gd name="T9" fmla="*/ 0 w 864"/>
                <a:gd name="T10" fmla="*/ 0 h 208"/>
                <a:gd name="T11" fmla="*/ 864 w 864"/>
                <a:gd name="T12" fmla="*/ 208 h 208"/>
              </a:gdLst>
              <a:ahLst/>
              <a:cxnLst>
                <a:cxn ang="T6">
                  <a:pos x="T0" y="T1"/>
                </a:cxn>
                <a:cxn ang="T7">
                  <a:pos x="T2" y="T3"/>
                </a:cxn>
                <a:cxn ang="T8">
                  <a:pos x="T4" y="T5"/>
                </a:cxn>
              </a:cxnLst>
              <a:rect l="T9" t="T10" r="T11" b="T12"/>
              <a:pathLst>
                <a:path w="864" h="208">
                  <a:moveTo>
                    <a:pt x="0" y="112"/>
                  </a:moveTo>
                  <a:cubicBezTo>
                    <a:pt x="120" y="56"/>
                    <a:pt x="240" y="0"/>
                    <a:pt x="384" y="16"/>
                  </a:cubicBezTo>
                  <a:cubicBezTo>
                    <a:pt x="528" y="32"/>
                    <a:pt x="696" y="120"/>
                    <a:pt x="864" y="208"/>
                  </a:cubicBezTo>
                </a:path>
              </a:pathLst>
            </a:custGeom>
            <a:noFill/>
            <a:ln w="38100">
              <a:solidFill>
                <a:schemeClr val="tx1"/>
              </a:solidFill>
              <a:round/>
              <a:headEnd/>
              <a:tailEnd type="triangle" w="med" len="med"/>
            </a:ln>
            <a:extLst>
              <a:ext uri="{909E8E84-426E-40dd-AFC4-6F175D3DCCD1}">
                <a14:hiddenFill xmlns:a14="http://schemas.microsoft.com/office/drawing/2010/main" xmlns="">
                  <a:solidFill>
                    <a:srgbClr val="FFFFFF"/>
                  </a:solidFill>
                </a14:hiddenFill>
              </a:ext>
            </a:extLst>
          </p:spPr>
          <p:txBody>
            <a:bodyPr vert="eaVert" wrap="none" anchor="ctr"/>
            <a:lstStyle/>
            <a:p>
              <a:endParaRPr lang="en-US" sz="1400" b="0">
                <a:latin typeface="Gill Sans"/>
                <a:cs typeface="Gill Sans"/>
              </a:endParaRPr>
            </a:p>
          </p:txBody>
        </p:sp>
        <p:sp>
          <p:nvSpPr>
            <p:cNvPr id="34" name="Freeform 17">
              <a:extLst>
                <a:ext uri="{FF2B5EF4-FFF2-40B4-BE49-F238E27FC236}">
                  <a16:creationId xmlns:a16="http://schemas.microsoft.com/office/drawing/2014/main" id="{BE651B8A-190A-4B2F-B861-21DC8CA69813}"/>
                </a:ext>
              </a:extLst>
            </p:cNvPr>
            <p:cNvSpPr>
              <a:spLocks/>
            </p:cNvSpPr>
            <p:nvPr/>
          </p:nvSpPr>
          <p:spPr bwMode="auto">
            <a:xfrm rot="10800000">
              <a:off x="3168" y="880"/>
              <a:ext cx="864" cy="208"/>
            </a:xfrm>
            <a:custGeom>
              <a:avLst/>
              <a:gdLst>
                <a:gd name="T0" fmla="*/ 0 w 864"/>
                <a:gd name="T1" fmla="*/ 112 h 208"/>
                <a:gd name="T2" fmla="*/ 384 w 864"/>
                <a:gd name="T3" fmla="*/ 16 h 208"/>
                <a:gd name="T4" fmla="*/ 864 w 864"/>
                <a:gd name="T5" fmla="*/ 208 h 208"/>
                <a:gd name="T6" fmla="*/ 0 60000 65536"/>
                <a:gd name="T7" fmla="*/ 0 60000 65536"/>
                <a:gd name="T8" fmla="*/ 0 60000 65536"/>
                <a:gd name="T9" fmla="*/ 0 w 864"/>
                <a:gd name="T10" fmla="*/ 0 h 208"/>
                <a:gd name="T11" fmla="*/ 864 w 864"/>
                <a:gd name="T12" fmla="*/ 208 h 208"/>
              </a:gdLst>
              <a:ahLst/>
              <a:cxnLst>
                <a:cxn ang="T6">
                  <a:pos x="T0" y="T1"/>
                </a:cxn>
                <a:cxn ang="T7">
                  <a:pos x="T2" y="T3"/>
                </a:cxn>
                <a:cxn ang="T8">
                  <a:pos x="T4" y="T5"/>
                </a:cxn>
              </a:cxnLst>
              <a:rect l="T9" t="T10" r="T11" b="T12"/>
              <a:pathLst>
                <a:path w="864" h="208">
                  <a:moveTo>
                    <a:pt x="0" y="112"/>
                  </a:moveTo>
                  <a:cubicBezTo>
                    <a:pt x="120" y="56"/>
                    <a:pt x="240" y="0"/>
                    <a:pt x="384" y="16"/>
                  </a:cubicBezTo>
                  <a:cubicBezTo>
                    <a:pt x="528" y="32"/>
                    <a:pt x="696" y="120"/>
                    <a:pt x="864" y="208"/>
                  </a:cubicBezTo>
                </a:path>
              </a:pathLst>
            </a:custGeom>
            <a:noFill/>
            <a:ln w="38100">
              <a:solidFill>
                <a:schemeClr val="tx1"/>
              </a:solidFill>
              <a:round/>
              <a:headEnd/>
              <a:tailEnd type="triangle" w="med" len="med"/>
            </a:ln>
            <a:extLst>
              <a:ext uri="{909E8E84-426E-40dd-AFC4-6F175D3DCCD1}">
                <a14:hiddenFill xmlns:a14="http://schemas.microsoft.com/office/drawing/2010/main" xmlns="">
                  <a:solidFill>
                    <a:srgbClr val="FFFFFF"/>
                  </a:solidFill>
                </a14:hiddenFill>
              </a:ext>
            </a:extLst>
          </p:spPr>
          <p:txBody>
            <a:bodyPr vert="eaVert" wrap="none" anchor="ctr"/>
            <a:lstStyle/>
            <a:p>
              <a:endParaRPr lang="en-US" sz="1400" b="0">
                <a:latin typeface="Gill Sans"/>
                <a:cs typeface="Gill Sans"/>
              </a:endParaRPr>
            </a:p>
          </p:txBody>
        </p:sp>
        <p:sp>
          <p:nvSpPr>
            <p:cNvPr id="35" name="Freeform 18">
              <a:extLst>
                <a:ext uri="{FF2B5EF4-FFF2-40B4-BE49-F238E27FC236}">
                  <a16:creationId xmlns:a16="http://schemas.microsoft.com/office/drawing/2014/main" id="{30B39F92-A431-4C23-8F19-EB54E60701A1}"/>
                </a:ext>
              </a:extLst>
            </p:cNvPr>
            <p:cNvSpPr>
              <a:spLocks/>
            </p:cNvSpPr>
            <p:nvPr/>
          </p:nvSpPr>
          <p:spPr bwMode="auto">
            <a:xfrm rot="1801102">
              <a:off x="3216" y="1440"/>
              <a:ext cx="864" cy="208"/>
            </a:xfrm>
            <a:custGeom>
              <a:avLst/>
              <a:gdLst>
                <a:gd name="T0" fmla="*/ 0 w 864"/>
                <a:gd name="T1" fmla="*/ 112 h 208"/>
                <a:gd name="T2" fmla="*/ 384 w 864"/>
                <a:gd name="T3" fmla="*/ 16 h 208"/>
                <a:gd name="T4" fmla="*/ 864 w 864"/>
                <a:gd name="T5" fmla="*/ 208 h 208"/>
                <a:gd name="T6" fmla="*/ 0 60000 65536"/>
                <a:gd name="T7" fmla="*/ 0 60000 65536"/>
                <a:gd name="T8" fmla="*/ 0 60000 65536"/>
                <a:gd name="T9" fmla="*/ 0 w 864"/>
                <a:gd name="T10" fmla="*/ 0 h 208"/>
                <a:gd name="T11" fmla="*/ 864 w 864"/>
                <a:gd name="T12" fmla="*/ 208 h 208"/>
              </a:gdLst>
              <a:ahLst/>
              <a:cxnLst>
                <a:cxn ang="T6">
                  <a:pos x="T0" y="T1"/>
                </a:cxn>
                <a:cxn ang="T7">
                  <a:pos x="T2" y="T3"/>
                </a:cxn>
                <a:cxn ang="T8">
                  <a:pos x="T4" y="T5"/>
                </a:cxn>
              </a:cxnLst>
              <a:rect l="T9" t="T10" r="T11" b="T12"/>
              <a:pathLst>
                <a:path w="864" h="208">
                  <a:moveTo>
                    <a:pt x="0" y="112"/>
                  </a:moveTo>
                  <a:cubicBezTo>
                    <a:pt x="120" y="56"/>
                    <a:pt x="240" y="0"/>
                    <a:pt x="384" y="16"/>
                  </a:cubicBezTo>
                  <a:cubicBezTo>
                    <a:pt x="528" y="32"/>
                    <a:pt x="696" y="120"/>
                    <a:pt x="864" y="208"/>
                  </a:cubicBezTo>
                </a:path>
              </a:pathLst>
            </a:custGeom>
            <a:noFill/>
            <a:ln w="38100">
              <a:solidFill>
                <a:schemeClr val="tx1"/>
              </a:solidFill>
              <a:round/>
              <a:headEnd/>
              <a:tailEnd type="triangle" w="med" len="med"/>
            </a:ln>
            <a:extLst>
              <a:ext uri="{909E8E84-426E-40dd-AFC4-6F175D3DCCD1}">
                <a14:hiddenFill xmlns:a14="http://schemas.microsoft.com/office/drawing/2010/main" xmlns="">
                  <a:solidFill>
                    <a:srgbClr val="FFFFFF"/>
                  </a:solidFill>
                </a14:hiddenFill>
              </a:ext>
            </a:extLst>
          </p:spPr>
          <p:txBody>
            <a:bodyPr vert="eaVert" wrap="none" anchor="ctr"/>
            <a:lstStyle/>
            <a:p>
              <a:endParaRPr lang="en-US" sz="1400" b="0">
                <a:latin typeface="Gill Sans"/>
                <a:cs typeface="Gill Sans"/>
              </a:endParaRPr>
            </a:p>
          </p:txBody>
        </p:sp>
        <p:sp>
          <p:nvSpPr>
            <p:cNvPr id="36" name="Freeform 19">
              <a:extLst>
                <a:ext uri="{FF2B5EF4-FFF2-40B4-BE49-F238E27FC236}">
                  <a16:creationId xmlns:a16="http://schemas.microsoft.com/office/drawing/2014/main" id="{67BF09B5-B96C-43AD-85E9-48A7AE2F119B}"/>
                </a:ext>
              </a:extLst>
            </p:cNvPr>
            <p:cNvSpPr>
              <a:spLocks/>
            </p:cNvSpPr>
            <p:nvPr/>
          </p:nvSpPr>
          <p:spPr bwMode="auto">
            <a:xfrm rot="-8998898">
              <a:off x="3168" y="1696"/>
              <a:ext cx="864" cy="208"/>
            </a:xfrm>
            <a:custGeom>
              <a:avLst/>
              <a:gdLst>
                <a:gd name="T0" fmla="*/ 0 w 864"/>
                <a:gd name="T1" fmla="*/ 112 h 208"/>
                <a:gd name="T2" fmla="*/ 384 w 864"/>
                <a:gd name="T3" fmla="*/ 16 h 208"/>
                <a:gd name="T4" fmla="*/ 864 w 864"/>
                <a:gd name="T5" fmla="*/ 208 h 208"/>
                <a:gd name="T6" fmla="*/ 0 60000 65536"/>
                <a:gd name="T7" fmla="*/ 0 60000 65536"/>
                <a:gd name="T8" fmla="*/ 0 60000 65536"/>
                <a:gd name="T9" fmla="*/ 0 w 864"/>
                <a:gd name="T10" fmla="*/ 0 h 208"/>
                <a:gd name="T11" fmla="*/ 864 w 864"/>
                <a:gd name="T12" fmla="*/ 208 h 208"/>
              </a:gdLst>
              <a:ahLst/>
              <a:cxnLst>
                <a:cxn ang="T6">
                  <a:pos x="T0" y="T1"/>
                </a:cxn>
                <a:cxn ang="T7">
                  <a:pos x="T2" y="T3"/>
                </a:cxn>
                <a:cxn ang="T8">
                  <a:pos x="T4" y="T5"/>
                </a:cxn>
              </a:cxnLst>
              <a:rect l="T9" t="T10" r="T11" b="T12"/>
              <a:pathLst>
                <a:path w="864" h="208">
                  <a:moveTo>
                    <a:pt x="0" y="112"/>
                  </a:moveTo>
                  <a:cubicBezTo>
                    <a:pt x="120" y="56"/>
                    <a:pt x="240" y="0"/>
                    <a:pt x="384" y="16"/>
                  </a:cubicBezTo>
                  <a:cubicBezTo>
                    <a:pt x="528" y="32"/>
                    <a:pt x="696" y="120"/>
                    <a:pt x="864" y="208"/>
                  </a:cubicBezTo>
                </a:path>
              </a:pathLst>
            </a:custGeom>
            <a:noFill/>
            <a:ln w="38100">
              <a:solidFill>
                <a:schemeClr val="tx1"/>
              </a:solidFill>
              <a:round/>
              <a:headEnd/>
              <a:tailEnd type="triangle" w="med" len="med"/>
            </a:ln>
            <a:extLst>
              <a:ext uri="{909E8E84-426E-40dd-AFC4-6F175D3DCCD1}">
                <a14:hiddenFill xmlns:a14="http://schemas.microsoft.com/office/drawing/2010/main" xmlns="">
                  <a:solidFill>
                    <a:srgbClr val="FFFFFF"/>
                  </a:solidFill>
                </a14:hiddenFill>
              </a:ext>
            </a:extLst>
          </p:spPr>
          <p:txBody>
            <a:bodyPr vert="eaVert" wrap="none" anchor="ctr"/>
            <a:lstStyle/>
            <a:p>
              <a:endParaRPr lang="en-US" sz="1400" b="0">
                <a:latin typeface="Gill Sans"/>
                <a:cs typeface="Gill Sans"/>
              </a:endParaRPr>
            </a:p>
          </p:txBody>
        </p:sp>
        <p:sp>
          <p:nvSpPr>
            <p:cNvPr id="37" name="Freeform 20">
              <a:extLst>
                <a:ext uri="{FF2B5EF4-FFF2-40B4-BE49-F238E27FC236}">
                  <a16:creationId xmlns:a16="http://schemas.microsoft.com/office/drawing/2014/main" id="{E4239D0F-B0AB-4D50-A1B6-983595776765}"/>
                </a:ext>
              </a:extLst>
            </p:cNvPr>
            <p:cNvSpPr>
              <a:spLocks/>
            </p:cNvSpPr>
            <p:nvPr/>
          </p:nvSpPr>
          <p:spPr bwMode="auto">
            <a:xfrm rot="8899147">
              <a:off x="1776" y="1632"/>
              <a:ext cx="864" cy="208"/>
            </a:xfrm>
            <a:custGeom>
              <a:avLst/>
              <a:gdLst>
                <a:gd name="T0" fmla="*/ 0 w 864"/>
                <a:gd name="T1" fmla="*/ 112 h 208"/>
                <a:gd name="T2" fmla="*/ 384 w 864"/>
                <a:gd name="T3" fmla="*/ 16 h 208"/>
                <a:gd name="T4" fmla="*/ 864 w 864"/>
                <a:gd name="T5" fmla="*/ 208 h 208"/>
                <a:gd name="T6" fmla="*/ 0 60000 65536"/>
                <a:gd name="T7" fmla="*/ 0 60000 65536"/>
                <a:gd name="T8" fmla="*/ 0 60000 65536"/>
                <a:gd name="T9" fmla="*/ 0 w 864"/>
                <a:gd name="T10" fmla="*/ 0 h 208"/>
                <a:gd name="T11" fmla="*/ 864 w 864"/>
                <a:gd name="T12" fmla="*/ 208 h 208"/>
              </a:gdLst>
              <a:ahLst/>
              <a:cxnLst>
                <a:cxn ang="T6">
                  <a:pos x="T0" y="T1"/>
                </a:cxn>
                <a:cxn ang="T7">
                  <a:pos x="T2" y="T3"/>
                </a:cxn>
                <a:cxn ang="T8">
                  <a:pos x="T4" y="T5"/>
                </a:cxn>
              </a:cxnLst>
              <a:rect l="T9" t="T10" r="T11" b="T12"/>
              <a:pathLst>
                <a:path w="864" h="208">
                  <a:moveTo>
                    <a:pt x="0" y="112"/>
                  </a:moveTo>
                  <a:cubicBezTo>
                    <a:pt x="120" y="56"/>
                    <a:pt x="240" y="0"/>
                    <a:pt x="384" y="16"/>
                  </a:cubicBezTo>
                  <a:cubicBezTo>
                    <a:pt x="528" y="32"/>
                    <a:pt x="696" y="120"/>
                    <a:pt x="864" y="208"/>
                  </a:cubicBezTo>
                </a:path>
              </a:pathLst>
            </a:custGeom>
            <a:noFill/>
            <a:ln w="38100">
              <a:solidFill>
                <a:schemeClr val="tx1"/>
              </a:solidFill>
              <a:round/>
              <a:headEnd/>
              <a:tailEnd type="triangle" w="med" len="med"/>
            </a:ln>
            <a:extLst>
              <a:ext uri="{909E8E84-426E-40dd-AFC4-6F175D3DCCD1}">
                <a14:hiddenFill xmlns:a14="http://schemas.microsoft.com/office/drawing/2010/main" xmlns="">
                  <a:solidFill>
                    <a:srgbClr val="FFFFFF"/>
                  </a:solidFill>
                </a14:hiddenFill>
              </a:ext>
            </a:extLst>
          </p:spPr>
          <p:txBody>
            <a:bodyPr vert="eaVert" wrap="none" anchor="ctr"/>
            <a:lstStyle/>
            <a:p>
              <a:endParaRPr lang="en-US" sz="1400" b="0">
                <a:latin typeface="Gill Sans"/>
                <a:cs typeface="Gill Sans"/>
              </a:endParaRPr>
            </a:p>
          </p:txBody>
        </p:sp>
        <p:sp>
          <p:nvSpPr>
            <p:cNvPr id="38" name="Freeform 21">
              <a:extLst>
                <a:ext uri="{FF2B5EF4-FFF2-40B4-BE49-F238E27FC236}">
                  <a16:creationId xmlns:a16="http://schemas.microsoft.com/office/drawing/2014/main" id="{A77015D0-6B92-46B2-8D6F-4A4289988B65}"/>
                </a:ext>
              </a:extLst>
            </p:cNvPr>
            <p:cNvSpPr>
              <a:spLocks/>
            </p:cNvSpPr>
            <p:nvPr/>
          </p:nvSpPr>
          <p:spPr bwMode="auto">
            <a:xfrm rot="-1900853">
              <a:off x="1680" y="1488"/>
              <a:ext cx="864" cy="208"/>
            </a:xfrm>
            <a:custGeom>
              <a:avLst/>
              <a:gdLst>
                <a:gd name="T0" fmla="*/ 0 w 864"/>
                <a:gd name="T1" fmla="*/ 112 h 208"/>
                <a:gd name="T2" fmla="*/ 384 w 864"/>
                <a:gd name="T3" fmla="*/ 16 h 208"/>
                <a:gd name="T4" fmla="*/ 864 w 864"/>
                <a:gd name="T5" fmla="*/ 208 h 208"/>
                <a:gd name="T6" fmla="*/ 0 60000 65536"/>
                <a:gd name="T7" fmla="*/ 0 60000 65536"/>
                <a:gd name="T8" fmla="*/ 0 60000 65536"/>
                <a:gd name="T9" fmla="*/ 0 w 864"/>
                <a:gd name="T10" fmla="*/ 0 h 208"/>
                <a:gd name="T11" fmla="*/ 864 w 864"/>
                <a:gd name="T12" fmla="*/ 208 h 208"/>
              </a:gdLst>
              <a:ahLst/>
              <a:cxnLst>
                <a:cxn ang="T6">
                  <a:pos x="T0" y="T1"/>
                </a:cxn>
                <a:cxn ang="T7">
                  <a:pos x="T2" y="T3"/>
                </a:cxn>
                <a:cxn ang="T8">
                  <a:pos x="T4" y="T5"/>
                </a:cxn>
              </a:cxnLst>
              <a:rect l="T9" t="T10" r="T11" b="T12"/>
              <a:pathLst>
                <a:path w="864" h="208">
                  <a:moveTo>
                    <a:pt x="0" y="112"/>
                  </a:moveTo>
                  <a:cubicBezTo>
                    <a:pt x="120" y="56"/>
                    <a:pt x="240" y="0"/>
                    <a:pt x="384" y="16"/>
                  </a:cubicBezTo>
                  <a:cubicBezTo>
                    <a:pt x="528" y="32"/>
                    <a:pt x="696" y="120"/>
                    <a:pt x="864" y="208"/>
                  </a:cubicBezTo>
                </a:path>
              </a:pathLst>
            </a:custGeom>
            <a:noFill/>
            <a:ln w="38100">
              <a:solidFill>
                <a:schemeClr val="tx1"/>
              </a:solidFill>
              <a:round/>
              <a:headEnd/>
              <a:tailEnd type="triangle" w="med" len="med"/>
            </a:ln>
            <a:extLst>
              <a:ext uri="{909E8E84-426E-40dd-AFC4-6F175D3DCCD1}">
                <a14:hiddenFill xmlns:a14="http://schemas.microsoft.com/office/drawing/2010/main" xmlns="">
                  <a:solidFill>
                    <a:srgbClr val="FFFFFF"/>
                  </a:solidFill>
                </a14:hiddenFill>
              </a:ext>
            </a:extLst>
          </p:spPr>
          <p:txBody>
            <a:bodyPr vert="eaVert" wrap="none" anchor="ctr"/>
            <a:lstStyle/>
            <a:p>
              <a:endParaRPr lang="en-US" sz="1400" b="0">
                <a:latin typeface="Gill Sans"/>
                <a:cs typeface="Gill Sans"/>
              </a:endParaRPr>
            </a:p>
          </p:txBody>
        </p:sp>
        <p:sp>
          <p:nvSpPr>
            <p:cNvPr id="39" name="Text Box 22">
              <a:extLst>
                <a:ext uri="{FF2B5EF4-FFF2-40B4-BE49-F238E27FC236}">
                  <a16:creationId xmlns:a16="http://schemas.microsoft.com/office/drawing/2014/main" id="{546E622E-5018-46B6-ACC9-D4896D657488}"/>
                </a:ext>
              </a:extLst>
            </p:cNvPr>
            <p:cNvSpPr txBox="1">
              <a:spLocks noChangeArrowheads="1"/>
            </p:cNvSpPr>
            <p:nvPr/>
          </p:nvSpPr>
          <p:spPr bwMode="auto">
            <a:xfrm>
              <a:off x="1871" y="1248"/>
              <a:ext cx="275" cy="3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spcBef>
                  <a:spcPct val="50000"/>
                </a:spcBef>
              </a:pPr>
              <a:r>
                <a:rPr lang="en-US" altLang="ko-KR" sz="2000" b="0">
                  <a:latin typeface="Gill Sans"/>
                  <a:ea typeface="굴림" charset="0"/>
                  <a:cs typeface="Gill Sans"/>
                </a:rPr>
                <a:t>R</a:t>
              </a:r>
            </a:p>
          </p:txBody>
        </p:sp>
        <p:sp>
          <p:nvSpPr>
            <p:cNvPr id="40" name="Text Box 23">
              <a:extLst>
                <a:ext uri="{FF2B5EF4-FFF2-40B4-BE49-F238E27FC236}">
                  <a16:creationId xmlns:a16="http://schemas.microsoft.com/office/drawing/2014/main" id="{58FE49DD-EE87-4914-B956-882CDD2B13CA}"/>
                </a:ext>
              </a:extLst>
            </p:cNvPr>
            <p:cNvSpPr txBox="1">
              <a:spLocks noChangeArrowheads="1"/>
            </p:cNvSpPr>
            <p:nvPr/>
          </p:nvSpPr>
          <p:spPr bwMode="auto">
            <a:xfrm>
              <a:off x="3696" y="1008"/>
              <a:ext cx="274" cy="3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spcBef>
                  <a:spcPct val="50000"/>
                </a:spcBef>
              </a:pPr>
              <a:r>
                <a:rPr lang="en-US" altLang="ko-KR" sz="2000" b="0">
                  <a:latin typeface="Gill Sans"/>
                  <a:ea typeface="굴림" charset="0"/>
                  <a:cs typeface="Gill Sans"/>
                </a:rPr>
                <a:t>R</a:t>
              </a:r>
            </a:p>
          </p:txBody>
        </p:sp>
        <p:sp>
          <p:nvSpPr>
            <p:cNvPr id="41" name="Text Box 24">
              <a:extLst>
                <a:ext uri="{FF2B5EF4-FFF2-40B4-BE49-F238E27FC236}">
                  <a16:creationId xmlns:a16="http://schemas.microsoft.com/office/drawing/2014/main" id="{9FB0CB4A-F7C1-4F36-83D6-413378CE598C}"/>
                </a:ext>
              </a:extLst>
            </p:cNvPr>
            <p:cNvSpPr txBox="1">
              <a:spLocks noChangeArrowheads="1"/>
            </p:cNvSpPr>
            <p:nvPr/>
          </p:nvSpPr>
          <p:spPr bwMode="auto">
            <a:xfrm>
              <a:off x="3504" y="1440"/>
              <a:ext cx="274" cy="3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spcBef>
                  <a:spcPct val="50000"/>
                </a:spcBef>
              </a:pPr>
              <a:r>
                <a:rPr lang="en-US" altLang="ko-KR" sz="2000" b="0">
                  <a:latin typeface="Gill Sans"/>
                  <a:ea typeface="굴림" charset="0"/>
                  <a:cs typeface="Gill Sans"/>
                </a:rPr>
                <a:t>R</a:t>
              </a:r>
            </a:p>
          </p:txBody>
        </p:sp>
        <p:sp>
          <p:nvSpPr>
            <p:cNvPr id="42" name="Text Box 25">
              <a:extLst>
                <a:ext uri="{FF2B5EF4-FFF2-40B4-BE49-F238E27FC236}">
                  <a16:creationId xmlns:a16="http://schemas.microsoft.com/office/drawing/2014/main" id="{34BD46CC-9EDD-40B5-B4B4-458F8C8A4870}"/>
                </a:ext>
              </a:extLst>
            </p:cNvPr>
            <p:cNvSpPr txBox="1">
              <a:spLocks noChangeArrowheads="1"/>
            </p:cNvSpPr>
            <p:nvPr/>
          </p:nvSpPr>
          <p:spPr bwMode="auto">
            <a:xfrm>
              <a:off x="1727" y="434"/>
              <a:ext cx="336" cy="3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a:solidFill>
                    <a:srgbClr val="000000"/>
                  </a:solidFill>
                  <a:miter lim="800000"/>
                  <a:headEnd/>
                  <a:tailEnd/>
                </a14:hiddenLine>
              </a:ext>
            </a:extLst>
          </p:spPr>
          <p:txBody>
            <a:bodyPr>
              <a:spAutoFit/>
            </a:bodyPr>
            <a:lstStyle>
              <a:lvl1pPr eaLnBrk="0" hangingPunct="0">
                <a:defRPr sz="2400" b="1">
                  <a:solidFill>
                    <a:schemeClr val="tx1"/>
                  </a:solidFill>
                  <a:latin typeface="Comic Sans MS" charset="0"/>
                  <a:ea typeface="ＭＳ Ｐゴシック" charset="0"/>
                  <a:cs typeface="ＭＳ Ｐゴシック" charset="0"/>
                </a:defRPr>
              </a:lvl1pPr>
              <a:lvl2pPr marL="742950" indent="-285750" eaLnBrk="0" hangingPunct="0">
                <a:defRPr sz="2400" b="1">
                  <a:solidFill>
                    <a:schemeClr val="tx1"/>
                  </a:solidFill>
                  <a:latin typeface="Comic Sans MS" charset="0"/>
                  <a:ea typeface="ＭＳ Ｐゴシック" charset="0"/>
                </a:defRPr>
              </a:lvl2pPr>
              <a:lvl3pPr marL="1143000" indent="-228600" eaLnBrk="0" hangingPunct="0">
                <a:defRPr sz="2400" b="1">
                  <a:solidFill>
                    <a:schemeClr val="tx1"/>
                  </a:solidFill>
                  <a:latin typeface="Comic Sans MS" charset="0"/>
                  <a:ea typeface="ＭＳ Ｐゴシック" charset="0"/>
                </a:defRPr>
              </a:lvl3pPr>
              <a:lvl4pPr marL="1600200" indent="-228600" eaLnBrk="0" hangingPunct="0">
                <a:defRPr sz="2400" b="1">
                  <a:solidFill>
                    <a:schemeClr val="tx1"/>
                  </a:solidFill>
                  <a:latin typeface="Comic Sans MS" charset="0"/>
                  <a:ea typeface="ＭＳ Ｐゴシック" charset="0"/>
                </a:defRPr>
              </a:lvl4pPr>
              <a:lvl5pPr marL="2057400" indent="-228600" eaLnBrk="0" hangingPunct="0">
                <a:defRPr sz="2400" b="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b="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b="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b="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b="1">
                  <a:solidFill>
                    <a:schemeClr val="tx1"/>
                  </a:solidFill>
                  <a:latin typeface="Comic Sans MS" charset="0"/>
                  <a:ea typeface="ＭＳ Ｐゴシック" charset="0"/>
                </a:defRPr>
              </a:lvl9pPr>
            </a:lstStyle>
            <a:p>
              <a:pPr eaLnBrk="1" hangingPunct="1">
                <a:spcBef>
                  <a:spcPct val="50000"/>
                </a:spcBef>
              </a:pPr>
              <a:r>
                <a:rPr lang="en-US" altLang="ko-KR" sz="2000" b="0">
                  <a:latin typeface="Gill Sans"/>
                  <a:ea typeface="굴림" charset="0"/>
                  <a:cs typeface="Gill Sans"/>
                </a:rPr>
                <a:t>W</a:t>
              </a:r>
            </a:p>
          </p:txBody>
        </p:sp>
      </p:grpSp>
    </p:spTree>
    <p:extLst>
      <p:ext uri="{BB962C8B-B14F-4D97-AF65-F5344CB8AC3E}">
        <p14:creationId xmlns:p14="http://schemas.microsoft.com/office/powerpoint/2010/main" val="327668392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B19FD-E6C8-4587-B206-BE032AEF255A}"/>
              </a:ext>
            </a:extLst>
          </p:cNvPr>
          <p:cNvSpPr>
            <a:spLocks noGrp="1"/>
          </p:cNvSpPr>
          <p:nvPr>
            <p:ph type="title"/>
          </p:nvPr>
        </p:nvSpPr>
        <p:spPr/>
        <p:txBody>
          <a:bodyPr/>
          <a:lstStyle/>
          <a:p>
            <a:r>
              <a:rPr lang="en-US" smtClean="0"/>
              <a:t>Reader-Writer Correctness</a:t>
            </a:r>
            <a:endParaRPr lang="en-US" dirty="0"/>
          </a:p>
        </p:txBody>
      </p:sp>
      <p:sp>
        <p:nvSpPr>
          <p:cNvPr id="3" name="Content Placeholder 2">
            <a:extLst>
              <a:ext uri="{FF2B5EF4-FFF2-40B4-BE49-F238E27FC236}">
                <a16:creationId xmlns:a16="http://schemas.microsoft.com/office/drawing/2014/main" id="{A1ADAE65-BE71-4274-BF64-038BB203743F}"/>
              </a:ext>
            </a:extLst>
          </p:cNvPr>
          <p:cNvSpPr>
            <a:spLocks noGrp="1"/>
          </p:cNvSpPr>
          <p:nvPr>
            <p:ph idx="1"/>
          </p:nvPr>
        </p:nvSpPr>
        <p:spPr/>
        <p:txBody>
          <a:bodyPr/>
          <a:lstStyle/>
          <a:p>
            <a:r>
              <a:rPr lang="en-US" dirty="0" smtClean="0"/>
              <a:t>Readers can access when no writers</a:t>
            </a:r>
          </a:p>
          <a:p>
            <a:r>
              <a:rPr lang="en-US" dirty="0" smtClean="0"/>
              <a:t>Writers can access when no readers and no other writers</a:t>
            </a:r>
          </a:p>
          <a:p>
            <a:r>
              <a:rPr lang="en-US" dirty="0" smtClean="0"/>
              <a:t>A lock will satisfy these requirements</a:t>
            </a:r>
          </a:p>
          <a:p>
            <a:pPr lvl="1"/>
            <a:r>
              <a:rPr lang="en-US" dirty="0" smtClean="0"/>
              <a:t>But we want to allow multiple readers</a:t>
            </a:r>
          </a:p>
          <a:p>
            <a:pPr lvl="1"/>
            <a:r>
              <a:rPr lang="en-US" dirty="0" smtClean="0"/>
              <a:t>Better efficiency</a:t>
            </a:r>
            <a:endParaRPr lang="en-US" dirty="0"/>
          </a:p>
        </p:txBody>
      </p:sp>
      <p:sp>
        <p:nvSpPr>
          <p:cNvPr id="4" name="Date Placeholder 3">
            <a:extLst>
              <a:ext uri="{FF2B5EF4-FFF2-40B4-BE49-F238E27FC236}">
                <a16:creationId xmlns:a16="http://schemas.microsoft.com/office/drawing/2014/main" id="{10905049-601C-44D2-A68B-FB94E0D3552D}"/>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F99A1BDE-E626-41D6-88BF-826FEF21327F}"/>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452F7ACC-8FB5-4F39-B233-D04E756ACD04}"/>
              </a:ext>
            </a:extLst>
          </p:cNvPr>
          <p:cNvSpPr>
            <a:spLocks noGrp="1"/>
          </p:cNvSpPr>
          <p:nvPr>
            <p:ph type="sldNum" sz="quarter" idx="12"/>
          </p:nvPr>
        </p:nvSpPr>
        <p:spPr/>
        <p:txBody>
          <a:bodyPr>
            <a:normAutofit lnSpcReduction="10000"/>
          </a:bodyPr>
          <a:lstStyle/>
          <a:p>
            <a:fld id="{250B3728-42B5-46E1-8863-4BDB07D9EE18}" type="slidenum">
              <a:rPr lang="en-US" smtClean="0"/>
              <a:pPr/>
              <a:t>55</a:t>
            </a:fld>
            <a:endParaRPr lang="en-US"/>
          </a:p>
        </p:txBody>
      </p:sp>
    </p:spTree>
    <p:extLst>
      <p:ext uri="{BB962C8B-B14F-4D97-AF65-F5344CB8AC3E}">
        <p14:creationId xmlns:p14="http://schemas.microsoft.com/office/powerpoint/2010/main" val="41861779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A76F9-EA49-4105-8C59-05B054C4BD37}"/>
              </a:ext>
            </a:extLst>
          </p:cNvPr>
          <p:cNvSpPr>
            <a:spLocks noGrp="1"/>
          </p:cNvSpPr>
          <p:nvPr>
            <p:ph type="title"/>
          </p:nvPr>
        </p:nvSpPr>
        <p:spPr/>
        <p:txBody>
          <a:bodyPr/>
          <a:lstStyle/>
          <a:p>
            <a:r>
              <a:rPr lang="en-US" smtClean="0"/>
              <a:t>Reader-Writer with Monitors</a:t>
            </a:r>
            <a:endParaRPr lang="en-US" dirty="0"/>
          </a:p>
        </p:txBody>
      </p:sp>
      <p:sp>
        <p:nvSpPr>
          <p:cNvPr id="3" name="Content Placeholder 2">
            <a:extLst>
              <a:ext uri="{FF2B5EF4-FFF2-40B4-BE49-F238E27FC236}">
                <a16:creationId xmlns:a16="http://schemas.microsoft.com/office/drawing/2014/main" id="{B40543E9-0FF9-421B-A88E-92406A600F52}"/>
              </a:ext>
            </a:extLst>
          </p:cNvPr>
          <p:cNvSpPr>
            <a:spLocks noGrp="1"/>
          </p:cNvSpPr>
          <p:nvPr>
            <p:ph sz="half" idx="1"/>
          </p:nvPr>
        </p:nvSpPr>
        <p:spPr>
          <a:xfrm>
            <a:off x="1261871" y="1828800"/>
            <a:ext cx="5156181" cy="4351337"/>
          </a:xfrm>
        </p:spPr>
        <p:txBody>
          <a:bodyPr>
            <a:normAutofit/>
          </a:bodyPr>
          <a:lstStyle/>
          <a:p>
            <a:pPr marL="274320" lvl="1" indent="0">
              <a:buNone/>
            </a:pPr>
            <a:r>
              <a:rPr lang="en-US" sz="1600" dirty="0" smtClean="0">
                <a:latin typeface="Consolas" panose="020B0609020204030204" pitchFamily="49" charset="0"/>
              </a:rPr>
              <a:t>Reader() {</a:t>
            </a:r>
          </a:p>
          <a:p>
            <a:pPr marL="274320" lvl="1" indent="0">
              <a:buNone/>
            </a:pPr>
            <a:r>
              <a:rPr lang="en-US" sz="1600" dirty="0" smtClean="0">
                <a:latin typeface="Consolas" panose="020B0609020204030204" pitchFamily="49" charset="0"/>
              </a:rPr>
              <a:t>  Wait until no active writers</a:t>
            </a:r>
          </a:p>
          <a:p>
            <a:pPr marL="274320" lvl="1" indent="0">
              <a:buNone/>
            </a:pPr>
            <a:r>
              <a:rPr lang="en-US" sz="1600" dirty="0" smtClean="0">
                <a:latin typeface="Consolas" panose="020B0609020204030204" pitchFamily="49" charset="0"/>
              </a:rPr>
              <a:t>  Access database</a:t>
            </a:r>
          </a:p>
          <a:p>
            <a:pPr marL="274320" lvl="1" indent="0">
              <a:buNone/>
            </a:pPr>
            <a:r>
              <a:rPr lang="en-US" sz="1600" dirty="0" smtClean="0">
                <a:latin typeface="Consolas" panose="020B0609020204030204" pitchFamily="49" charset="0"/>
              </a:rPr>
              <a:t>  Maybe wake up a writer</a:t>
            </a:r>
          </a:p>
          <a:p>
            <a:pPr marL="274320" lvl="1" indent="0">
              <a:buNone/>
            </a:pPr>
            <a:r>
              <a:rPr lang="en-US" sz="1600" dirty="0" smtClean="0">
                <a:latin typeface="Consolas" panose="020B0609020204030204" pitchFamily="49" charset="0"/>
              </a:rPr>
              <a:t>}</a:t>
            </a:r>
          </a:p>
          <a:p>
            <a:pPr marL="274320" lvl="1" indent="0">
              <a:buNone/>
            </a:pPr>
            <a:endParaRPr lang="en-US" sz="1600" dirty="0" smtClean="0">
              <a:latin typeface="Consolas" panose="020B0609020204030204" pitchFamily="49" charset="0"/>
            </a:endParaRPr>
          </a:p>
          <a:p>
            <a:pPr marL="274320" lvl="1" indent="0">
              <a:buNone/>
            </a:pPr>
            <a:r>
              <a:rPr lang="en-US" sz="1600" dirty="0" smtClean="0">
                <a:latin typeface="Consolas" panose="020B0609020204030204" pitchFamily="49" charset="0"/>
              </a:rPr>
              <a:t>Writer() {</a:t>
            </a:r>
          </a:p>
          <a:p>
            <a:pPr marL="274320" lvl="1" indent="0">
              <a:buNone/>
            </a:pPr>
            <a:r>
              <a:rPr lang="en-US" sz="1600" dirty="0" smtClean="0">
                <a:latin typeface="Consolas" panose="020B0609020204030204" pitchFamily="49" charset="0"/>
              </a:rPr>
              <a:t>  Wait until no active readers or writers</a:t>
            </a:r>
          </a:p>
          <a:p>
            <a:pPr marL="274320" lvl="1" indent="0">
              <a:buNone/>
            </a:pPr>
            <a:r>
              <a:rPr lang="en-US" sz="1600" dirty="0" smtClean="0">
                <a:latin typeface="Consolas" panose="020B0609020204030204" pitchFamily="49" charset="0"/>
              </a:rPr>
              <a:t>  Access database</a:t>
            </a:r>
          </a:p>
          <a:p>
            <a:pPr marL="274320" lvl="1" indent="0">
              <a:buNone/>
            </a:pPr>
            <a:r>
              <a:rPr lang="en-US" sz="1600" dirty="0" smtClean="0">
                <a:latin typeface="Consolas" panose="020B0609020204030204" pitchFamily="49" charset="0"/>
              </a:rPr>
              <a:t>  Maybe wakeup reader or writer</a:t>
            </a:r>
          </a:p>
          <a:p>
            <a:pPr marL="274320" lvl="1" indent="0">
              <a:buNone/>
            </a:pPr>
            <a:r>
              <a:rPr lang="en-US" sz="1600" dirty="0" smtClean="0">
                <a:latin typeface="Consolas" panose="020B0609020204030204" pitchFamily="49" charset="0"/>
              </a:rPr>
              <a:t>}</a:t>
            </a:r>
            <a:endParaRPr lang="en-US" sz="1600" dirty="0">
              <a:latin typeface="Consolas" panose="020B0609020204030204" pitchFamily="49" charset="0"/>
            </a:endParaRPr>
          </a:p>
        </p:txBody>
      </p:sp>
      <p:sp>
        <p:nvSpPr>
          <p:cNvPr id="7" name="Content Placeholder 6">
            <a:extLst>
              <a:ext uri="{FF2B5EF4-FFF2-40B4-BE49-F238E27FC236}">
                <a16:creationId xmlns:a16="http://schemas.microsoft.com/office/drawing/2014/main" id="{1DD541E2-BAAC-44A1-B456-CEF41A79C634}"/>
              </a:ext>
            </a:extLst>
          </p:cNvPr>
          <p:cNvSpPr>
            <a:spLocks noGrp="1"/>
          </p:cNvSpPr>
          <p:nvPr>
            <p:ph sz="half" idx="2"/>
          </p:nvPr>
        </p:nvSpPr>
        <p:spPr>
          <a:xfrm>
            <a:off x="6573328" y="1828800"/>
            <a:ext cx="4033712" cy="4351337"/>
          </a:xfrm>
        </p:spPr>
        <p:txBody>
          <a:bodyPr>
            <a:normAutofit/>
          </a:bodyPr>
          <a:lstStyle/>
          <a:p>
            <a:r>
              <a:rPr lang="en-US" dirty="0" smtClean="0"/>
              <a:t>What synchronization elements do we need?</a:t>
            </a:r>
          </a:p>
          <a:p>
            <a:pPr marL="274320" lvl="1" indent="0">
              <a:buNone/>
            </a:pPr>
            <a:endParaRPr lang="en-US" dirty="0">
              <a:latin typeface="Consolas" panose="020B0609020204030204" pitchFamily="49" charset="0"/>
            </a:endParaRPr>
          </a:p>
          <a:p>
            <a:pPr marL="274320" lvl="1" indent="0">
              <a:buNone/>
            </a:pPr>
            <a:r>
              <a:rPr lang="en-US" dirty="0" smtClean="0">
                <a:latin typeface="Consolas" panose="020B0609020204030204" pitchFamily="49" charset="0"/>
              </a:rPr>
              <a:t>Lock (for mutual exclusion)</a:t>
            </a:r>
          </a:p>
          <a:p>
            <a:endParaRPr lang="en-US" dirty="0" smtClean="0"/>
          </a:p>
          <a:p>
            <a:pPr marL="274320" lvl="1" indent="0">
              <a:buNone/>
            </a:pPr>
            <a:r>
              <a:rPr lang="en-US" dirty="0" err="1" smtClean="0">
                <a:latin typeface="Consolas" panose="020B0609020204030204" pitchFamily="49" charset="0"/>
              </a:rPr>
              <a:t>int</a:t>
            </a:r>
            <a:r>
              <a:rPr lang="en-US" dirty="0" smtClean="0">
                <a:latin typeface="Consolas" panose="020B0609020204030204" pitchFamily="49" charset="0"/>
              </a:rPr>
              <a:t> </a:t>
            </a:r>
            <a:r>
              <a:rPr lang="en-US" dirty="0" err="1" smtClean="0">
                <a:latin typeface="Consolas" panose="020B0609020204030204" pitchFamily="49" charset="0"/>
              </a:rPr>
              <a:t>activeReaders</a:t>
            </a:r>
            <a:endParaRPr lang="en-US" dirty="0" smtClean="0">
              <a:latin typeface="Consolas" panose="020B0609020204030204" pitchFamily="49" charset="0"/>
            </a:endParaRPr>
          </a:p>
          <a:p>
            <a:pPr marL="274320" lvl="1" indent="0">
              <a:buNone/>
            </a:pPr>
            <a:r>
              <a:rPr lang="en-US" dirty="0" err="1" smtClean="0">
                <a:latin typeface="Consolas" panose="020B0609020204030204" pitchFamily="49" charset="0"/>
              </a:rPr>
              <a:t>condvar</a:t>
            </a:r>
            <a:r>
              <a:rPr lang="en-US" dirty="0" smtClean="0">
                <a:latin typeface="Consolas" panose="020B0609020204030204" pitchFamily="49" charset="0"/>
              </a:rPr>
              <a:t> </a:t>
            </a:r>
            <a:r>
              <a:rPr lang="en-US" dirty="0" err="1" smtClean="0">
                <a:latin typeface="Consolas" panose="020B0609020204030204" pitchFamily="49" charset="0"/>
              </a:rPr>
              <a:t>okToRead</a:t>
            </a:r>
            <a:endParaRPr lang="en-US" dirty="0" smtClean="0">
              <a:latin typeface="Consolas" panose="020B0609020204030204" pitchFamily="49" charset="0"/>
            </a:endParaRPr>
          </a:p>
          <a:p>
            <a:pPr marL="274320" lvl="1" indent="0">
              <a:buNone/>
            </a:pPr>
            <a:endParaRPr lang="en-US" dirty="0" smtClean="0">
              <a:latin typeface="Consolas" panose="020B0609020204030204" pitchFamily="49" charset="0"/>
            </a:endParaRPr>
          </a:p>
          <a:p>
            <a:pPr marL="274320" lvl="1" indent="0">
              <a:buNone/>
            </a:pPr>
            <a:r>
              <a:rPr lang="en-US" dirty="0" err="1" smtClean="0">
                <a:latin typeface="Consolas" panose="020B0609020204030204" pitchFamily="49" charset="0"/>
              </a:rPr>
              <a:t>int</a:t>
            </a:r>
            <a:r>
              <a:rPr lang="en-US" dirty="0" smtClean="0">
                <a:latin typeface="Consolas" panose="020B0609020204030204" pitchFamily="49" charset="0"/>
              </a:rPr>
              <a:t> </a:t>
            </a:r>
            <a:r>
              <a:rPr lang="en-US" dirty="0" err="1" smtClean="0">
                <a:latin typeface="Consolas" panose="020B0609020204030204" pitchFamily="49" charset="0"/>
              </a:rPr>
              <a:t>activeWriters</a:t>
            </a:r>
            <a:endParaRPr lang="en-US" dirty="0" smtClean="0">
              <a:latin typeface="Consolas" panose="020B0609020204030204" pitchFamily="49" charset="0"/>
            </a:endParaRPr>
          </a:p>
          <a:p>
            <a:pPr marL="274320" lvl="1" indent="0">
              <a:buNone/>
            </a:pPr>
            <a:r>
              <a:rPr lang="en-US" dirty="0" err="1" smtClean="0">
                <a:latin typeface="Consolas" panose="020B0609020204030204" pitchFamily="49" charset="0"/>
              </a:rPr>
              <a:t>condvar</a:t>
            </a:r>
            <a:r>
              <a:rPr lang="en-US" dirty="0" smtClean="0">
                <a:latin typeface="Consolas" panose="020B0609020204030204" pitchFamily="49" charset="0"/>
              </a:rPr>
              <a:t> </a:t>
            </a:r>
            <a:r>
              <a:rPr lang="en-US" dirty="0" err="1" smtClean="0">
                <a:latin typeface="Consolas" panose="020B0609020204030204" pitchFamily="49" charset="0"/>
              </a:rPr>
              <a:t>okToWrite</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1D9FC708-F75D-435A-A692-47834E08B77C}"/>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244AC25C-A87A-4E25-BB03-F3FEF1170378}"/>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ED74B25B-A1DC-46E1-8458-705FE500508C}"/>
              </a:ext>
            </a:extLst>
          </p:cNvPr>
          <p:cNvSpPr>
            <a:spLocks noGrp="1"/>
          </p:cNvSpPr>
          <p:nvPr>
            <p:ph type="sldNum" sz="quarter" idx="12"/>
          </p:nvPr>
        </p:nvSpPr>
        <p:spPr/>
        <p:txBody>
          <a:bodyPr>
            <a:normAutofit lnSpcReduction="10000"/>
          </a:bodyPr>
          <a:lstStyle/>
          <a:p>
            <a:fld id="{250B3728-42B5-46E1-8863-4BDB07D9EE18}" type="slidenum">
              <a:rPr lang="en-US" smtClean="0"/>
              <a:pPr/>
              <a:t>56</a:t>
            </a:fld>
            <a:endParaRPr lang="en-US"/>
          </a:p>
        </p:txBody>
      </p:sp>
    </p:spTree>
    <p:extLst>
      <p:ext uri="{BB962C8B-B14F-4D97-AF65-F5344CB8AC3E}">
        <p14:creationId xmlns:p14="http://schemas.microsoft.com/office/powerpoint/2010/main" val="279596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 calcmode="lin" valueType="num">
                                      <p:cBhvr additive="base">
                                        <p:cTn id="7" dur="500" fill="hold"/>
                                        <p:tgtEl>
                                          <p:spTgt spid="7">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anim calcmode="lin" valueType="num">
                                      <p:cBhvr additive="base">
                                        <p:cTn id="13" dur="500" fill="hold"/>
                                        <p:tgtEl>
                                          <p:spTgt spid="7">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
                                            <p:txEl>
                                              <p:pRg st="4" end="4"/>
                                            </p:txEl>
                                          </p:spTgt>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anim calcmode="lin" valueType="num">
                                      <p:cBhvr additive="base">
                                        <p:cTn id="17" dur="500" fill="hold"/>
                                        <p:tgtEl>
                                          <p:spTgt spid="7">
                                            <p:txEl>
                                              <p:pRg st="5" end="5"/>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anim calcmode="lin" valueType="num">
                                      <p:cBhvr additive="base">
                                        <p:cTn id="23" dur="500" fill="hold"/>
                                        <p:tgtEl>
                                          <p:spTgt spid="7">
                                            <p:txEl>
                                              <p:pRg st="7" end="7"/>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
                                            <p:txEl>
                                              <p:pRg st="7" end="7"/>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anim calcmode="lin" valueType="num">
                                      <p:cBhvr additive="base">
                                        <p:cTn id="27" dur="500" fill="hold"/>
                                        <p:tgtEl>
                                          <p:spTgt spid="7">
                                            <p:txEl>
                                              <p:pRg st="8" end="8"/>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AEC24-FE95-4E80-BC36-3020E0C89E2C}"/>
              </a:ext>
            </a:extLst>
          </p:cNvPr>
          <p:cNvSpPr>
            <a:spLocks noGrp="1"/>
          </p:cNvSpPr>
          <p:nvPr>
            <p:ph type="title"/>
          </p:nvPr>
        </p:nvSpPr>
        <p:spPr/>
        <p:txBody>
          <a:bodyPr/>
          <a:lstStyle/>
          <a:p>
            <a:r>
              <a:rPr lang="en-US" smtClean="0"/>
              <a:t>Reader Version 1</a:t>
            </a:r>
            <a:endParaRPr lang="en-US" dirty="0"/>
          </a:p>
        </p:txBody>
      </p:sp>
      <p:sp>
        <p:nvSpPr>
          <p:cNvPr id="3" name="Content Placeholder 2">
            <a:extLst>
              <a:ext uri="{FF2B5EF4-FFF2-40B4-BE49-F238E27FC236}">
                <a16:creationId xmlns:a16="http://schemas.microsoft.com/office/drawing/2014/main" id="{BF496E89-B9B6-48E8-AC2D-842704D8E1B0}"/>
              </a:ext>
            </a:extLst>
          </p:cNvPr>
          <p:cNvSpPr>
            <a:spLocks noGrp="1"/>
          </p:cNvSpPr>
          <p:nvPr>
            <p:ph idx="1"/>
          </p:nvPr>
        </p:nvSpPr>
        <p:spPr/>
        <p:txBody>
          <a:bodyPr>
            <a:normAutofit fontScale="85000" lnSpcReduction="20000"/>
          </a:bodyPr>
          <a:lstStyle/>
          <a:p>
            <a:pPr marL="274320" lvl="1" indent="0">
              <a:buNone/>
            </a:pPr>
            <a:r>
              <a:rPr lang="en-US" altLang="ko-KR" dirty="0" smtClean="0"/>
              <a:t> </a:t>
            </a:r>
            <a:r>
              <a:rPr lang="en-US" altLang="ko-KR" dirty="0" smtClean="0">
                <a:latin typeface="Consolas" panose="020B0609020204030204" pitchFamily="49" charset="0"/>
              </a:rPr>
              <a:t>Reader() {</a:t>
            </a:r>
            <a:endParaRPr lang="en-US" altLang="ko-KR" dirty="0">
              <a:latin typeface="Consolas" panose="020B0609020204030204" pitchFamily="49" charset="0"/>
            </a:endParaRPr>
          </a:p>
          <a:p>
            <a:pPr marL="274320" lvl="1" indent="0">
              <a:buNone/>
            </a:pPr>
            <a:r>
              <a:rPr lang="en-US" altLang="ko-KR" dirty="0" smtClean="0">
                <a:latin typeface="Consolas" panose="020B0609020204030204" pitchFamily="49" charset="0"/>
              </a:rPr>
              <a:t>  // First check self into system</a:t>
            </a:r>
            <a:endParaRPr lang="en-US" altLang="ko-KR" dirty="0">
              <a:latin typeface="Consolas" panose="020B0609020204030204" pitchFamily="49" charset="0"/>
            </a:endParaRP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while (AW &gt; 0) {         // Is it safe to read?</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okToRead.wait</a:t>
            </a:r>
            <a:r>
              <a:rPr lang="en-US" altLang="ko-KR" dirty="0" smtClean="0">
                <a:latin typeface="Consolas" panose="020B0609020204030204" pitchFamily="49" charset="0"/>
              </a:rPr>
              <a:t>(&amp;lock);  // Sleep on </a:t>
            </a:r>
            <a:r>
              <a:rPr lang="en-US" altLang="ko-KR" dirty="0" err="1" smtClean="0">
                <a:latin typeface="Consolas" panose="020B0609020204030204" pitchFamily="49" charset="0"/>
              </a:rPr>
              <a:t>cond</a:t>
            </a:r>
            <a:r>
              <a:rPr lang="en-US" altLang="ko-KR" dirty="0" smtClean="0">
                <a:latin typeface="Consolas" panose="020B0609020204030204" pitchFamily="49" charset="0"/>
              </a:rPr>
              <a:t> </a:t>
            </a:r>
            <a:r>
              <a:rPr lang="en-US" altLang="ko-KR" dirty="0" err="1" smtClean="0">
                <a:latin typeface="Consolas" panose="020B0609020204030204" pitchFamily="49" charset="0"/>
              </a:rPr>
              <a:t>var</a:t>
            </a:r>
            <a:endParaRPr lang="en-US" altLang="ko-KR" dirty="0">
              <a:latin typeface="Consolas" panose="020B0609020204030204" pitchFamily="49" charset="0"/>
            </a:endParaRPr>
          </a:p>
          <a:p>
            <a:pPr marL="274320" lvl="1" indent="0">
              <a:buNone/>
            </a:pP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++AR;</a:t>
            </a:r>
            <a:r>
              <a:rPr lang="en-US" altLang="ko-KR" dirty="0">
                <a:latin typeface="Consolas" panose="020B0609020204030204" pitchFamily="49" charset="0"/>
              </a:rPr>
              <a:t> </a:t>
            </a:r>
            <a:r>
              <a:rPr lang="en-US" altLang="ko-KR" dirty="0" smtClean="0">
                <a:latin typeface="Consolas" panose="020B0609020204030204" pitchFamily="49" charset="0"/>
              </a:rPr>
              <a:t>                   // Now we are active!</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None/>
            </a:pPr>
            <a:r>
              <a:rPr lang="en-US" altLang="ko-KR" dirty="0" smtClean="0">
                <a:solidFill>
                  <a:schemeClr val="tx2">
                    <a:lumMod val="60000"/>
                    <a:lumOff val="40000"/>
                  </a:schemeClr>
                </a:solidFill>
                <a:latin typeface="Consolas" panose="020B0609020204030204" pitchFamily="49" charset="0"/>
              </a:rPr>
              <a:t>  // Perform actual read-only access</a:t>
            </a:r>
          </a:p>
          <a:p>
            <a:pPr marL="274320" lvl="1" indent="0">
              <a:buNone/>
            </a:pPr>
            <a:r>
              <a:rPr lang="en-US" altLang="ko-KR" dirty="0" smtClean="0">
                <a:solidFill>
                  <a:schemeClr val="tx2">
                    <a:lumMod val="60000"/>
                    <a:lumOff val="40000"/>
                  </a:schemeClr>
                </a:solidFill>
                <a:latin typeface="Consolas" panose="020B0609020204030204" pitchFamily="49" charset="0"/>
              </a:rPr>
              <a:t>  </a:t>
            </a:r>
            <a:r>
              <a:rPr lang="en-US" altLang="ko-KR" dirty="0" err="1" smtClean="0">
                <a:solidFill>
                  <a:schemeClr val="tx2">
                    <a:lumMod val="60000"/>
                    <a:lumOff val="40000"/>
                  </a:schemeClr>
                </a:solidFill>
                <a:latin typeface="Consolas" panose="020B0609020204030204" pitchFamily="49" charset="0"/>
              </a:rPr>
              <a:t>AccessDatabase</a:t>
            </a:r>
            <a:r>
              <a:rPr lang="en-US" altLang="ko-KR" dirty="0" smtClean="0">
                <a:solidFill>
                  <a:schemeClr val="tx2">
                    <a:lumMod val="60000"/>
                    <a:lumOff val="40000"/>
                  </a:schemeClr>
                </a:solidFill>
                <a:latin typeface="Consolas" panose="020B0609020204030204" pitchFamily="49" charset="0"/>
              </a:rPr>
              <a:t>(</a:t>
            </a:r>
            <a:r>
              <a:rPr lang="en-US" altLang="ko-KR" dirty="0" err="1" smtClean="0">
                <a:solidFill>
                  <a:schemeClr val="tx2">
                    <a:lumMod val="60000"/>
                    <a:lumOff val="40000"/>
                  </a:schemeClr>
                </a:solidFill>
                <a:latin typeface="Consolas" panose="020B0609020204030204" pitchFamily="49" charset="0"/>
              </a:rPr>
              <a:t>ReadOnly</a:t>
            </a:r>
            <a:r>
              <a:rPr lang="en-US" altLang="ko-KR" dirty="0" smtClean="0">
                <a:solidFill>
                  <a:schemeClr val="tx2">
                    <a:lumMod val="60000"/>
                    <a:lumOff val="40000"/>
                  </a:schemeClr>
                </a:solidFill>
                <a:latin typeface="Consolas" panose="020B0609020204030204" pitchFamily="49" charset="0"/>
              </a:rPr>
              <a:t>);</a:t>
            </a:r>
          </a:p>
          <a:p>
            <a:pPr marL="274320" lvl="1" indent="0">
              <a:buNone/>
            </a:pPr>
            <a:r>
              <a:rPr lang="en-US" altLang="ko-KR" dirty="0" smtClean="0">
                <a:latin typeface="Consolas" panose="020B0609020204030204" pitchFamily="49" charset="0"/>
              </a:rPr>
              <a:t>  // Now, check out of system</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--AR;                    // No longer active</a:t>
            </a:r>
          </a:p>
          <a:p>
            <a:pPr marL="274320" lvl="1" indent="0">
              <a:buNone/>
            </a:pPr>
            <a:r>
              <a:rPr lang="en-US" altLang="ko-KR" dirty="0" smtClean="0">
                <a:latin typeface="Consolas" panose="020B0609020204030204" pitchFamily="49" charset="0"/>
              </a:rPr>
              <a:t>  if (AR == 0)             // No other active readers</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okToWrite.signal</a:t>
            </a:r>
            <a:r>
              <a:rPr lang="en-US" altLang="ko-KR" dirty="0" smtClean="0">
                <a:latin typeface="Consolas" panose="020B0609020204030204" pitchFamily="49" charset="0"/>
              </a:rPr>
              <a:t>();    // Wake up one writer</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a:t>
            </a:r>
            <a:endParaRPr lang="en-US" dirty="0" smtClean="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57</a:t>
            </a:fld>
            <a:endParaRPr lang="en-US"/>
          </a:p>
        </p:txBody>
      </p:sp>
      <p:sp>
        <p:nvSpPr>
          <p:cNvPr id="9" name="Content Placeholder 6"/>
          <p:cNvSpPr txBox="1">
            <a:spLocks/>
          </p:cNvSpPr>
          <p:nvPr/>
        </p:nvSpPr>
        <p:spPr>
          <a:xfrm>
            <a:off x="8567928" y="1828800"/>
            <a:ext cx="2386584"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r>
              <a:rPr lang="en-US" dirty="0"/>
              <a:t>AR = “Active Readers”</a:t>
            </a:r>
          </a:p>
          <a:p>
            <a:r>
              <a:rPr lang="en-US" dirty="0"/>
              <a:t>AW = “Active Writers</a:t>
            </a:r>
            <a:r>
              <a:rPr lang="en-US" dirty="0" smtClean="0"/>
              <a:t>”</a:t>
            </a:r>
            <a:endParaRPr lang="en-US" dirty="0"/>
          </a:p>
        </p:txBody>
      </p:sp>
    </p:spTree>
    <p:extLst>
      <p:ext uri="{BB962C8B-B14F-4D97-AF65-F5344CB8AC3E}">
        <p14:creationId xmlns:p14="http://schemas.microsoft.com/office/powerpoint/2010/main" val="308101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3">
                                            <p:txEl>
                                              <p:pRg st="15" end="15"/>
                                            </p:txEl>
                                          </p:spTgt>
                                        </p:tgtEl>
                                        <p:attrNameLst>
                                          <p:attrName>style.visibility</p:attrName>
                                        </p:attrNameLst>
                                      </p:cBhvr>
                                      <p:to>
                                        <p:strVal val="visible"/>
                                      </p:to>
                                    </p:set>
                                    <p:anim calcmode="lin" valueType="num">
                                      <p:cBhvr additive="base">
                                        <p:cTn id="15" dur="500" fill="hold"/>
                                        <p:tgtEl>
                                          <p:spTgt spid="3">
                                            <p:txEl>
                                              <p:pRg st="15" end="15"/>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15" end="15"/>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anim calcmode="lin" valueType="num">
                                      <p:cBhvr additive="base">
                                        <p:cTn id="39"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ppt_y"/>
                                          </p:val>
                                        </p:tav>
                                        <p:tav tm="100000">
                                          <p:val>
                                            <p:strVal val="#ppt_y"/>
                                          </p:val>
                                        </p:tav>
                                      </p:tavLst>
                                    </p:anim>
                                  </p:childTnLst>
                                </p:cTn>
                              </p:par>
                              <p:par>
                                <p:cTn id="47" presetID="2" presetClass="entr" presetSubtype="8"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ppt_y"/>
                                          </p:val>
                                        </p:tav>
                                        <p:tav tm="100000">
                                          <p:val>
                                            <p:strVal val="#ppt_y"/>
                                          </p:val>
                                        </p:tav>
                                      </p:tavLst>
                                    </p:anim>
                                  </p:childTnLst>
                                </p:cTn>
                              </p:par>
                              <p:par>
                                <p:cTn id="51" presetID="2" presetClass="entr" presetSubtype="8" fill="hold" nodeType="with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 calcmode="lin" valueType="num">
                                      <p:cBhvr additive="base">
                                        <p:cTn id="53"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3">
                                            <p:txEl>
                                              <p:pRg st="11" end="11"/>
                                            </p:txEl>
                                          </p:spTgt>
                                        </p:tgtEl>
                                        <p:attrNameLst>
                                          <p:attrName>ppt_y</p:attrName>
                                        </p:attrNameLst>
                                      </p:cBhvr>
                                      <p:tavLst>
                                        <p:tav tm="0">
                                          <p:val>
                                            <p:strVal val="#ppt_y"/>
                                          </p:val>
                                        </p:tav>
                                        <p:tav tm="100000">
                                          <p:val>
                                            <p:strVal val="#ppt_y"/>
                                          </p:val>
                                        </p:tav>
                                      </p:tavLst>
                                    </p:anim>
                                  </p:childTnLst>
                                </p:cTn>
                              </p:par>
                              <p:par>
                                <p:cTn id="55" presetID="2" presetClass="entr" presetSubtype="8" fill="hold" nodeType="with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 calcmode="lin" valueType="num">
                                      <p:cBhvr additive="base">
                                        <p:cTn id="57"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8" fill="hold"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additive="base">
                                        <p:cTn id="63"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3">
                                            <p:txEl>
                                              <p:pRg st="10" end="10"/>
                                            </p:txEl>
                                          </p:spTgt>
                                        </p:tgtEl>
                                        <p:attrNameLst>
                                          <p:attrName>ppt_y</p:attrName>
                                        </p:attrNameLst>
                                      </p:cBhvr>
                                      <p:tavLst>
                                        <p:tav tm="0">
                                          <p:val>
                                            <p:strVal val="#ppt_y"/>
                                          </p:val>
                                        </p:tav>
                                        <p:tav tm="100000">
                                          <p:val>
                                            <p:strVal val="#ppt_y"/>
                                          </p:val>
                                        </p:tav>
                                      </p:tavLst>
                                    </p:anim>
                                  </p:childTnLst>
                                </p:cTn>
                              </p:par>
                              <p:par>
                                <p:cTn id="65" presetID="2" presetClass="entr" presetSubtype="8" fill="hold" nodeType="with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 calcmode="lin" valueType="num">
                                      <p:cBhvr additive="base">
                                        <p:cTn id="67"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
                                            <p:txEl>
                                              <p:pRg st="13" end="13"/>
                                            </p:txEl>
                                          </p:spTgt>
                                        </p:tgtEl>
                                        <p:attrNameLst>
                                          <p:attrName>ppt_y</p:attrName>
                                        </p:attrNameLst>
                                      </p:cBhvr>
                                      <p:tavLst>
                                        <p:tav tm="0">
                                          <p:val>
                                            <p:strVal val="#ppt_y"/>
                                          </p:val>
                                        </p:tav>
                                        <p:tav tm="100000">
                                          <p:val>
                                            <p:strVal val="#ppt_y"/>
                                          </p:val>
                                        </p:tav>
                                      </p:tavLst>
                                    </p:anim>
                                  </p:childTnLst>
                                </p:cTn>
                              </p:par>
                              <p:par>
                                <p:cTn id="69" presetID="2" presetClass="entr" presetSubtype="8" fill="hold" nodeType="with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 calcmode="lin" valueType="num">
                                      <p:cBhvr additive="base">
                                        <p:cTn id="71" dur="500" fill="hold"/>
                                        <p:tgtEl>
                                          <p:spTgt spid="3">
                                            <p:txEl>
                                              <p:pRg st="14" end="14"/>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3">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AEC24-FE95-4E80-BC36-3020E0C89E2C}"/>
              </a:ext>
            </a:extLst>
          </p:cNvPr>
          <p:cNvSpPr>
            <a:spLocks noGrp="1"/>
          </p:cNvSpPr>
          <p:nvPr>
            <p:ph type="title"/>
          </p:nvPr>
        </p:nvSpPr>
        <p:spPr/>
        <p:txBody>
          <a:bodyPr/>
          <a:lstStyle/>
          <a:p>
            <a:r>
              <a:rPr lang="en-US" smtClean="0"/>
              <a:t>Writer Version 1</a:t>
            </a:r>
            <a:endParaRPr lang="en-US" dirty="0"/>
          </a:p>
        </p:txBody>
      </p:sp>
      <p:sp>
        <p:nvSpPr>
          <p:cNvPr id="3"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784848" cy="4351337"/>
          </a:xfrm>
        </p:spPr>
        <p:txBody>
          <a:bodyPr>
            <a:normAutofit fontScale="85000" lnSpcReduction="20000"/>
          </a:bodyPr>
          <a:lstStyle/>
          <a:p>
            <a:pPr marL="274320" lvl="1" indent="0">
              <a:buNone/>
            </a:pPr>
            <a:r>
              <a:rPr lang="en-US" altLang="ko-KR" dirty="0" smtClean="0">
                <a:latin typeface="Consolas" panose="020B0609020204030204" pitchFamily="49" charset="0"/>
              </a:rPr>
              <a:t>Writer() {</a:t>
            </a:r>
            <a:endParaRPr lang="en-US" altLang="ko-KR" dirty="0">
              <a:latin typeface="Consolas" panose="020B0609020204030204" pitchFamily="49" charset="0"/>
            </a:endParaRPr>
          </a:p>
          <a:p>
            <a:pPr marL="274320" lvl="1" indent="0">
              <a:buNone/>
            </a:pPr>
            <a:r>
              <a:rPr lang="en-US" altLang="ko-KR" dirty="0" smtClean="0">
                <a:latin typeface="Consolas" panose="020B0609020204030204" pitchFamily="49" charset="0"/>
              </a:rPr>
              <a:t>  // First check self into system</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while (AR &gt; 0 || AW &gt; 0) {   // Is it safe to write?</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okToWrite.wait</a:t>
            </a:r>
            <a:r>
              <a:rPr lang="en-US" altLang="ko-KR" dirty="0" smtClean="0">
                <a:latin typeface="Consolas" panose="020B0609020204030204" pitchFamily="49" charset="0"/>
              </a:rPr>
              <a:t>(&amp;lock);     // Sleep on </a:t>
            </a:r>
            <a:r>
              <a:rPr lang="en-US" altLang="ko-KR" dirty="0" err="1" smtClean="0">
                <a:latin typeface="Consolas" panose="020B0609020204030204" pitchFamily="49" charset="0"/>
              </a:rPr>
              <a:t>cond</a:t>
            </a:r>
            <a:r>
              <a:rPr lang="en-US" altLang="ko-KR" dirty="0" smtClean="0">
                <a:latin typeface="Consolas" panose="020B0609020204030204" pitchFamily="49" charset="0"/>
              </a:rPr>
              <a:t> </a:t>
            </a:r>
            <a:r>
              <a:rPr lang="en-US" altLang="ko-KR" dirty="0" err="1" smtClean="0">
                <a:latin typeface="Consolas" panose="020B0609020204030204" pitchFamily="49" charset="0"/>
              </a:rPr>
              <a:t>var</a:t>
            </a:r>
            <a:endParaRPr lang="en-US" altLang="ko-KR" dirty="0">
              <a:latin typeface="Consolas" panose="020B0609020204030204" pitchFamily="49" charset="0"/>
            </a:endParaRPr>
          </a:p>
          <a:p>
            <a:pPr marL="274320" lvl="1" indent="0">
              <a:buNone/>
            </a:pPr>
            <a:r>
              <a:rPr lang="en-US" altLang="ko-KR" dirty="0" smtClean="0">
                <a:latin typeface="Consolas" panose="020B0609020204030204" pitchFamily="49" charset="0"/>
              </a:rPr>
              <a:t>  }</a:t>
            </a:r>
            <a:endParaRPr lang="en-US" altLang="ko-KR" dirty="0">
              <a:latin typeface="Consolas" panose="020B0609020204030204" pitchFamily="49" charset="0"/>
            </a:endParaRPr>
          </a:p>
          <a:p>
            <a:pPr marL="274320" lvl="1" indent="0">
              <a:buNone/>
            </a:pPr>
            <a:r>
              <a:rPr lang="en-US" altLang="ko-KR" dirty="0" smtClean="0">
                <a:latin typeface="Consolas" panose="020B0609020204030204" pitchFamily="49" charset="0"/>
              </a:rPr>
              <a:t>  ++AW;</a:t>
            </a:r>
            <a:r>
              <a:rPr lang="en-US" altLang="ko-KR" dirty="0">
                <a:latin typeface="Consolas" panose="020B0609020204030204" pitchFamily="49" charset="0"/>
              </a:rPr>
              <a:t> </a:t>
            </a:r>
            <a:r>
              <a:rPr lang="en-US" altLang="ko-KR" dirty="0" smtClean="0">
                <a:latin typeface="Consolas" panose="020B0609020204030204" pitchFamily="49" charset="0"/>
              </a:rPr>
              <a:t>                       // Now we are active!</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None/>
            </a:pPr>
            <a:r>
              <a:rPr lang="en-US" altLang="ko-KR" dirty="0" smtClean="0">
                <a:solidFill>
                  <a:schemeClr val="tx2">
                    <a:lumMod val="60000"/>
                    <a:lumOff val="40000"/>
                  </a:schemeClr>
                </a:solidFill>
                <a:latin typeface="Consolas" panose="020B0609020204030204" pitchFamily="49" charset="0"/>
              </a:rPr>
              <a:t>  // Perform actual read/write access</a:t>
            </a:r>
          </a:p>
          <a:p>
            <a:pPr marL="274320" lvl="1" indent="0">
              <a:buNone/>
            </a:pPr>
            <a:r>
              <a:rPr lang="en-US" altLang="ko-KR" dirty="0" smtClean="0">
                <a:solidFill>
                  <a:schemeClr val="tx2">
                    <a:lumMod val="60000"/>
                    <a:lumOff val="40000"/>
                  </a:schemeClr>
                </a:solidFill>
                <a:latin typeface="Consolas" panose="020B0609020204030204" pitchFamily="49" charset="0"/>
              </a:rPr>
              <a:t>  </a:t>
            </a:r>
            <a:r>
              <a:rPr lang="en-US" altLang="ko-KR" dirty="0" err="1" smtClean="0">
                <a:solidFill>
                  <a:schemeClr val="tx2">
                    <a:lumMod val="60000"/>
                    <a:lumOff val="40000"/>
                  </a:schemeClr>
                </a:solidFill>
                <a:latin typeface="Consolas" panose="020B0609020204030204" pitchFamily="49" charset="0"/>
              </a:rPr>
              <a:t>AccessDatabase</a:t>
            </a:r>
            <a:r>
              <a:rPr lang="en-US" altLang="ko-KR" dirty="0" smtClean="0">
                <a:solidFill>
                  <a:schemeClr val="tx2">
                    <a:lumMod val="60000"/>
                    <a:lumOff val="40000"/>
                  </a:schemeClr>
                </a:solidFill>
                <a:latin typeface="Consolas" panose="020B0609020204030204" pitchFamily="49" charset="0"/>
              </a:rPr>
              <a:t>(</a:t>
            </a:r>
            <a:r>
              <a:rPr lang="en-US" altLang="ko-KR" dirty="0" err="1" smtClean="0">
                <a:solidFill>
                  <a:schemeClr val="tx2">
                    <a:lumMod val="60000"/>
                    <a:lumOff val="40000"/>
                  </a:schemeClr>
                </a:solidFill>
                <a:latin typeface="Consolas" panose="020B0609020204030204" pitchFamily="49" charset="0"/>
              </a:rPr>
              <a:t>ReadWrite</a:t>
            </a:r>
            <a:r>
              <a:rPr lang="en-US" altLang="ko-KR" dirty="0" smtClean="0">
                <a:solidFill>
                  <a:schemeClr val="tx2">
                    <a:lumMod val="60000"/>
                    <a:lumOff val="40000"/>
                  </a:schemeClr>
                </a:solidFill>
                <a:latin typeface="Consolas" panose="020B0609020204030204" pitchFamily="49" charset="0"/>
              </a:rPr>
              <a:t>);</a:t>
            </a:r>
          </a:p>
          <a:p>
            <a:pPr marL="274320" lvl="1" indent="0">
              <a:buNone/>
            </a:pPr>
            <a:r>
              <a:rPr lang="en-US" altLang="ko-KR" dirty="0" smtClean="0">
                <a:latin typeface="Consolas" panose="020B0609020204030204" pitchFamily="49" charset="0"/>
              </a:rPr>
              <a:t>  </a:t>
            </a:r>
            <a:r>
              <a:rPr lang="en-US" altLang="ko-KR" dirty="0">
                <a:latin typeface="Consolas" panose="020B0609020204030204" pitchFamily="49" charset="0"/>
              </a:rPr>
              <a:t>// Now, check out of </a:t>
            </a:r>
            <a:r>
              <a:rPr lang="en-US" altLang="ko-KR" dirty="0" smtClean="0">
                <a:latin typeface="Consolas" panose="020B0609020204030204" pitchFamily="49" charset="0"/>
              </a:rPr>
              <a:t>system</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--AW;</a:t>
            </a:r>
            <a:r>
              <a:rPr lang="en-US" altLang="ko-KR" dirty="0">
                <a:latin typeface="Consolas" panose="020B0609020204030204" pitchFamily="49" charset="0"/>
              </a:rPr>
              <a:t> </a:t>
            </a:r>
            <a:r>
              <a:rPr lang="en-US" altLang="ko-KR" dirty="0" smtClean="0">
                <a:latin typeface="Consolas" panose="020B0609020204030204" pitchFamily="49" charset="0"/>
              </a:rPr>
              <a:t>                       // No longer active</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okToWrite.signal</a:t>
            </a:r>
            <a:r>
              <a:rPr lang="en-US" altLang="ko-KR" dirty="0" smtClean="0">
                <a:latin typeface="Consolas" panose="020B0609020204030204" pitchFamily="49" charset="0"/>
              </a:rPr>
              <a:t>();          // Wake up one writer</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okToRead.broadcast</a:t>
            </a:r>
            <a:r>
              <a:rPr lang="en-US" altLang="ko-KR" dirty="0" smtClean="0">
                <a:latin typeface="Consolas" panose="020B0609020204030204" pitchFamily="49" charset="0"/>
              </a:rPr>
              <a:t>();        // Wake up all readers</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58</a:t>
            </a:fld>
            <a:endParaRPr lang="en-US"/>
          </a:p>
        </p:txBody>
      </p:sp>
      <p:sp>
        <p:nvSpPr>
          <p:cNvPr id="10" name="Content Placeholder 6"/>
          <p:cNvSpPr txBox="1">
            <a:spLocks/>
          </p:cNvSpPr>
          <p:nvPr/>
        </p:nvSpPr>
        <p:spPr>
          <a:xfrm>
            <a:off x="8567928" y="1828800"/>
            <a:ext cx="2386584"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r>
              <a:rPr lang="en-US" dirty="0"/>
              <a:t>AR = “Active Readers”</a:t>
            </a:r>
          </a:p>
          <a:p>
            <a:r>
              <a:rPr lang="en-US" dirty="0"/>
              <a:t>AW = “Active Writers</a:t>
            </a:r>
            <a:r>
              <a:rPr lang="en-US" dirty="0" smtClean="0"/>
              <a:t>”</a:t>
            </a:r>
            <a:endParaRPr lang="en-US" dirty="0"/>
          </a:p>
        </p:txBody>
      </p:sp>
    </p:spTree>
    <p:extLst>
      <p:ext uri="{BB962C8B-B14F-4D97-AF65-F5344CB8AC3E}">
        <p14:creationId xmlns:p14="http://schemas.microsoft.com/office/powerpoint/2010/main" val="2142607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3">
                                            <p:txEl>
                                              <p:pRg st="15" end="15"/>
                                            </p:txEl>
                                          </p:spTgt>
                                        </p:tgtEl>
                                        <p:attrNameLst>
                                          <p:attrName>style.visibility</p:attrName>
                                        </p:attrNameLst>
                                      </p:cBhvr>
                                      <p:to>
                                        <p:strVal val="visible"/>
                                      </p:to>
                                    </p:set>
                                    <p:anim calcmode="lin" valueType="num">
                                      <p:cBhvr additive="base">
                                        <p:cTn id="15" dur="500" fill="hold"/>
                                        <p:tgtEl>
                                          <p:spTgt spid="3">
                                            <p:txEl>
                                              <p:pRg st="15" end="15"/>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15" end="15"/>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anim calcmode="lin" valueType="num">
                                      <p:cBhvr additive="base">
                                        <p:cTn id="39"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ppt_y"/>
                                          </p:val>
                                        </p:tav>
                                        <p:tav tm="100000">
                                          <p:val>
                                            <p:strVal val="#ppt_y"/>
                                          </p:val>
                                        </p:tav>
                                      </p:tavLst>
                                    </p:anim>
                                  </p:childTnLst>
                                </p:cTn>
                              </p:par>
                              <p:par>
                                <p:cTn id="47" presetID="2" presetClass="entr" presetSubtype="8"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ppt_y"/>
                                          </p:val>
                                        </p:tav>
                                        <p:tav tm="100000">
                                          <p:val>
                                            <p:strVal val="#ppt_y"/>
                                          </p:val>
                                        </p:tav>
                                      </p:tavLst>
                                    </p:anim>
                                  </p:childTnLst>
                                </p:cTn>
                              </p:par>
                              <p:par>
                                <p:cTn id="51" presetID="2" presetClass="entr" presetSubtype="8" fill="hold" nodeType="with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 calcmode="lin" valueType="num">
                                      <p:cBhvr additive="base">
                                        <p:cTn id="53"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3">
                                            <p:txEl>
                                              <p:pRg st="9" end="9"/>
                                            </p:txEl>
                                          </p:spTgt>
                                        </p:tgtEl>
                                        <p:attrNameLst>
                                          <p:attrName>ppt_y</p:attrName>
                                        </p:attrNameLst>
                                      </p:cBhvr>
                                      <p:tavLst>
                                        <p:tav tm="0">
                                          <p:val>
                                            <p:strVal val="#ppt_y"/>
                                          </p:val>
                                        </p:tav>
                                        <p:tav tm="100000">
                                          <p:val>
                                            <p:strVal val="#ppt_y"/>
                                          </p:val>
                                        </p:tav>
                                      </p:tavLst>
                                    </p:anim>
                                  </p:childTnLst>
                                </p:cTn>
                              </p:par>
                              <p:par>
                                <p:cTn id="55" presetID="2" presetClass="entr" presetSubtype="8" fill="hold" nodeType="with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8" fill="hold" nodeType="clickEffect">
                                  <p:stCondLst>
                                    <p:cond delay="0"/>
                                  </p:stCondLst>
                                  <p:childTnLst>
                                    <p:set>
                                      <p:cBhvr>
                                        <p:cTn id="62" dur="1" fill="hold">
                                          <p:stCondLst>
                                            <p:cond delay="0"/>
                                          </p:stCondLst>
                                        </p:cTn>
                                        <p:tgtEl>
                                          <p:spTgt spid="3">
                                            <p:txEl>
                                              <p:pRg st="13" end="13"/>
                                            </p:txEl>
                                          </p:spTgt>
                                        </p:tgtEl>
                                        <p:attrNameLst>
                                          <p:attrName>style.visibility</p:attrName>
                                        </p:attrNameLst>
                                      </p:cBhvr>
                                      <p:to>
                                        <p:strVal val="visible"/>
                                      </p:to>
                                    </p:set>
                                    <p:anim calcmode="lin" valueType="num">
                                      <p:cBhvr additive="base">
                                        <p:cTn id="63"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3">
                                            <p:txEl>
                                              <p:pRg st="13" end="13"/>
                                            </p:txEl>
                                          </p:spTgt>
                                        </p:tgtEl>
                                        <p:attrNameLst>
                                          <p:attrName>ppt_y</p:attrName>
                                        </p:attrNameLst>
                                      </p:cBhvr>
                                      <p:tavLst>
                                        <p:tav tm="0">
                                          <p:val>
                                            <p:strVal val="#ppt_y"/>
                                          </p:val>
                                        </p:tav>
                                        <p:tav tm="100000">
                                          <p:val>
                                            <p:strVal val="#ppt_y"/>
                                          </p:val>
                                        </p:tav>
                                      </p:tavLst>
                                    </p:anim>
                                  </p:childTnLst>
                                </p:cTn>
                              </p:par>
                              <p:par>
                                <p:cTn id="65" presetID="2" presetClass="entr" presetSubtype="8" fill="hold" nodeType="with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ppt_y"/>
                                          </p:val>
                                        </p:tav>
                                        <p:tav tm="100000">
                                          <p:val>
                                            <p:strVal val="#ppt_y"/>
                                          </p:val>
                                        </p:tav>
                                      </p:tavLst>
                                    </p:anim>
                                  </p:childTnLst>
                                </p:cTn>
                              </p:par>
                              <p:par>
                                <p:cTn id="69" presetID="2" presetClass="entr" presetSubtype="8" fill="hold" nodeType="with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 calcmode="lin" valueType="num">
                                      <p:cBhvr additive="base">
                                        <p:cTn id="71" dur="500" fill="hold"/>
                                        <p:tgtEl>
                                          <p:spTgt spid="3">
                                            <p:txEl>
                                              <p:pRg st="14" end="14"/>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3">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BF496E89-B9B6-48E8-AC2D-842704D8E1B0}"/>
              </a:ext>
            </a:extLst>
          </p:cNvPr>
          <p:cNvSpPr txBox="1">
            <a:spLocks/>
          </p:cNvSpPr>
          <p:nvPr/>
        </p:nvSpPr>
        <p:spPr>
          <a:xfrm>
            <a:off x="1261872" y="1828800"/>
            <a:ext cx="6784848" cy="4351337"/>
          </a:xfrm>
          <a:prstGeom prst="rect">
            <a:avLst/>
          </a:prstGeom>
        </p:spPr>
        <p:txBody>
          <a:bodyPr vert="horz" lIns="91440" tIns="45720" rIns="91440" bIns="45720" rtlCol="0">
            <a:normAutofit fontScale="85000" lnSpcReduction="20000"/>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74320" lvl="1" indent="0">
              <a:buFont typeface="Wingdings 2" pitchFamily="18" charset="2"/>
              <a:buNone/>
            </a:pPr>
            <a:r>
              <a:rPr lang="en-US" altLang="ko-KR" dirty="0" smtClean="0">
                <a:latin typeface="Consolas" panose="020B0609020204030204" pitchFamily="49" charset="0"/>
              </a:rPr>
              <a:t>Writer() {</a:t>
            </a:r>
          </a:p>
          <a:p>
            <a:pPr marL="274320" lvl="1" indent="0">
              <a:buFont typeface="Wingdings 2" pitchFamily="18" charset="2"/>
              <a:buNone/>
            </a:pPr>
            <a:r>
              <a:rPr lang="en-US" altLang="ko-KR" dirty="0" smtClean="0">
                <a:latin typeface="Consolas" panose="020B0609020204030204" pitchFamily="49" charset="0"/>
              </a:rPr>
              <a:t>  // First check self into system</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Font typeface="Wingdings 2" pitchFamily="18" charset="2"/>
              <a:buNone/>
            </a:pPr>
            <a:r>
              <a:rPr lang="en-US" altLang="ko-KR" dirty="0" smtClean="0">
                <a:latin typeface="Consolas" panose="020B0609020204030204" pitchFamily="49" charset="0"/>
              </a:rPr>
              <a:t>  while (AR &gt; 0 || AW &gt; 0) {   // Is it safe to write?</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okToWrite.wait</a:t>
            </a:r>
            <a:r>
              <a:rPr lang="en-US" altLang="ko-KR" dirty="0" smtClean="0">
                <a:latin typeface="Consolas" panose="020B0609020204030204" pitchFamily="49" charset="0"/>
              </a:rPr>
              <a:t>(&amp;lock);     // Sleep on </a:t>
            </a:r>
            <a:r>
              <a:rPr lang="en-US" altLang="ko-KR" dirty="0" err="1" smtClean="0">
                <a:latin typeface="Consolas" panose="020B0609020204030204" pitchFamily="49" charset="0"/>
              </a:rPr>
              <a:t>cond</a:t>
            </a:r>
            <a:r>
              <a:rPr lang="en-US" altLang="ko-KR" dirty="0" smtClean="0">
                <a:latin typeface="Consolas" panose="020B0609020204030204" pitchFamily="49" charset="0"/>
              </a:rPr>
              <a:t> </a:t>
            </a:r>
            <a:r>
              <a:rPr lang="en-US" altLang="ko-KR" dirty="0" err="1" smtClean="0">
                <a:latin typeface="Consolas" panose="020B0609020204030204" pitchFamily="49" charset="0"/>
              </a:rPr>
              <a:t>var</a:t>
            </a:r>
            <a:endParaRPr lang="en-US" altLang="ko-KR" dirty="0" smtClean="0">
              <a:latin typeface="Consolas" panose="020B0609020204030204" pitchFamily="49" charset="0"/>
            </a:endParaRPr>
          </a:p>
          <a:p>
            <a:pPr marL="274320" lvl="1" indent="0">
              <a:buFont typeface="Wingdings 2" pitchFamily="18" charset="2"/>
              <a:buNone/>
            </a:pPr>
            <a:r>
              <a:rPr lang="en-US" altLang="ko-KR" dirty="0" smtClean="0">
                <a:latin typeface="Consolas" panose="020B0609020204030204" pitchFamily="49" charset="0"/>
              </a:rPr>
              <a:t>  }</a:t>
            </a:r>
          </a:p>
          <a:p>
            <a:pPr marL="274320" lvl="1" indent="0">
              <a:buFont typeface="Wingdings 2" pitchFamily="18" charset="2"/>
              <a:buNone/>
            </a:pPr>
            <a:r>
              <a:rPr lang="en-US" altLang="ko-KR" dirty="0" smtClean="0">
                <a:latin typeface="Consolas" panose="020B0609020204030204" pitchFamily="49" charset="0"/>
              </a:rPr>
              <a:t>  ++AW;                        // Now we are active!</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Font typeface="Wingdings 2" pitchFamily="18" charset="2"/>
              <a:buNone/>
            </a:pPr>
            <a:r>
              <a:rPr lang="en-US" altLang="ko-KR" dirty="0" smtClean="0">
                <a:solidFill>
                  <a:schemeClr val="tx2">
                    <a:lumMod val="60000"/>
                    <a:lumOff val="40000"/>
                  </a:schemeClr>
                </a:solidFill>
                <a:latin typeface="Consolas" panose="020B0609020204030204" pitchFamily="49" charset="0"/>
              </a:rPr>
              <a:t>  // Perform actual read/write access</a:t>
            </a:r>
          </a:p>
          <a:p>
            <a:pPr marL="274320" lvl="1" indent="0">
              <a:buFont typeface="Wingdings 2" pitchFamily="18" charset="2"/>
              <a:buNone/>
            </a:pPr>
            <a:r>
              <a:rPr lang="en-US" altLang="ko-KR" dirty="0" smtClean="0">
                <a:solidFill>
                  <a:schemeClr val="tx2">
                    <a:lumMod val="60000"/>
                    <a:lumOff val="40000"/>
                  </a:schemeClr>
                </a:solidFill>
                <a:latin typeface="Consolas" panose="020B0609020204030204" pitchFamily="49" charset="0"/>
              </a:rPr>
              <a:t>  </a:t>
            </a:r>
            <a:r>
              <a:rPr lang="en-US" altLang="ko-KR" dirty="0" err="1" smtClean="0">
                <a:solidFill>
                  <a:schemeClr val="tx2">
                    <a:lumMod val="60000"/>
                    <a:lumOff val="40000"/>
                  </a:schemeClr>
                </a:solidFill>
                <a:latin typeface="Consolas" panose="020B0609020204030204" pitchFamily="49" charset="0"/>
              </a:rPr>
              <a:t>AccessDatabase</a:t>
            </a:r>
            <a:r>
              <a:rPr lang="en-US" altLang="ko-KR" dirty="0" smtClean="0">
                <a:solidFill>
                  <a:schemeClr val="tx2">
                    <a:lumMod val="60000"/>
                    <a:lumOff val="40000"/>
                  </a:schemeClr>
                </a:solidFill>
                <a:latin typeface="Consolas" panose="020B0609020204030204" pitchFamily="49" charset="0"/>
              </a:rPr>
              <a:t>(</a:t>
            </a:r>
            <a:r>
              <a:rPr lang="en-US" altLang="ko-KR" dirty="0" err="1" smtClean="0">
                <a:solidFill>
                  <a:schemeClr val="tx2">
                    <a:lumMod val="60000"/>
                    <a:lumOff val="40000"/>
                  </a:schemeClr>
                </a:solidFill>
                <a:latin typeface="Consolas" panose="020B0609020204030204" pitchFamily="49" charset="0"/>
              </a:rPr>
              <a:t>ReadWrite</a:t>
            </a:r>
            <a:r>
              <a:rPr lang="en-US" altLang="ko-KR" dirty="0" smtClean="0">
                <a:solidFill>
                  <a:schemeClr val="tx2">
                    <a:lumMod val="60000"/>
                    <a:lumOff val="40000"/>
                  </a:schemeClr>
                </a:solidFill>
                <a:latin typeface="Consolas" panose="020B0609020204030204" pitchFamily="49" charset="0"/>
              </a:rPr>
              <a:t>);</a:t>
            </a:r>
          </a:p>
          <a:p>
            <a:pPr marL="274320" lvl="1" indent="0">
              <a:buFont typeface="Wingdings 2" pitchFamily="18" charset="2"/>
              <a:buNone/>
            </a:pPr>
            <a:r>
              <a:rPr lang="en-US" altLang="ko-KR" dirty="0" smtClean="0">
                <a:latin typeface="Consolas" panose="020B0609020204030204" pitchFamily="49" charset="0"/>
              </a:rPr>
              <a:t>  // Now, check out of system</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Font typeface="Wingdings 2" pitchFamily="18" charset="2"/>
              <a:buNone/>
            </a:pPr>
            <a:r>
              <a:rPr lang="en-US" altLang="ko-KR" dirty="0" smtClean="0">
                <a:latin typeface="Consolas" panose="020B0609020204030204" pitchFamily="49" charset="0"/>
              </a:rPr>
              <a:t>  --AW;                        // No longer active</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okToWrite.signal</a:t>
            </a:r>
            <a:r>
              <a:rPr lang="en-US" altLang="ko-KR" dirty="0" smtClean="0">
                <a:latin typeface="Consolas" panose="020B0609020204030204" pitchFamily="49" charset="0"/>
              </a:rPr>
              <a:t>();          // Wake up one writer</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okToRead.broadcast</a:t>
            </a:r>
            <a:r>
              <a:rPr lang="en-US" altLang="ko-KR" dirty="0" smtClean="0">
                <a:latin typeface="Consolas" panose="020B0609020204030204" pitchFamily="49" charset="0"/>
              </a:rPr>
              <a:t>();        // Wake up all readers</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Font typeface="Wingdings 2" pitchFamily="18" charset="2"/>
              <a:buNone/>
            </a:pPr>
            <a:r>
              <a:rPr lang="en-US" altLang="ko-KR" dirty="0" smtClean="0">
                <a:latin typeface="Consolas" panose="020B0609020204030204" pitchFamily="49" charset="0"/>
              </a:rPr>
              <a:t>}</a:t>
            </a:r>
            <a:endParaRPr lang="en-US" dirty="0">
              <a:latin typeface="Consolas" panose="020B0609020204030204" pitchFamily="49" charset="0"/>
            </a:endParaRPr>
          </a:p>
        </p:txBody>
      </p:sp>
      <p:sp>
        <p:nvSpPr>
          <p:cNvPr id="2" name="Title 1">
            <a:extLst>
              <a:ext uri="{FF2B5EF4-FFF2-40B4-BE49-F238E27FC236}">
                <a16:creationId xmlns:a16="http://schemas.microsoft.com/office/drawing/2014/main" id="{E7EAEC24-FE95-4E80-BC36-3020E0C89E2C}"/>
              </a:ext>
            </a:extLst>
          </p:cNvPr>
          <p:cNvSpPr>
            <a:spLocks noGrp="1"/>
          </p:cNvSpPr>
          <p:nvPr>
            <p:ph type="title"/>
          </p:nvPr>
        </p:nvSpPr>
        <p:spPr/>
        <p:txBody>
          <a:bodyPr/>
          <a:lstStyle/>
          <a:p>
            <a:r>
              <a:rPr lang="en-US" smtClean="0"/>
              <a:t>Writer Version 1: Starvation</a:t>
            </a:r>
            <a:endParaRPr lang="en-US" dirty="0"/>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59</a:t>
            </a:fld>
            <a:endParaRPr lang="en-US"/>
          </a:p>
        </p:txBody>
      </p:sp>
      <p:sp>
        <p:nvSpPr>
          <p:cNvPr id="7" name="Rectangle 6">
            <a:extLst>
              <a:ext uri="{FF2B5EF4-FFF2-40B4-BE49-F238E27FC236}">
                <a16:creationId xmlns:a16="http://schemas.microsoft.com/office/drawing/2014/main" id="{DEBEB8DA-F3E4-4C77-B89A-F3A9B79B20FF}"/>
              </a:ext>
            </a:extLst>
          </p:cNvPr>
          <p:cNvSpPr/>
          <p:nvPr/>
        </p:nvSpPr>
        <p:spPr>
          <a:xfrm>
            <a:off x="1608938" y="2266949"/>
            <a:ext cx="3169754" cy="32080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0EA4902-1CD6-4F42-85B4-AA4A61943470}"/>
              </a:ext>
            </a:extLst>
          </p:cNvPr>
          <p:cNvSpPr txBox="1"/>
          <p:nvPr/>
        </p:nvSpPr>
        <p:spPr>
          <a:xfrm>
            <a:off x="7652703" y="2009684"/>
            <a:ext cx="3457257" cy="1200329"/>
          </a:xfrm>
          <a:prstGeom prst="rect">
            <a:avLst/>
          </a:prstGeom>
          <a:solidFill>
            <a:srgbClr val="FFFFFF"/>
          </a:solidFill>
        </p:spPr>
        <p:txBody>
          <a:bodyPr wrap="square" rtlCol="0">
            <a:spAutoFit/>
          </a:bodyPr>
          <a:lstStyle/>
          <a:p>
            <a:r>
              <a:rPr lang="en-US" sz="2400" b="1" dirty="0">
                <a:solidFill>
                  <a:srgbClr val="FF0000"/>
                </a:solidFill>
              </a:rPr>
              <a:t>If there are always readers, this is always </a:t>
            </a:r>
            <a:r>
              <a:rPr lang="en-US" sz="2400" b="1" dirty="0" smtClean="0">
                <a:solidFill>
                  <a:srgbClr val="FF0000"/>
                </a:solidFill>
              </a:rPr>
              <a:t>locked! </a:t>
            </a:r>
            <a:r>
              <a:rPr lang="en-US" sz="2400" b="1" dirty="0">
                <a:solidFill>
                  <a:srgbClr val="FF0000"/>
                </a:solidFill>
              </a:rPr>
              <a:t>Writer starves</a:t>
            </a:r>
          </a:p>
        </p:txBody>
      </p:sp>
    </p:spTree>
    <p:extLst>
      <p:ext uri="{BB962C8B-B14F-4D97-AF65-F5344CB8AC3E}">
        <p14:creationId xmlns:p14="http://schemas.microsoft.com/office/powerpoint/2010/main" val="264933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0-#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9EFF7-B3C5-439E-B95F-71EF7A96A550}"/>
              </a:ext>
            </a:extLst>
          </p:cNvPr>
          <p:cNvSpPr>
            <a:spLocks noGrp="1"/>
          </p:cNvSpPr>
          <p:nvPr>
            <p:ph type="title"/>
          </p:nvPr>
        </p:nvSpPr>
        <p:spPr/>
        <p:txBody>
          <a:bodyPr/>
          <a:lstStyle/>
          <a:p>
            <a:r>
              <a:rPr lang="en-US" dirty="0" smtClean="0"/>
              <a:t>Creating a New Thread</a:t>
            </a:r>
            <a:endParaRPr lang="en-US" dirty="0"/>
          </a:p>
        </p:txBody>
      </p:sp>
      <p:sp>
        <p:nvSpPr>
          <p:cNvPr id="3" name="Content Placeholder 2">
            <a:extLst>
              <a:ext uri="{FF2B5EF4-FFF2-40B4-BE49-F238E27FC236}">
                <a16:creationId xmlns:a16="http://schemas.microsoft.com/office/drawing/2014/main" id="{E7607869-771E-47B5-B8B7-0A78F7345AF8}"/>
              </a:ext>
            </a:extLst>
          </p:cNvPr>
          <p:cNvSpPr>
            <a:spLocks noGrp="1"/>
          </p:cNvSpPr>
          <p:nvPr>
            <p:ph idx="1"/>
          </p:nvPr>
        </p:nvSpPr>
        <p:spPr>
          <a:xfrm>
            <a:off x="5861304" y="1828800"/>
            <a:ext cx="4235196" cy="4351337"/>
          </a:xfrm>
        </p:spPr>
        <p:txBody>
          <a:bodyPr/>
          <a:lstStyle/>
          <a:p>
            <a:r>
              <a:rPr lang="en-US" dirty="0" smtClean="0"/>
              <a:t>Let </a:t>
            </a:r>
            <a:r>
              <a:rPr lang="en-US" dirty="0" err="1" smtClean="0"/>
              <a:t>ThreadRoot</a:t>
            </a:r>
            <a:r>
              <a:rPr lang="en-US" dirty="0" smtClean="0"/>
              <a:t> be the routine that the thread should start out running</a:t>
            </a:r>
          </a:p>
          <a:p>
            <a:r>
              <a:rPr lang="en-US" dirty="0" smtClean="0"/>
              <a:t>We need to set up the thread state so that, another thread can “return” into the beginning of </a:t>
            </a:r>
            <a:r>
              <a:rPr lang="en-US" dirty="0" err="1" smtClean="0"/>
              <a:t>ThreadRoot</a:t>
            </a:r>
            <a:endParaRPr lang="en-US" dirty="0" smtClean="0"/>
          </a:p>
          <a:p>
            <a:pPr lvl="1"/>
            <a:r>
              <a:rPr lang="en-US" dirty="0" smtClean="0"/>
              <a:t>This really starts the new thread</a:t>
            </a:r>
            <a:endParaRPr lang="en-US" dirty="0"/>
          </a:p>
        </p:txBody>
      </p:sp>
      <p:sp>
        <p:nvSpPr>
          <p:cNvPr id="4" name="Date Placeholder 3">
            <a:extLst>
              <a:ext uri="{FF2B5EF4-FFF2-40B4-BE49-F238E27FC236}">
                <a16:creationId xmlns:a16="http://schemas.microsoft.com/office/drawing/2014/main" id="{95F4E0AC-4E56-45BB-921A-A7CA82FCD61F}"/>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BE17AFF9-629B-43EF-999A-FEED1AA40955}"/>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DD84E58C-D383-4CBD-95EC-E331A6F80485}"/>
              </a:ext>
            </a:extLst>
          </p:cNvPr>
          <p:cNvSpPr>
            <a:spLocks noGrp="1"/>
          </p:cNvSpPr>
          <p:nvPr>
            <p:ph type="sldNum" sz="quarter" idx="12"/>
          </p:nvPr>
        </p:nvSpPr>
        <p:spPr/>
        <p:txBody>
          <a:bodyPr>
            <a:normAutofit lnSpcReduction="10000"/>
          </a:bodyPr>
          <a:lstStyle/>
          <a:p>
            <a:fld id="{250B3728-42B5-46E1-8863-4BDB07D9EE18}" type="slidenum">
              <a:rPr lang="en-US" smtClean="0"/>
              <a:pPr/>
              <a:t>6</a:t>
            </a:fld>
            <a:endParaRPr lang="en-US"/>
          </a:p>
        </p:txBody>
      </p:sp>
      <p:sp>
        <p:nvSpPr>
          <p:cNvPr id="7" name="AutoShape 4">
            <a:extLst>
              <a:ext uri="{FF2B5EF4-FFF2-40B4-BE49-F238E27FC236}">
                <a16:creationId xmlns:a16="http://schemas.microsoft.com/office/drawing/2014/main" id="{EEE6613B-76AA-421C-B569-E334CF995258}"/>
              </a:ext>
            </a:extLst>
          </p:cNvPr>
          <p:cNvSpPr>
            <a:spLocks noChangeArrowheads="1"/>
          </p:cNvSpPr>
          <p:nvPr/>
        </p:nvSpPr>
        <p:spPr bwMode="auto">
          <a:xfrm>
            <a:off x="2948779" y="5646737"/>
            <a:ext cx="1828800" cy="533400"/>
          </a:xfrm>
          <a:prstGeom prst="curvedUpArrow">
            <a:avLst>
              <a:gd name="adj1" fmla="val 101429"/>
              <a:gd name="adj2" fmla="val 137143"/>
              <a:gd name="adj3" fmla="val 33333"/>
            </a:avLst>
          </a:prstGeom>
          <a:solidFill>
            <a:srgbClr val="FFFFFF"/>
          </a:solidFill>
          <a:ln w="2857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endParaRPr lang="en-US" altLang="en-US"/>
          </a:p>
        </p:txBody>
      </p:sp>
      <p:grpSp>
        <p:nvGrpSpPr>
          <p:cNvPr id="8" name="Group 32">
            <a:extLst>
              <a:ext uri="{FF2B5EF4-FFF2-40B4-BE49-F238E27FC236}">
                <a16:creationId xmlns:a16="http://schemas.microsoft.com/office/drawing/2014/main" id="{DD5BA69C-F5D3-4E5E-A972-5DD864CFE07C}"/>
              </a:ext>
            </a:extLst>
          </p:cNvPr>
          <p:cNvGrpSpPr>
            <a:grpSpLocks/>
          </p:cNvGrpSpPr>
          <p:nvPr/>
        </p:nvGrpSpPr>
        <p:grpSpPr bwMode="auto">
          <a:xfrm>
            <a:off x="962818" y="1914525"/>
            <a:ext cx="2595564" cy="3732212"/>
            <a:chOff x="1149" y="505"/>
            <a:chExt cx="1635" cy="2351"/>
          </a:xfrm>
        </p:grpSpPr>
        <p:grpSp>
          <p:nvGrpSpPr>
            <p:cNvPr id="9" name="Group 7">
              <a:extLst>
                <a:ext uri="{FF2B5EF4-FFF2-40B4-BE49-F238E27FC236}">
                  <a16:creationId xmlns:a16="http://schemas.microsoft.com/office/drawing/2014/main" id="{E71AFFEE-8F5B-45EA-9B8F-5C705C38812B}"/>
                </a:ext>
              </a:extLst>
            </p:cNvPr>
            <p:cNvGrpSpPr>
              <a:grpSpLocks/>
            </p:cNvGrpSpPr>
            <p:nvPr/>
          </p:nvGrpSpPr>
          <p:grpSpPr bwMode="auto">
            <a:xfrm flipH="1">
              <a:off x="1149" y="1320"/>
              <a:ext cx="291" cy="1152"/>
              <a:chOff x="4599" y="816"/>
              <a:chExt cx="291" cy="1152"/>
            </a:xfrm>
          </p:grpSpPr>
          <p:sp>
            <p:nvSpPr>
              <p:cNvPr id="17" name="Text Box 8">
                <a:extLst>
                  <a:ext uri="{FF2B5EF4-FFF2-40B4-BE49-F238E27FC236}">
                    <a16:creationId xmlns:a16="http://schemas.microsoft.com/office/drawing/2014/main" id="{83F8200D-A123-4A37-9EE8-64F5945FCDE3}"/>
                  </a:ext>
                </a:extLst>
              </p:cNvPr>
              <p:cNvSpPr txBox="1">
                <a:spLocks noChangeArrowheads="1"/>
              </p:cNvSpPr>
              <p:nvPr/>
            </p:nvSpPr>
            <p:spPr bwMode="auto">
              <a:xfrm rot="5400000">
                <a:off x="4172" y="1243"/>
                <a:ext cx="1145" cy="29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sz="2400" b="0" dirty="0">
                    <a:latin typeface="Gill Sans" charset="0"/>
                    <a:ea typeface="Gill Sans" charset="0"/>
                    <a:cs typeface="Gill Sans" charset="0"/>
                  </a:rPr>
                  <a:t>Stack growth</a:t>
                </a:r>
              </a:p>
            </p:txBody>
          </p:sp>
          <p:sp>
            <p:nvSpPr>
              <p:cNvPr id="18" name="Line 9">
                <a:extLst>
                  <a:ext uri="{FF2B5EF4-FFF2-40B4-BE49-F238E27FC236}">
                    <a16:creationId xmlns:a16="http://schemas.microsoft.com/office/drawing/2014/main" id="{A05CFE71-6EB7-448A-AC21-DCB5D3EA0871}"/>
                  </a:ext>
                </a:extLst>
              </p:cNvPr>
              <p:cNvSpPr>
                <a:spLocks noChangeShapeType="1"/>
              </p:cNvSpPr>
              <p:nvPr/>
            </p:nvSpPr>
            <p:spPr bwMode="auto">
              <a:xfrm>
                <a:off x="4608" y="816"/>
                <a:ext cx="0" cy="1152"/>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0" name="Rectangle 10">
              <a:extLst>
                <a:ext uri="{FF2B5EF4-FFF2-40B4-BE49-F238E27FC236}">
                  <a16:creationId xmlns:a16="http://schemas.microsoft.com/office/drawing/2014/main" id="{2E938B31-4036-4847-B9D5-3F4DF6C64427}"/>
                </a:ext>
              </a:extLst>
            </p:cNvPr>
            <p:cNvSpPr>
              <a:spLocks noChangeArrowheads="1"/>
            </p:cNvSpPr>
            <p:nvPr/>
          </p:nvSpPr>
          <p:spPr bwMode="auto">
            <a:xfrm>
              <a:off x="1536" y="1176"/>
              <a:ext cx="1248" cy="384"/>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a:latin typeface="Consolas" charset="0"/>
                  <a:ea typeface="Consolas" charset="0"/>
                  <a:cs typeface="Consolas" charset="0"/>
                </a:rPr>
                <a:t>A</a:t>
              </a:r>
            </a:p>
          </p:txBody>
        </p:sp>
        <p:sp>
          <p:nvSpPr>
            <p:cNvPr id="11" name="Rectangle 11">
              <a:extLst>
                <a:ext uri="{FF2B5EF4-FFF2-40B4-BE49-F238E27FC236}">
                  <a16:creationId xmlns:a16="http://schemas.microsoft.com/office/drawing/2014/main" id="{DAC2DC7A-4B7E-4085-950F-2EB5344C55B5}"/>
                </a:ext>
              </a:extLst>
            </p:cNvPr>
            <p:cNvSpPr>
              <a:spLocks noChangeArrowheads="1"/>
            </p:cNvSpPr>
            <p:nvPr/>
          </p:nvSpPr>
          <p:spPr bwMode="auto">
            <a:xfrm>
              <a:off x="1536" y="1560"/>
              <a:ext cx="1248" cy="336"/>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a:latin typeface="Consolas" charset="0"/>
                  <a:ea typeface="Consolas" charset="0"/>
                  <a:cs typeface="Consolas" charset="0"/>
                </a:rPr>
                <a:t>B(while)</a:t>
              </a:r>
            </a:p>
          </p:txBody>
        </p:sp>
        <p:sp>
          <p:nvSpPr>
            <p:cNvPr id="12" name="Rectangle 12">
              <a:extLst>
                <a:ext uri="{FF2B5EF4-FFF2-40B4-BE49-F238E27FC236}">
                  <a16:creationId xmlns:a16="http://schemas.microsoft.com/office/drawing/2014/main" id="{5D65F2B5-9E49-403D-A0E1-B246C9F870FA}"/>
                </a:ext>
              </a:extLst>
            </p:cNvPr>
            <p:cNvSpPr>
              <a:spLocks noChangeArrowheads="1"/>
            </p:cNvSpPr>
            <p:nvPr/>
          </p:nvSpPr>
          <p:spPr bwMode="auto">
            <a:xfrm>
              <a:off x="1536" y="1896"/>
              <a:ext cx="1248" cy="336"/>
            </a:xfrm>
            <a:prstGeom prst="rect">
              <a:avLst/>
            </a:prstGeom>
            <a:solidFill>
              <a:srgbClr val="00FFFF"/>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a:latin typeface="Consolas" charset="0"/>
                  <a:ea typeface="Consolas" charset="0"/>
                  <a:cs typeface="Consolas" charset="0"/>
                </a:rPr>
                <a:t>yield</a:t>
              </a:r>
            </a:p>
          </p:txBody>
        </p:sp>
        <p:sp>
          <p:nvSpPr>
            <p:cNvPr id="13" name="Rectangle 13">
              <a:extLst>
                <a:ext uri="{FF2B5EF4-FFF2-40B4-BE49-F238E27FC236}">
                  <a16:creationId xmlns:a16="http://schemas.microsoft.com/office/drawing/2014/main" id="{10B4BF35-75D9-44AA-9D37-F9CE064ADF07}"/>
                </a:ext>
              </a:extLst>
            </p:cNvPr>
            <p:cNvSpPr>
              <a:spLocks noChangeArrowheads="1"/>
            </p:cNvSpPr>
            <p:nvPr/>
          </p:nvSpPr>
          <p:spPr bwMode="auto">
            <a:xfrm>
              <a:off x="1536" y="2232"/>
              <a:ext cx="1248" cy="336"/>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dirty="0" err="1">
                  <a:latin typeface="Consolas" charset="0"/>
                  <a:ea typeface="Consolas" charset="0"/>
                  <a:cs typeface="Consolas" charset="0"/>
                </a:rPr>
                <a:t>run_new_thread</a:t>
              </a:r>
              <a:endParaRPr lang="en-US" altLang="en-US" dirty="0">
                <a:latin typeface="Consolas" charset="0"/>
                <a:ea typeface="Consolas" charset="0"/>
                <a:cs typeface="Consolas" charset="0"/>
              </a:endParaRPr>
            </a:p>
          </p:txBody>
        </p:sp>
        <p:sp>
          <p:nvSpPr>
            <p:cNvPr id="14" name="Rectangle 14">
              <a:extLst>
                <a:ext uri="{FF2B5EF4-FFF2-40B4-BE49-F238E27FC236}">
                  <a16:creationId xmlns:a16="http://schemas.microsoft.com/office/drawing/2014/main" id="{6DED7F60-0FA4-436D-8B82-C7A894C92395}"/>
                </a:ext>
              </a:extLst>
            </p:cNvPr>
            <p:cNvSpPr>
              <a:spLocks noChangeArrowheads="1"/>
            </p:cNvSpPr>
            <p:nvPr/>
          </p:nvSpPr>
          <p:spPr bwMode="auto">
            <a:xfrm>
              <a:off x="1536" y="2520"/>
              <a:ext cx="1248" cy="336"/>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dirty="0">
                  <a:latin typeface="Consolas" charset="0"/>
                  <a:ea typeface="Consolas" charset="0"/>
                  <a:cs typeface="Consolas" charset="0"/>
                </a:rPr>
                <a:t>switch</a:t>
              </a:r>
            </a:p>
          </p:txBody>
        </p:sp>
        <p:sp>
          <p:nvSpPr>
            <p:cNvPr id="15" name="Rectangle 23">
              <a:extLst>
                <a:ext uri="{FF2B5EF4-FFF2-40B4-BE49-F238E27FC236}">
                  <a16:creationId xmlns:a16="http://schemas.microsoft.com/office/drawing/2014/main" id="{B280DAFE-3D37-46C0-A95A-EE80559422CB}"/>
                </a:ext>
              </a:extLst>
            </p:cNvPr>
            <p:cNvSpPr>
              <a:spLocks noChangeArrowheads="1"/>
            </p:cNvSpPr>
            <p:nvPr/>
          </p:nvSpPr>
          <p:spPr bwMode="auto">
            <a:xfrm>
              <a:off x="1536" y="816"/>
              <a:ext cx="1248" cy="384"/>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dirty="0" err="1">
                  <a:latin typeface="Consolas" charset="0"/>
                  <a:ea typeface="Consolas" charset="0"/>
                  <a:cs typeface="Consolas" charset="0"/>
                </a:rPr>
                <a:t>ThreadRoot</a:t>
              </a:r>
              <a:endParaRPr lang="en-US" altLang="en-US" dirty="0">
                <a:latin typeface="Consolas" charset="0"/>
                <a:ea typeface="Consolas" charset="0"/>
                <a:cs typeface="Consolas" charset="0"/>
              </a:endParaRPr>
            </a:p>
          </p:txBody>
        </p:sp>
        <p:sp>
          <p:nvSpPr>
            <p:cNvPr id="16" name="Text Box 24">
              <a:extLst>
                <a:ext uri="{FF2B5EF4-FFF2-40B4-BE49-F238E27FC236}">
                  <a16:creationId xmlns:a16="http://schemas.microsoft.com/office/drawing/2014/main" id="{026A953D-4DD2-4DD5-B9AD-5AC3CFD0480F}"/>
                </a:ext>
              </a:extLst>
            </p:cNvPr>
            <p:cNvSpPr txBox="1">
              <a:spLocks noChangeArrowheads="1"/>
            </p:cNvSpPr>
            <p:nvPr/>
          </p:nvSpPr>
          <p:spPr bwMode="auto">
            <a:xfrm>
              <a:off x="1584" y="505"/>
              <a:ext cx="1198" cy="2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857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sz="2400" b="0" dirty="0">
                  <a:latin typeface="Gill Sans" charset="0"/>
                  <a:ea typeface="Gill Sans" charset="0"/>
                  <a:cs typeface="Gill Sans" charset="0"/>
                </a:rPr>
                <a:t>Other Thread</a:t>
              </a:r>
            </a:p>
          </p:txBody>
        </p:sp>
      </p:grpSp>
      <p:grpSp>
        <p:nvGrpSpPr>
          <p:cNvPr id="19" name="Group 33">
            <a:extLst>
              <a:ext uri="{FF2B5EF4-FFF2-40B4-BE49-F238E27FC236}">
                <a16:creationId xmlns:a16="http://schemas.microsoft.com/office/drawing/2014/main" id="{689F1F82-E791-46C8-B92A-3A10032F7C90}"/>
              </a:ext>
            </a:extLst>
          </p:cNvPr>
          <p:cNvGrpSpPr>
            <a:grpSpLocks/>
          </p:cNvGrpSpPr>
          <p:nvPr/>
        </p:nvGrpSpPr>
        <p:grpSpPr bwMode="auto">
          <a:xfrm>
            <a:off x="4307679" y="4662487"/>
            <a:ext cx="2146300" cy="965200"/>
            <a:chOff x="3256" y="2208"/>
            <a:chExt cx="1352" cy="608"/>
          </a:xfrm>
        </p:grpSpPr>
        <p:sp>
          <p:nvSpPr>
            <p:cNvPr id="20" name="Rectangle 16">
              <a:extLst>
                <a:ext uri="{FF2B5EF4-FFF2-40B4-BE49-F238E27FC236}">
                  <a16:creationId xmlns:a16="http://schemas.microsoft.com/office/drawing/2014/main" id="{EAA9D6ED-2285-4337-84C9-4D1A9DF7F275}"/>
                </a:ext>
              </a:extLst>
            </p:cNvPr>
            <p:cNvSpPr>
              <a:spLocks noChangeArrowheads="1"/>
            </p:cNvSpPr>
            <p:nvPr/>
          </p:nvSpPr>
          <p:spPr bwMode="auto">
            <a:xfrm>
              <a:off x="3256" y="2564"/>
              <a:ext cx="1352" cy="252"/>
            </a:xfrm>
            <a:prstGeom prst="rect">
              <a:avLst/>
            </a:prstGeom>
            <a:solidFill>
              <a:srgbClr val="FF0000"/>
            </a:solidFill>
            <a:ln w="28575"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dirty="0" err="1">
                  <a:latin typeface="Consolas" charset="0"/>
                  <a:ea typeface="Consolas" charset="0"/>
                  <a:cs typeface="Consolas" charset="0"/>
                </a:rPr>
                <a:t>ThreadRoot</a:t>
              </a:r>
              <a:r>
                <a:rPr lang="en-US" altLang="en-US" dirty="0">
                  <a:latin typeface="Consolas" charset="0"/>
                  <a:ea typeface="Consolas" charset="0"/>
                  <a:cs typeface="Consolas" charset="0"/>
                </a:rPr>
                <a:t> stub</a:t>
              </a:r>
            </a:p>
          </p:txBody>
        </p:sp>
        <p:sp>
          <p:nvSpPr>
            <p:cNvPr id="21" name="Text Box 25">
              <a:extLst>
                <a:ext uri="{FF2B5EF4-FFF2-40B4-BE49-F238E27FC236}">
                  <a16:creationId xmlns:a16="http://schemas.microsoft.com/office/drawing/2014/main" id="{97F1BEF9-30AE-4AC1-8408-A52A63EB4EB4}"/>
                </a:ext>
              </a:extLst>
            </p:cNvPr>
            <p:cNvSpPr txBox="1">
              <a:spLocks noChangeArrowheads="1"/>
            </p:cNvSpPr>
            <p:nvPr/>
          </p:nvSpPr>
          <p:spPr bwMode="auto">
            <a:xfrm>
              <a:off x="3394" y="2208"/>
              <a:ext cx="1088" cy="2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857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Comic Sans MS" panose="030F0702030302020204" pitchFamily="66" charset="0"/>
                </a:defRPr>
              </a:lvl1pPr>
              <a:lvl2pPr marL="742950" indent="-285750">
                <a:defRPr b="1">
                  <a:solidFill>
                    <a:schemeClr val="tx1"/>
                  </a:solidFill>
                  <a:latin typeface="Comic Sans MS" panose="030F0702030302020204" pitchFamily="66" charset="0"/>
                </a:defRPr>
              </a:lvl2pPr>
              <a:lvl3pPr marL="1143000" indent="-228600">
                <a:defRPr b="1">
                  <a:solidFill>
                    <a:schemeClr val="tx1"/>
                  </a:solidFill>
                  <a:latin typeface="Comic Sans MS" panose="030F0702030302020204" pitchFamily="66" charset="0"/>
                </a:defRPr>
              </a:lvl3pPr>
              <a:lvl4pPr marL="1600200" indent="-228600">
                <a:defRPr b="1">
                  <a:solidFill>
                    <a:schemeClr val="tx1"/>
                  </a:solidFill>
                  <a:latin typeface="Comic Sans MS" panose="030F0702030302020204" pitchFamily="66" charset="0"/>
                </a:defRPr>
              </a:lvl4pPr>
              <a:lvl5pPr marL="2057400" indent="-228600">
                <a:defRPr b="1">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b="1">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b="1">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b="1">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b="1">
                  <a:solidFill>
                    <a:schemeClr val="tx1"/>
                  </a:solidFill>
                  <a:latin typeface="Comic Sans MS" panose="030F0702030302020204" pitchFamily="66" charset="0"/>
                </a:defRPr>
              </a:lvl9pPr>
            </a:lstStyle>
            <a:p>
              <a:r>
                <a:rPr lang="en-US" altLang="en-US" sz="2400" b="0" dirty="0">
                  <a:latin typeface="Gill Sans" charset="0"/>
                  <a:ea typeface="Gill Sans" charset="0"/>
                  <a:cs typeface="Gill Sans" charset="0"/>
                </a:rPr>
                <a:t>New Thread</a:t>
              </a:r>
            </a:p>
          </p:txBody>
        </p:sp>
      </p:grpSp>
    </p:spTree>
    <p:extLst>
      <p:ext uri="{BB962C8B-B14F-4D97-AF65-F5344CB8AC3E}">
        <p14:creationId xmlns:p14="http://schemas.microsoft.com/office/powerpoint/2010/main" val="939522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0-#ppt_w/2"/>
                                          </p:val>
                                        </p:tav>
                                        <p:tav tm="100000">
                                          <p:val>
                                            <p:strVal val="#ppt_x"/>
                                          </p:val>
                                        </p:tav>
                                      </p:tavLst>
                                    </p:anim>
                                    <p:anim calcmode="lin" valueType="num">
                                      <p:cBhvr additive="base">
                                        <p:cTn id="8" dur="500" fill="hold"/>
                                        <p:tgtEl>
                                          <p:spTgt spid="19"/>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0-#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BF496E89-B9B6-48E8-AC2D-842704D8E1B0}"/>
              </a:ext>
            </a:extLst>
          </p:cNvPr>
          <p:cNvSpPr txBox="1">
            <a:spLocks/>
          </p:cNvSpPr>
          <p:nvPr/>
        </p:nvSpPr>
        <p:spPr>
          <a:xfrm>
            <a:off x="1261872" y="1828800"/>
            <a:ext cx="6784848" cy="4351337"/>
          </a:xfrm>
          <a:prstGeom prst="rect">
            <a:avLst/>
          </a:prstGeom>
        </p:spPr>
        <p:txBody>
          <a:bodyPr vert="horz" lIns="91440" tIns="45720" rIns="91440" bIns="45720" rtlCol="0">
            <a:normAutofit fontScale="85000" lnSpcReduction="20000"/>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74320" lvl="1" indent="0">
              <a:buFont typeface="Wingdings 2" pitchFamily="18" charset="2"/>
              <a:buNone/>
            </a:pPr>
            <a:r>
              <a:rPr lang="en-US" altLang="ko-KR" dirty="0" smtClean="0">
                <a:latin typeface="Consolas" panose="020B0609020204030204" pitchFamily="49" charset="0"/>
              </a:rPr>
              <a:t>Writer() {</a:t>
            </a:r>
          </a:p>
          <a:p>
            <a:pPr marL="274320" lvl="1" indent="0">
              <a:buFont typeface="Wingdings 2" pitchFamily="18" charset="2"/>
              <a:buNone/>
            </a:pPr>
            <a:r>
              <a:rPr lang="en-US" altLang="ko-KR" dirty="0" smtClean="0">
                <a:latin typeface="Consolas" panose="020B0609020204030204" pitchFamily="49" charset="0"/>
              </a:rPr>
              <a:t>  // First check self into system</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Font typeface="Wingdings 2" pitchFamily="18" charset="2"/>
              <a:buNone/>
            </a:pPr>
            <a:r>
              <a:rPr lang="en-US" altLang="ko-KR" dirty="0" smtClean="0">
                <a:latin typeface="Consolas" panose="020B0609020204030204" pitchFamily="49" charset="0"/>
              </a:rPr>
              <a:t>  while (AR &gt; 0 || AW &gt; 0) {   // Is it safe to write?</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okToWrite.wait</a:t>
            </a:r>
            <a:r>
              <a:rPr lang="en-US" altLang="ko-KR" dirty="0" smtClean="0">
                <a:latin typeface="Consolas" panose="020B0609020204030204" pitchFamily="49" charset="0"/>
              </a:rPr>
              <a:t>(&amp;lock);     // Sleep on </a:t>
            </a:r>
            <a:r>
              <a:rPr lang="en-US" altLang="ko-KR" dirty="0" err="1" smtClean="0">
                <a:latin typeface="Consolas" panose="020B0609020204030204" pitchFamily="49" charset="0"/>
              </a:rPr>
              <a:t>cond</a:t>
            </a:r>
            <a:r>
              <a:rPr lang="en-US" altLang="ko-KR" dirty="0" smtClean="0">
                <a:latin typeface="Consolas" panose="020B0609020204030204" pitchFamily="49" charset="0"/>
              </a:rPr>
              <a:t> </a:t>
            </a:r>
            <a:r>
              <a:rPr lang="en-US" altLang="ko-KR" dirty="0" err="1" smtClean="0">
                <a:latin typeface="Consolas" panose="020B0609020204030204" pitchFamily="49" charset="0"/>
              </a:rPr>
              <a:t>var</a:t>
            </a:r>
            <a:endParaRPr lang="en-US" altLang="ko-KR" dirty="0" smtClean="0">
              <a:latin typeface="Consolas" panose="020B0609020204030204" pitchFamily="49" charset="0"/>
            </a:endParaRPr>
          </a:p>
          <a:p>
            <a:pPr marL="274320" lvl="1" indent="0">
              <a:buFont typeface="Wingdings 2" pitchFamily="18" charset="2"/>
              <a:buNone/>
            </a:pPr>
            <a:r>
              <a:rPr lang="en-US" altLang="ko-KR" dirty="0" smtClean="0">
                <a:latin typeface="Consolas" panose="020B0609020204030204" pitchFamily="49" charset="0"/>
              </a:rPr>
              <a:t>  }</a:t>
            </a:r>
          </a:p>
          <a:p>
            <a:pPr marL="274320" lvl="1" indent="0">
              <a:buFont typeface="Wingdings 2" pitchFamily="18" charset="2"/>
              <a:buNone/>
            </a:pPr>
            <a:r>
              <a:rPr lang="en-US" altLang="ko-KR" dirty="0" smtClean="0">
                <a:latin typeface="Consolas" panose="020B0609020204030204" pitchFamily="49" charset="0"/>
              </a:rPr>
              <a:t>  ++AW;                        // Now we are active!</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Font typeface="Wingdings 2" pitchFamily="18" charset="2"/>
              <a:buNone/>
            </a:pPr>
            <a:r>
              <a:rPr lang="en-US" altLang="ko-KR" dirty="0" smtClean="0">
                <a:solidFill>
                  <a:schemeClr val="tx2">
                    <a:lumMod val="60000"/>
                    <a:lumOff val="40000"/>
                  </a:schemeClr>
                </a:solidFill>
                <a:latin typeface="Consolas" panose="020B0609020204030204" pitchFamily="49" charset="0"/>
              </a:rPr>
              <a:t>  // Perform actual read/write access</a:t>
            </a:r>
          </a:p>
          <a:p>
            <a:pPr marL="274320" lvl="1" indent="0">
              <a:buFont typeface="Wingdings 2" pitchFamily="18" charset="2"/>
              <a:buNone/>
            </a:pPr>
            <a:r>
              <a:rPr lang="en-US" altLang="ko-KR" dirty="0" smtClean="0">
                <a:solidFill>
                  <a:schemeClr val="tx2">
                    <a:lumMod val="60000"/>
                    <a:lumOff val="40000"/>
                  </a:schemeClr>
                </a:solidFill>
                <a:latin typeface="Consolas" panose="020B0609020204030204" pitchFamily="49" charset="0"/>
              </a:rPr>
              <a:t>  </a:t>
            </a:r>
            <a:r>
              <a:rPr lang="en-US" altLang="ko-KR" dirty="0" err="1" smtClean="0">
                <a:solidFill>
                  <a:schemeClr val="tx2">
                    <a:lumMod val="60000"/>
                    <a:lumOff val="40000"/>
                  </a:schemeClr>
                </a:solidFill>
                <a:latin typeface="Consolas" panose="020B0609020204030204" pitchFamily="49" charset="0"/>
              </a:rPr>
              <a:t>AccessDatabase</a:t>
            </a:r>
            <a:r>
              <a:rPr lang="en-US" altLang="ko-KR" dirty="0" smtClean="0">
                <a:solidFill>
                  <a:schemeClr val="tx2">
                    <a:lumMod val="60000"/>
                    <a:lumOff val="40000"/>
                  </a:schemeClr>
                </a:solidFill>
                <a:latin typeface="Consolas" panose="020B0609020204030204" pitchFamily="49" charset="0"/>
              </a:rPr>
              <a:t>(</a:t>
            </a:r>
            <a:r>
              <a:rPr lang="en-US" altLang="ko-KR" dirty="0" err="1" smtClean="0">
                <a:solidFill>
                  <a:schemeClr val="tx2">
                    <a:lumMod val="60000"/>
                    <a:lumOff val="40000"/>
                  </a:schemeClr>
                </a:solidFill>
                <a:latin typeface="Consolas" panose="020B0609020204030204" pitchFamily="49" charset="0"/>
              </a:rPr>
              <a:t>ReadWrite</a:t>
            </a:r>
            <a:r>
              <a:rPr lang="en-US" altLang="ko-KR" dirty="0" smtClean="0">
                <a:solidFill>
                  <a:schemeClr val="tx2">
                    <a:lumMod val="60000"/>
                    <a:lumOff val="40000"/>
                  </a:schemeClr>
                </a:solidFill>
                <a:latin typeface="Consolas" panose="020B0609020204030204" pitchFamily="49" charset="0"/>
              </a:rPr>
              <a:t>);</a:t>
            </a:r>
          </a:p>
          <a:p>
            <a:pPr marL="274320" lvl="1" indent="0">
              <a:buFont typeface="Wingdings 2" pitchFamily="18" charset="2"/>
              <a:buNone/>
            </a:pPr>
            <a:r>
              <a:rPr lang="en-US" altLang="ko-KR" dirty="0" smtClean="0">
                <a:latin typeface="Consolas" panose="020B0609020204030204" pitchFamily="49" charset="0"/>
              </a:rPr>
              <a:t>  // Now, check out of system</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lock.Acquire</a:t>
            </a:r>
            <a:r>
              <a:rPr lang="en-US" altLang="ko-KR" dirty="0" smtClean="0">
                <a:latin typeface="Consolas" panose="020B0609020204030204" pitchFamily="49" charset="0"/>
              </a:rPr>
              <a:t>();</a:t>
            </a:r>
          </a:p>
          <a:p>
            <a:pPr marL="274320" lvl="1" indent="0">
              <a:buFont typeface="Wingdings 2" pitchFamily="18" charset="2"/>
              <a:buNone/>
            </a:pPr>
            <a:r>
              <a:rPr lang="en-US" altLang="ko-KR" dirty="0" smtClean="0">
                <a:latin typeface="Consolas" panose="020B0609020204030204" pitchFamily="49" charset="0"/>
              </a:rPr>
              <a:t>  --AW;                        // No longer active</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okToWrite.signal</a:t>
            </a:r>
            <a:r>
              <a:rPr lang="en-US" altLang="ko-KR" dirty="0" smtClean="0">
                <a:latin typeface="Consolas" panose="020B0609020204030204" pitchFamily="49" charset="0"/>
              </a:rPr>
              <a:t>();          // Wake up one writer</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okToRead.broadcast</a:t>
            </a:r>
            <a:r>
              <a:rPr lang="en-US" altLang="ko-KR" dirty="0" smtClean="0">
                <a:latin typeface="Consolas" panose="020B0609020204030204" pitchFamily="49" charset="0"/>
              </a:rPr>
              <a:t>();        // Wake up all readers</a:t>
            </a:r>
          </a:p>
          <a:p>
            <a:pPr marL="274320" lvl="1" indent="0">
              <a:buFont typeface="Wingdings 2" pitchFamily="18" charset="2"/>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lock.Release</a:t>
            </a:r>
            <a:r>
              <a:rPr lang="en-US" altLang="ko-KR" dirty="0" smtClean="0">
                <a:latin typeface="Consolas" panose="020B0609020204030204" pitchFamily="49" charset="0"/>
              </a:rPr>
              <a:t>();</a:t>
            </a:r>
          </a:p>
          <a:p>
            <a:pPr marL="274320" lvl="1" indent="0">
              <a:buFont typeface="Wingdings 2" pitchFamily="18" charset="2"/>
              <a:buNone/>
            </a:pPr>
            <a:r>
              <a:rPr lang="en-US" altLang="ko-KR" dirty="0" smtClean="0">
                <a:latin typeface="Consolas" panose="020B0609020204030204" pitchFamily="49" charset="0"/>
              </a:rPr>
              <a:t>}</a:t>
            </a:r>
            <a:endParaRPr lang="en-US" dirty="0">
              <a:latin typeface="Consolas" panose="020B0609020204030204" pitchFamily="49" charset="0"/>
            </a:endParaRPr>
          </a:p>
        </p:txBody>
      </p:sp>
      <p:sp>
        <p:nvSpPr>
          <p:cNvPr id="2" name="Title 1">
            <a:extLst>
              <a:ext uri="{FF2B5EF4-FFF2-40B4-BE49-F238E27FC236}">
                <a16:creationId xmlns:a16="http://schemas.microsoft.com/office/drawing/2014/main" id="{E7EAEC24-FE95-4E80-BC36-3020E0C89E2C}"/>
              </a:ext>
            </a:extLst>
          </p:cNvPr>
          <p:cNvSpPr>
            <a:spLocks noGrp="1"/>
          </p:cNvSpPr>
          <p:nvPr>
            <p:ph type="title"/>
          </p:nvPr>
        </p:nvSpPr>
        <p:spPr/>
        <p:txBody>
          <a:bodyPr/>
          <a:lstStyle/>
          <a:p>
            <a:r>
              <a:rPr lang="en-US" smtClean="0"/>
              <a:t>Writer Version 1: Conflict</a:t>
            </a:r>
            <a:endParaRPr lang="en-US" dirty="0"/>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60</a:t>
            </a:fld>
            <a:endParaRPr lang="en-US"/>
          </a:p>
        </p:txBody>
      </p:sp>
      <p:sp>
        <p:nvSpPr>
          <p:cNvPr id="7" name="Rectangle 6">
            <a:extLst>
              <a:ext uri="{FF2B5EF4-FFF2-40B4-BE49-F238E27FC236}">
                <a16:creationId xmlns:a16="http://schemas.microsoft.com/office/drawing/2014/main" id="{DEBEB8DA-F3E4-4C77-B89A-F3A9B79B20FF}"/>
              </a:ext>
            </a:extLst>
          </p:cNvPr>
          <p:cNvSpPr/>
          <p:nvPr/>
        </p:nvSpPr>
        <p:spPr>
          <a:xfrm>
            <a:off x="1620740" y="4849725"/>
            <a:ext cx="5718313" cy="56533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0EA4902-1CD6-4F42-85B4-AA4A61943470}"/>
              </a:ext>
            </a:extLst>
          </p:cNvPr>
          <p:cNvSpPr txBox="1"/>
          <p:nvPr/>
        </p:nvSpPr>
        <p:spPr>
          <a:xfrm>
            <a:off x="7697920" y="3476071"/>
            <a:ext cx="3466903" cy="1938992"/>
          </a:xfrm>
          <a:prstGeom prst="rect">
            <a:avLst/>
          </a:prstGeom>
          <a:solidFill>
            <a:srgbClr val="FFFFFF"/>
          </a:solidFill>
        </p:spPr>
        <p:txBody>
          <a:bodyPr wrap="square" rtlCol="0">
            <a:spAutoFit/>
          </a:bodyPr>
          <a:lstStyle/>
          <a:p>
            <a:r>
              <a:rPr lang="en-US" sz="2400" b="1" dirty="0">
                <a:solidFill>
                  <a:srgbClr val="FF0000"/>
                </a:solidFill>
              </a:rPr>
              <a:t>If a writer gets the lock, all the readers wake up anyway, re-check the condition, and go to sleep</a:t>
            </a:r>
          </a:p>
        </p:txBody>
      </p:sp>
    </p:spTree>
    <p:extLst>
      <p:ext uri="{BB962C8B-B14F-4D97-AF65-F5344CB8AC3E}">
        <p14:creationId xmlns:p14="http://schemas.microsoft.com/office/powerpoint/2010/main" val="3884302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0-#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D2E6C-96DA-4C1B-9F99-2EF70072D906}"/>
              </a:ext>
            </a:extLst>
          </p:cNvPr>
          <p:cNvSpPr>
            <a:spLocks noGrp="1"/>
          </p:cNvSpPr>
          <p:nvPr>
            <p:ph type="title"/>
          </p:nvPr>
        </p:nvSpPr>
        <p:spPr/>
        <p:txBody>
          <a:bodyPr/>
          <a:lstStyle/>
          <a:p>
            <a:r>
              <a:rPr lang="en-US" smtClean="0"/>
              <a:t>Reader-Writer with Monitors, Version 2</a:t>
            </a:r>
            <a:endParaRPr lang="en-US" dirty="0"/>
          </a:p>
        </p:txBody>
      </p:sp>
      <p:sp>
        <p:nvSpPr>
          <p:cNvPr id="3" name="Content Placeholder 2">
            <a:extLst>
              <a:ext uri="{FF2B5EF4-FFF2-40B4-BE49-F238E27FC236}">
                <a16:creationId xmlns:a16="http://schemas.microsoft.com/office/drawing/2014/main" id="{5CC7A647-C668-4794-8522-70A1E13CE936}"/>
              </a:ext>
            </a:extLst>
          </p:cNvPr>
          <p:cNvSpPr>
            <a:spLocks noGrp="1"/>
          </p:cNvSpPr>
          <p:nvPr>
            <p:ph idx="1"/>
          </p:nvPr>
        </p:nvSpPr>
        <p:spPr/>
        <p:txBody>
          <a:bodyPr>
            <a:normAutofit/>
          </a:bodyPr>
          <a:lstStyle/>
          <a:p>
            <a:pPr marL="274320" lvl="1" indent="0">
              <a:buNone/>
            </a:pPr>
            <a:r>
              <a:rPr lang="en-US" dirty="0" smtClean="0">
                <a:latin typeface="Consolas" panose="020B0609020204030204" pitchFamily="49" charset="0"/>
              </a:rPr>
              <a:t>Reader() {</a:t>
            </a:r>
          </a:p>
          <a:p>
            <a:pPr marL="274320" lvl="1" indent="0">
              <a:buNone/>
            </a:pPr>
            <a:r>
              <a:rPr lang="en-US" dirty="0" smtClean="0">
                <a:latin typeface="Consolas" panose="020B0609020204030204" pitchFamily="49" charset="0"/>
              </a:rPr>
              <a:t>  Wait until no active or waiting writers</a:t>
            </a:r>
          </a:p>
          <a:p>
            <a:pPr marL="274320" lvl="1" indent="0">
              <a:buNone/>
            </a:pPr>
            <a:r>
              <a:rPr lang="en-US" dirty="0" smtClean="0">
                <a:latin typeface="Consolas" panose="020B0609020204030204" pitchFamily="49" charset="0"/>
              </a:rPr>
              <a:t>  Access database</a:t>
            </a:r>
          </a:p>
          <a:p>
            <a:pPr marL="274320" lvl="1" indent="0">
              <a:buNone/>
            </a:pPr>
            <a:r>
              <a:rPr lang="en-US" dirty="0" smtClean="0">
                <a:latin typeface="Consolas" panose="020B0609020204030204" pitchFamily="49" charset="0"/>
              </a:rPr>
              <a:t>  Maybe wake up a writer</a:t>
            </a:r>
          </a:p>
          <a:p>
            <a:pPr marL="274320" lvl="1" indent="0">
              <a:buNone/>
            </a:pPr>
            <a:r>
              <a:rPr lang="en-US" dirty="0" smtClean="0">
                <a:latin typeface="Consolas" panose="020B0609020204030204" pitchFamily="49" charset="0"/>
              </a:rPr>
              <a:t>}</a:t>
            </a:r>
          </a:p>
          <a:p>
            <a:pPr marL="274320" lvl="1" indent="0">
              <a:buNone/>
            </a:pPr>
            <a:endParaRPr lang="en-US" dirty="0" smtClean="0">
              <a:latin typeface="Consolas" panose="020B0609020204030204" pitchFamily="49" charset="0"/>
            </a:endParaRPr>
          </a:p>
          <a:p>
            <a:pPr marL="274320" lvl="1" indent="0">
              <a:buNone/>
            </a:pPr>
            <a:r>
              <a:rPr lang="en-US" dirty="0" smtClean="0">
                <a:latin typeface="Consolas" panose="020B0609020204030204" pitchFamily="49" charset="0"/>
              </a:rPr>
              <a:t>Writer() {</a:t>
            </a:r>
          </a:p>
          <a:p>
            <a:pPr marL="274320" lvl="1" indent="0">
              <a:buNone/>
            </a:pPr>
            <a:r>
              <a:rPr lang="en-US" dirty="0" smtClean="0">
                <a:latin typeface="Consolas" panose="020B0609020204030204" pitchFamily="49" charset="0"/>
              </a:rPr>
              <a:t>  Wait until no active readers or writers</a:t>
            </a:r>
          </a:p>
          <a:p>
            <a:pPr marL="274320" lvl="1" indent="0">
              <a:buNone/>
            </a:pPr>
            <a:r>
              <a:rPr lang="en-US" dirty="0" smtClean="0">
                <a:latin typeface="Consolas" panose="020B0609020204030204" pitchFamily="49" charset="0"/>
              </a:rPr>
              <a:t>  Access database</a:t>
            </a:r>
          </a:p>
          <a:p>
            <a:pPr marL="274320" lvl="1" indent="0">
              <a:buNone/>
            </a:pPr>
            <a:r>
              <a:rPr lang="en-US" dirty="0" smtClean="0">
                <a:latin typeface="Consolas" panose="020B0609020204030204" pitchFamily="49" charset="0"/>
              </a:rPr>
              <a:t>  If waiting writer, wake it up</a:t>
            </a:r>
          </a:p>
          <a:p>
            <a:pPr marL="274320" lvl="1" indent="0">
              <a:buNone/>
            </a:pPr>
            <a:r>
              <a:rPr lang="en-US" dirty="0" smtClean="0">
                <a:latin typeface="Consolas" panose="020B0609020204030204" pitchFamily="49" charset="0"/>
              </a:rPr>
              <a:t>  Otherwise, wakeup readers</a:t>
            </a:r>
          </a:p>
          <a:p>
            <a:pPr marL="274320" lvl="1" indent="0">
              <a:buNone/>
            </a:pPr>
            <a:r>
              <a:rPr lang="en-US" dirty="0" smtClean="0">
                <a:latin typeface="Consolas" panose="020B0609020204030204" pitchFamily="49" charset="0"/>
              </a:rPr>
              <a:t>}</a:t>
            </a:r>
            <a:endParaRPr lang="en-US" dirty="0">
              <a:latin typeface="Consolas" panose="020B0609020204030204" pitchFamily="49" charset="0"/>
            </a:endParaRPr>
          </a:p>
        </p:txBody>
      </p:sp>
      <p:sp>
        <p:nvSpPr>
          <p:cNvPr id="4" name="Date Placeholder 3">
            <a:extLst>
              <a:ext uri="{FF2B5EF4-FFF2-40B4-BE49-F238E27FC236}">
                <a16:creationId xmlns:a16="http://schemas.microsoft.com/office/drawing/2014/main" id="{B9F73F59-DF18-4818-AA8C-4686EB3C8A89}"/>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BF75A203-433A-413A-B43C-2871A6ECAC27}"/>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6342F534-792A-497F-8BE3-F44299FEB952}"/>
              </a:ext>
            </a:extLst>
          </p:cNvPr>
          <p:cNvSpPr>
            <a:spLocks noGrp="1"/>
          </p:cNvSpPr>
          <p:nvPr>
            <p:ph type="sldNum" sz="quarter" idx="12"/>
          </p:nvPr>
        </p:nvSpPr>
        <p:spPr/>
        <p:txBody>
          <a:bodyPr>
            <a:normAutofit lnSpcReduction="10000"/>
          </a:bodyPr>
          <a:lstStyle/>
          <a:p>
            <a:fld id="{250B3728-42B5-46E1-8863-4BDB07D9EE18}" type="slidenum">
              <a:rPr lang="en-US" smtClean="0"/>
              <a:pPr/>
              <a:t>61</a:t>
            </a:fld>
            <a:endParaRPr lang="en-US"/>
          </a:p>
        </p:txBody>
      </p:sp>
    </p:spTree>
    <p:extLst>
      <p:ext uri="{BB962C8B-B14F-4D97-AF65-F5344CB8AC3E}">
        <p14:creationId xmlns:p14="http://schemas.microsoft.com/office/powerpoint/2010/main" val="2969969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8" end="8"/>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 calcmode="lin" valueType="num">
                                      <p:cBhvr additive="base">
                                        <p:cTn id="23"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10" end="10"/>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 calcmode="lin" valueType="num">
                                      <p:cBhvr additive="base">
                                        <p:cTn id="27"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AEC24-FE95-4E80-BC36-3020E0C89E2C}"/>
              </a:ext>
            </a:extLst>
          </p:cNvPr>
          <p:cNvSpPr>
            <a:spLocks noGrp="1"/>
          </p:cNvSpPr>
          <p:nvPr>
            <p:ph type="title"/>
          </p:nvPr>
        </p:nvSpPr>
        <p:spPr/>
        <p:txBody>
          <a:bodyPr/>
          <a:lstStyle/>
          <a:p>
            <a:r>
              <a:rPr lang="en-US" smtClean="0"/>
              <a:t>Reader Version 2</a:t>
            </a:r>
            <a:endParaRPr lang="en-US" dirty="0"/>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62</a:t>
            </a:fld>
            <a:endParaRPr lang="en-US"/>
          </a:p>
        </p:txBody>
      </p:sp>
      <p:sp>
        <p:nvSpPr>
          <p:cNvPr id="9"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10"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r>
              <a:rPr lang="en-US" dirty="0"/>
              <a:t>AR = “Active Readers”</a:t>
            </a:r>
          </a:p>
          <a:p>
            <a:r>
              <a:rPr lang="en-US" dirty="0"/>
              <a:t>AW = “Active Writers”</a:t>
            </a:r>
          </a:p>
          <a:p>
            <a:r>
              <a:rPr lang="en-US" dirty="0"/>
              <a:t>WR = “Waiting Readers”</a:t>
            </a:r>
          </a:p>
          <a:p>
            <a:r>
              <a:rPr lang="en-US" dirty="0"/>
              <a:t>WW = “Waiting Writers”</a:t>
            </a:r>
          </a:p>
        </p:txBody>
      </p:sp>
    </p:spTree>
    <p:extLst>
      <p:ext uri="{BB962C8B-B14F-4D97-AF65-F5344CB8AC3E}">
        <p14:creationId xmlns:p14="http://schemas.microsoft.com/office/powerpoint/2010/main" val="404239881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AEC24-FE95-4E80-BC36-3020E0C89E2C}"/>
              </a:ext>
            </a:extLst>
          </p:cNvPr>
          <p:cNvSpPr>
            <a:spLocks noGrp="1"/>
          </p:cNvSpPr>
          <p:nvPr>
            <p:ph type="title"/>
          </p:nvPr>
        </p:nvSpPr>
        <p:spPr/>
        <p:txBody>
          <a:bodyPr/>
          <a:lstStyle/>
          <a:p>
            <a:r>
              <a:rPr lang="en-US" smtClean="0"/>
              <a:t>Writer Version 2</a:t>
            </a:r>
            <a:endParaRPr lang="en-US" dirty="0"/>
          </a:p>
        </p:txBody>
      </p:sp>
      <p:sp>
        <p:nvSpPr>
          <p:cNvPr id="3"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63</a:t>
            </a:fld>
            <a:endParaRPr lang="en-US"/>
          </a:p>
        </p:txBody>
      </p:sp>
      <p:sp>
        <p:nvSpPr>
          <p:cNvPr id="8"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r>
              <a:rPr lang="en-US" dirty="0"/>
              <a:t>AR = “Active Readers”</a:t>
            </a:r>
          </a:p>
          <a:p>
            <a:r>
              <a:rPr lang="en-US" dirty="0"/>
              <a:t>AW = “Active Writers”</a:t>
            </a:r>
          </a:p>
          <a:p>
            <a:r>
              <a:rPr lang="en-US" dirty="0"/>
              <a:t>WR = “Waiting Readers”</a:t>
            </a:r>
          </a:p>
          <a:p>
            <a:r>
              <a:rPr lang="en-US" dirty="0"/>
              <a:t>WW = “Waiting Writers”</a:t>
            </a:r>
          </a:p>
        </p:txBody>
      </p:sp>
    </p:spTree>
    <p:extLst>
      <p:ext uri="{BB962C8B-B14F-4D97-AF65-F5344CB8AC3E}">
        <p14:creationId xmlns:p14="http://schemas.microsoft.com/office/powerpoint/2010/main" val="202108423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6F43A-E92F-45F5-B9A2-981D991616EB}"/>
              </a:ext>
            </a:extLst>
          </p:cNvPr>
          <p:cNvSpPr>
            <a:spLocks noGrp="1"/>
          </p:cNvSpPr>
          <p:nvPr>
            <p:ph type="title"/>
          </p:nvPr>
        </p:nvSpPr>
        <p:spPr/>
        <p:txBody>
          <a:bodyPr/>
          <a:lstStyle/>
          <a:p>
            <a:r>
              <a:rPr lang="en-US" smtClean="0"/>
              <a:t>Reader-Writer Design Choices</a:t>
            </a:r>
            <a:endParaRPr lang="en-US" dirty="0"/>
          </a:p>
        </p:txBody>
      </p:sp>
      <p:sp>
        <p:nvSpPr>
          <p:cNvPr id="3" name="Content Placeholder 2">
            <a:extLst>
              <a:ext uri="{FF2B5EF4-FFF2-40B4-BE49-F238E27FC236}">
                <a16:creationId xmlns:a16="http://schemas.microsoft.com/office/drawing/2014/main" id="{2E7D0AA4-5E3D-4C2D-9DD1-AE63158F7CC4}"/>
              </a:ext>
            </a:extLst>
          </p:cNvPr>
          <p:cNvSpPr>
            <a:spLocks noGrp="1"/>
          </p:cNvSpPr>
          <p:nvPr>
            <p:ph idx="1"/>
          </p:nvPr>
        </p:nvSpPr>
        <p:spPr/>
        <p:txBody>
          <a:bodyPr/>
          <a:lstStyle/>
          <a:p>
            <a:r>
              <a:rPr lang="en-US" dirty="0" smtClean="0"/>
              <a:t>Reader starvation:</a:t>
            </a:r>
          </a:p>
          <a:p>
            <a:pPr marL="274320" lvl="1" indent="0">
              <a:buNone/>
            </a:pPr>
            <a:r>
              <a:rPr lang="en-US" altLang="ko-KR" dirty="0" smtClean="0">
                <a:latin typeface="Consolas" panose="020B0609020204030204" pitchFamily="49" charset="0"/>
              </a:rPr>
              <a:t>while (AW &gt; 0 || WW &gt; 0) {   // Safe to read?</a:t>
            </a:r>
            <a:br>
              <a:rPr lang="en-US" altLang="ko-KR" dirty="0" smtClean="0">
                <a:latin typeface="Consolas" panose="020B0609020204030204" pitchFamily="49" charset="0"/>
              </a:rPr>
            </a:br>
            <a:r>
              <a:rPr lang="en-US" altLang="ko-KR" dirty="0" smtClean="0">
                <a:latin typeface="Consolas" panose="020B0609020204030204" pitchFamily="49" charset="0"/>
              </a:rPr>
              <a:t>  </a:t>
            </a:r>
            <a:r>
              <a:rPr lang="en-US" altLang="ko-KR" dirty="0" err="1" smtClean="0">
                <a:latin typeface="Consolas" panose="020B0609020204030204" pitchFamily="49" charset="0"/>
              </a:rPr>
              <a:t>okToRead.wait</a:t>
            </a:r>
            <a:r>
              <a:rPr lang="en-US" altLang="ko-KR" dirty="0" smtClean="0">
                <a:latin typeface="Consolas" panose="020B0609020204030204" pitchFamily="49" charset="0"/>
              </a:rPr>
              <a:t>(&amp;lock);      // Sleep on </a:t>
            </a:r>
            <a:r>
              <a:rPr lang="en-US" altLang="ko-KR" dirty="0" err="1" smtClean="0">
                <a:latin typeface="Consolas" panose="020B0609020204030204" pitchFamily="49" charset="0"/>
              </a:rPr>
              <a:t>cond</a:t>
            </a:r>
            <a:r>
              <a:rPr lang="en-US" altLang="ko-KR" dirty="0" smtClean="0">
                <a:latin typeface="Consolas" panose="020B0609020204030204" pitchFamily="49" charset="0"/>
              </a:rPr>
              <a:t> </a:t>
            </a:r>
            <a:r>
              <a:rPr lang="en-US" altLang="ko-KR" dirty="0" err="1" smtClean="0">
                <a:latin typeface="Consolas" panose="020B0609020204030204" pitchFamily="49" charset="0"/>
              </a:rPr>
              <a:t>var</a:t>
            </a:r>
            <a:r>
              <a:rPr lang="en-US" altLang="ko-KR" dirty="0" smtClean="0">
                <a:latin typeface="Consolas" panose="020B0609020204030204" pitchFamily="49" charset="0"/>
              </a:rPr>
              <a:t/>
            </a:r>
            <a:br>
              <a:rPr lang="en-US" altLang="ko-KR" dirty="0" smtClean="0">
                <a:latin typeface="Consolas" panose="020B0609020204030204" pitchFamily="49" charset="0"/>
              </a:rPr>
            </a:br>
            <a:r>
              <a:rPr lang="en-US" altLang="ko-KR" dirty="0" smtClean="0">
                <a:latin typeface="Consolas" panose="020B0609020204030204" pitchFamily="49" charset="0"/>
              </a:rPr>
              <a:t>}</a:t>
            </a:r>
            <a:endParaRPr lang="en-US" dirty="0" smtClean="0">
              <a:latin typeface="Consolas" panose="020B0609020204030204" pitchFamily="49" charset="0"/>
            </a:endParaRPr>
          </a:p>
          <a:p>
            <a:r>
              <a:rPr lang="en-US" dirty="0" smtClean="0"/>
              <a:t>“Writer-biased” Lock</a:t>
            </a:r>
          </a:p>
          <a:p>
            <a:pPr lvl="1"/>
            <a:r>
              <a:rPr lang="en-US" dirty="0" smtClean="0"/>
              <a:t>Can favor readers by changing conditions on wait loops</a:t>
            </a:r>
          </a:p>
          <a:p>
            <a:pPr lvl="1"/>
            <a:r>
              <a:rPr lang="en-US" dirty="0" smtClean="0"/>
              <a:t>Other possibilities, e.g. track readers waiting since before current writer started</a:t>
            </a:r>
            <a:endParaRPr lang="en-US" dirty="0"/>
          </a:p>
        </p:txBody>
      </p:sp>
      <p:sp>
        <p:nvSpPr>
          <p:cNvPr id="4" name="Date Placeholder 3">
            <a:extLst>
              <a:ext uri="{FF2B5EF4-FFF2-40B4-BE49-F238E27FC236}">
                <a16:creationId xmlns:a16="http://schemas.microsoft.com/office/drawing/2014/main" id="{EE9AFEE0-B256-4451-BC0F-2C1F46E81896}"/>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399839D5-9B25-4E5B-97F7-408FA54DB17A}"/>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01171FC5-EA20-4DB7-BE88-8C596FD67451}"/>
              </a:ext>
            </a:extLst>
          </p:cNvPr>
          <p:cNvSpPr>
            <a:spLocks noGrp="1"/>
          </p:cNvSpPr>
          <p:nvPr>
            <p:ph type="sldNum" sz="quarter" idx="12"/>
          </p:nvPr>
        </p:nvSpPr>
        <p:spPr/>
        <p:txBody>
          <a:bodyPr>
            <a:normAutofit lnSpcReduction="10000"/>
          </a:bodyPr>
          <a:lstStyle/>
          <a:p>
            <a:fld id="{250B3728-42B5-46E1-8863-4BDB07D9EE18}" type="slidenum">
              <a:rPr lang="en-US" smtClean="0"/>
              <a:pPr/>
              <a:t>64</a:t>
            </a:fld>
            <a:endParaRPr lang="en-US"/>
          </a:p>
        </p:txBody>
      </p:sp>
    </p:spTree>
    <p:extLst>
      <p:ext uri="{BB962C8B-B14F-4D97-AF65-F5344CB8AC3E}">
        <p14:creationId xmlns:p14="http://schemas.microsoft.com/office/powerpoint/2010/main" val="299236872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843DA-EA6F-45B0-9A0F-3CCCF44C7C4C}"/>
              </a:ext>
            </a:extLst>
          </p:cNvPr>
          <p:cNvSpPr>
            <a:spLocks noGrp="1"/>
          </p:cNvSpPr>
          <p:nvPr>
            <p:ph type="title"/>
          </p:nvPr>
        </p:nvSpPr>
        <p:spPr/>
        <p:txBody>
          <a:bodyPr/>
          <a:lstStyle/>
          <a:p>
            <a:r>
              <a:rPr lang="en-US" smtClean="0"/>
              <a:t>Fair Solution to the Reader-Writer Problem?</a:t>
            </a:r>
            <a:endParaRPr lang="en-US" dirty="0"/>
          </a:p>
        </p:txBody>
      </p:sp>
      <p:sp>
        <p:nvSpPr>
          <p:cNvPr id="3" name="Content Placeholder 2">
            <a:extLst>
              <a:ext uri="{FF2B5EF4-FFF2-40B4-BE49-F238E27FC236}">
                <a16:creationId xmlns:a16="http://schemas.microsoft.com/office/drawing/2014/main" id="{1FFF9378-3E86-4A97-9BB9-0F87685CDE7D}"/>
              </a:ext>
            </a:extLst>
          </p:cNvPr>
          <p:cNvSpPr>
            <a:spLocks noGrp="1"/>
          </p:cNvSpPr>
          <p:nvPr>
            <p:ph idx="1"/>
          </p:nvPr>
        </p:nvSpPr>
        <p:spPr/>
        <p:txBody>
          <a:bodyPr/>
          <a:lstStyle/>
          <a:p>
            <a:r>
              <a:rPr lang="en-US" smtClean="0"/>
              <a:t>Ideas?</a:t>
            </a:r>
            <a:endParaRPr lang="en-US" dirty="0"/>
          </a:p>
        </p:txBody>
      </p:sp>
      <p:sp>
        <p:nvSpPr>
          <p:cNvPr id="4" name="Date Placeholder 3">
            <a:extLst>
              <a:ext uri="{FF2B5EF4-FFF2-40B4-BE49-F238E27FC236}">
                <a16:creationId xmlns:a16="http://schemas.microsoft.com/office/drawing/2014/main" id="{08894760-44A8-4B81-A500-24175D59A597}"/>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9E0269DA-42F9-43AA-9ED1-B84F585AFD70}"/>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C7EEC261-9B48-4563-A8FC-7F83BDF0020D}"/>
              </a:ext>
            </a:extLst>
          </p:cNvPr>
          <p:cNvSpPr>
            <a:spLocks noGrp="1"/>
          </p:cNvSpPr>
          <p:nvPr>
            <p:ph type="sldNum" sz="quarter" idx="12"/>
          </p:nvPr>
        </p:nvSpPr>
        <p:spPr/>
        <p:txBody>
          <a:bodyPr>
            <a:normAutofit lnSpcReduction="10000"/>
          </a:bodyPr>
          <a:lstStyle/>
          <a:p>
            <a:fld id="{250B3728-42B5-46E1-8863-4BDB07D9EE18}" type="slidenum">
              <a:rPr lang="en-US" smtClean="0"/>
              <a:pPr/>
              <a:t>65</a:t>
            </a:fld>
            <a:endParaRPr lang="en-US"/>
          </a:p>
        </p:txBody>
      </p:sp>
    </p:spTree>
    <p:extLst>
      <p:ext uri="{BB962C8B-B14F-4D97-AF65-F5344CB8AC3E}">
        <p14:creationId xmlns:p14="http://schemas.microsoft.com/office/powerpoint/2010/main" val="166126084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3"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7" name="Content Placeholder 6"/>
          <p:cNvSpPr>
            <a:spLocks noGrp="1"/>
          </p:cNvSpPr>
          <p:nvPr>
            <p:ph sz="half" idx="2"/>
          </p:nvPr>
        </p:nvSpPr>
        <p:spPr>
          <a:xfrm>
            <a:off x="7594474" y="1828800"/>
            <a:ext cx="3360038" cy="4351337"/>
          </a:xfrm>
        </p:spPr>
        <p:txBody>
          <a:bodyPr/>
          <a:lstStyle/>
          <a:p>
            <a:pPr marL="285750" indent="-285750"/>
            <a:r>
              <a:rPr lang="en-US" dirty="0"/>
              <a:t>Sequence of arrivals: </a:t>
            </a:r>
            <a:r>
              <a:rPr lang="en-US" b="1" dirty="0">
                <a:solidFill>
                  <a:schemeClr val="tx2">
                    <a:lumMod val="60000"/>
                    <a:lumOff val="40000"/>
                  </a:schemeClr>
                </a:solidFill>
              </a:rPr>
              <a:t>R1</a:t>
            </a:r>
            <a:r>
              <a:rPr lang="en-US" dirty="0"/>
              <a:t>, R2, W1, R3</a:t>
            </a:r>
          </a:p>
          <a:p>
            <a:pPr marL="285750" indent="-285750"/>
            <a:r>
              <a:rPr lang="en-US" dirty="0"/>
              <a:t>AR = 0, WR = 0,</a:t>
            </a:r>
            <a:br>
              <a:rPr lang="en-US" dirty="0"/>
            </a:br>
            <a:r>
              <a:rPr lang="en-US" dirty="0"/>
              <a:t>AW = 0, WW = 0</a:t>
            </a:r>
            <a:br>
              <a:rPr lang="en-US" dirty="0"/>
            </a:br>
            <a:r>
              <a:rPr lang="en-US" dirty="0"/>
              <a:t/>
            </a:r>
            <a:br>
              <a:rPr lang="en-US" dirty="0"/>
            </a:br>
            <a:endParaRPr lang="en-US" dirty="0"/>
          </a:p>
          <a:p>
            <a:pPr marL="285750" indent="-285750"/>
            <a:r>
              <a:rPr lang="en-US" dirty="0"/>
              <a:t>R1 comes along (nobody waiting)</a:t>
            </a:r>
          </a:p>
          <a:p>
            <a:endParaRPr lang="en-US" dirty="0"/>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66</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60896" y="2271634"/>
            <a:ext cx="2103782"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1130091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67</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2567290"/>
            <a:ext cx="5731764"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smtClean="0">
                <a:solidFill>
                  <a:schemeClr val="tx2">
                    <a:lumMod val="60000"/>
                    <a:lumOff val="40000"/>
                  </a:schemeClr>
                </a:solidFill>
              </a:rPr>
              <a:t>R1</a:t>
            </a:r>
            <a:r>
              <a:rPr lang="en-US" dirty="0" smtClean="0"/>
              <a:t>, R2, W1, R3</a:t>
            </a:r>
          </a:p>
          <a:p>
            <a:pPr marL="285750" indent="-285750"/>
            <a:r>
              <a:rPr lang="en-US" dirty="0" smtClean="0"/>
              <a:t>AR = 0,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R1 comes along (nobody waiting)</a:t>
            </a:r>
          </a:p>
          <a:p>
            <a:endParaRPr lang="en-US" dirty="0"/>
          </a:p>
        </p:txBody>
      </p:sp>
    </p:spTree>
    <p:extLst>
      <p:ext uri="{BB962C8B-B14F-4D97-AF65-F5344CB8AC3E}">
        <p14:creationId xmlns:p14="http://schemas.microsoft.com/office/powerpoint/2010/main" val="234676419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68</a:t>
            </a:fld>
            <a:endParaRPr lang="en-US"/>
          </a:p>
        </p:txBody>
      </p:sp>
      <p:sp>
        <p:nvSpPr>
          <p:cNvPr id="12" name="Rectangle 11">
            <a:extLst>
              <a:ext uri="{FF2B5EF4-FFF2-40B4-BE49-F238E27FC236}">
                <a16:creationId xmlns:a16="http://schemas.microsoft.com/office/drawing/2014/main" id="{9AB90E6A-0CDB-4A58-8F37-AC558228963C}"/>
              </a:ext>
            </a:extLst>
          </p:cNvPr>
          <p:cNvSpPr/>
          <p:nvPr/>
        </p:nvSpPr>
        <p:spPr>
          <a:xfrm>
            <a:off x="1638300" y="3902804"/>
            <a:ext cx="5617846"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4"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smtClean="0">
                <a:solidFill>
                  <a:schemeClr val="tx2">
                    <a:lumMod val="60000"/>
                    <a:lumOff val="40000"/>
                  </a:schemeClr>
                </a:solidFill>
              </a:rPr>
              <a:t>R1</a:t>
            </a:r>
            <a:r>
              <a:rPr lang="en-US" dirty="0" smtClean="0"/>
              <a:t>, R2, W1, R3</a:t>
            </a:r>
          </a:p>
          <a:p>
            <a:pPr marL="285750" indent="-285750"/>
            <a:r>
              <a:rPr lang="en-US" dirty="0" smtClean="0"/>
              <a:t>AR = </a:t>
            </a:r>
            <a:r>
              <a:rPr lang="en-US" dirty="0" smtClean="0">
                <a:solidFill>
                  <a:srgbClr val="FF0000"/>
                </a:solidFill>
              </a:rPr>
              <a:t>1</a:t>
            </a:r>
            <a:r>
              <a:rPr lang="en-US" dirty="0" smtClean="0"/>
              <a:t>,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R1 comes along (nobody waiting)</a:t>
            </a:r>
          </a:p>
          <a:p>
            <a:endParaRPr lang="en-US" dirty="0"/>
          </a:p>
        </p:txBody>
      </p:sp>
    </p:spTree>
    <p:extLst>
      <p:ext uri="{BB962C8B-B14F-4D97-AF65-F5344CB8AC3E}">
        <p14:creationId xmlns:p14="http://schemas.microsoft.com/office/powerpoint/2010/main" val="232100402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69</a:t>
            </a:fld>
            <a:endParaRPr lang="en-US"/>
          </a:p>
        </p:txBody>
      </p:sp>
      <p:sp>
        <p:nvSpPr>
          <p:cNvPr id="12" name="Rectangle 11">
            <a:extLst>
              <a:ext uri="{FF2B5EF4-FFF2-40B4-BE49-F238E27FC236}">
                <a16:creationId xmlns:a16="http://schemas.microsoft.com/office/drawing/2014/main" id="{DF89391B-05E2-44A0-B0FB-605336AC7E5E}"/>
              </a:ext>
            </a:extLst>
          </p:cNvPr>
          <p:cNvSpPr/>
          <p:nvPr/>
        </p:nvSpPr>
        <p:spPr>
          <a:xfrm>
            <a:off x="1651752" y="4119351"/>
            <a:ext cx="2103782"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4"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smtClean="0">
                <a:solidFill>
                  <a:schemeClr val="tx2">
                    <a:lumMod val="60000"/>
                    <a:lumOff val="40000"/>
                  </a:schemeClr>
                </a:solidFill>
              </a:rPr>
              <a:t>R1</a:t>
            </a:r>
            <a:r>
              <a:rPr lang="en-US" dirty="0" smtClean="0"/>
              <a:t>, R2, W1, R3</a:t>
            </a:r>
          </a:p>
          <a:p>
            <a:pPr marL="285750" indent="-285750"/>
            <a:r>
              <a:rPr lang="en-US" dirty="0" smtClean="0"/>
              <a:t>AR = 1,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R1 comes along (nobody waiting)</a:t>
            </a:r>
          </a:p>
          <a:p>
            <a:endParaRPr lang="en-US" dirty="0"/>
          </a:p>
        </p:txBody>
      </p:sp>
    </p:spTree>
    <p:extLst>
      <p:ext uri="{BB962C8B-B14F-4D97-AF65-F5344CB8AC3E}">
        <p14:creationId xmlns:p14="http://schemas.microsoft.com/office/powerpoint/2010/main" val="879741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6EC03-0EDF-4817-89B2-07F202F8887D}"/>
              </a:ext>
            </a:extLst>
          </p:cNvPr>
          <p:cNvSpPr>
            <a:spLocks noGrp="1"/>
          </p:cNvSpPr>
          <p:nvPr>
            <p:ph type="title"/>
          </p:nvPr>
        </p:nvSpPr>
        <p:spPr/>
        <p:txBody>
          <a:bodyPr/>
          <a:lstStyle/>
          <a:p>
            <a:r>
              <a:rPr lang="en-US" dirty="0" smtClean="0"/>
              <a:t>Bootstrapping Threads</a:t>
            </a:r>
            <a:endParaRPr lang="en-US" dirty="0"/>
          </a:p>
        </p:txBody>
      </p:sp>
      <p:sp>
        <p:nvSpPr>
          <p:cNvPr id="3" name="Content Placeholder 2">
            <a:extLst>
              <a:ext uri="{FF2B5EF4-FFF2-40B4-BE49-F238E27FC236}">
                <a16:creationId xmlns:a16="http://schemas.microsoft.com/office/drawing/2014/main" id="{25DBFE1E-1363-4DB8-A609-090A3D0DCAEF}"/>
              </a:ext>
            </a:extLst>
          </p:cNvPr>
          <p:cNvSpPr>
            <a:spLocks noGrp="1"/>
          </p:cNvSpPr>
          <p:nvPr>
            <p:ph idx="1"/>
          </p:nvPr>
        </p:nvSpPr>
        <p:spPr/>
        <p:txBody>
          <a:bodyPr>
            <a:normAutofit/>
          </a:bodyPr>
          <a:lstStyle/>
          <a:p>
            <a:pPr marL="274320" lvl="1" indent="0">
              <a:buNone/>
            </a:pPr>
            <a:r>
              <a:rPr lang="en-US" altLang="ko-KR" dirty="0" err="1" smtClean="0">
                <a:latin typeface="Consolas" panose="020B0609020204030204" pitchFamily="49" charset="0"/>
              </a:rPr>
              <a:t>ThreadRoot</a:t>
            </a:r>
            <a:r>
              <a:rPr lang="en-US" altLang="ko-KR" dirty="0" smtClean="0">
                <a:latin typeface="Consolas" panose="020B0609020204030204" pitchFamily="49" charset="0"/>
              </a:rPr>
              <a:t>() {</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DoStartupHousekeeping</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UserModeSwitch</a:t>
            </a:r>
            <a:r>
              <a:rPr lang="en-US" altLang="ko-KR" dirty="0" smtClean="0">
                <a:latin typeface="Consolas" panose="020B0609020204030204" pitchFamily="49" charset="0"/>
              </a:rPr>
              <a:t>();     /* enter user mode */</a:t>
            </a:r>
          </a:p>
          <a:p>
            <a:pPr marL="274320" lvl="1" indent="0">
              <a:buNone/>
            </a:pPr>
            <a:r>
              <a:rPr lang="en-US" altLang="ko-KR" dirty="0" smtClean="0">
                <a:latin typeface="Consolas" panose="020B0609020204030204" pitchFamily="49" charset="0"/>
              </a:rPr>
              <a:t>  call </a:t>
            </a:r>
            <a:r>
              <a:rPr lang="en-US" altLang="ko-KR" dirty="0" err="1" smtClean="0">
                <a:latin typeface="Consolas" panose="020B0609020204030204" pitchFamily="49" charset="0"/>
              </a:rPr>
              <a:t>fcnPtr</a:t>
            </a:r>
            <a:r>
              <a:rPr lang="en-US" altLang="ko-KR" dirty="0" smtClean="0">
                <a:latin typeface="Consolas" panose="020B0609020204030204" pitchFamily="49" charset="0"/>
              </a:rPr>
              <a:t>(</a:t>
            </a:r>
            <a:r>
              <a:rPr lang="en-US" altLang="ko-KR" dirty="0" err="1" smtClean="0">
                <a:latin typeface="Consolas" panose="020B0609020204030204" pitchFamily="49" charset="0"/>
              </a:rPr>
              <a:t>fcnArgPtr</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  </a:t>
            </a:r>
            <a:r>
              <a:rPr lang="en-US" altLang="ko-KR" dirty="0" err="1" smtClean="0">
                <a:latin typeface="Consolas" panose="020B0609020204030204" pitchFamily="49" charset="0"/>
              </a:rPr>
              <a:t>ThreadFinish</a:t>
            </a:r>
            <a:r>
              <a:rPr lang="en-US" altLang="ko-KR" dirty="0" smtClean="0">
                <a:latin typeface="Consolas" panose="020B0609020204030204" pitchFamily="49" charset="0"/>
              </a:rPr>
              <a:t>();</a:t>
            </a:r>
          </a:p>
          <a:p>
            <a:pPr marL="274320" lvl="1" indent="0">
              <a:buNone/>
            </a:pPr>
            <a:r>
              <a:rPr lang="en-US" altLang="ko-KR" dirty="0" smtClean="0">
                <a:latin typeface="Consolas" panose="020B0609020204030204" pitchFamily="49" charset="0"/>
              </a:rPr>
              <a:t>}</a:t>
            </a:r>
          </a:p>
          <a:p>
            <a:r>
              <a:rPr lang="en-US" altLang="ko-KR" dirty="0" smtClean="0"/>
              <a:t>Stack will grow and shrink with execution of thread</a:t>
            </a:r>
          </a:p>
          <a:p>
            <a:r>
              <a:rPr lang="en-US" altLang="ko-KR" dirty="0" err="1" smtClean="0"/>
              <a:t>ThreadRoot</a:t>
            </a:r>
            <a:r>
              <a:rPr lang="en-US" altLang="ko-KR" dirty="0" smtClean="0"/>
              <a:t>() never returns</a:t>
            </a:r>
          </a:p>
          <a:p>
            <a:pPr lvl="1"/>
            <a:r>
              <a:rPr lang="en-US" altLang="ko-KR" dirty="0" err="1" smtClean="0"/>
              <a:t>ThreadFinish</a:t>
            </a:r>
            <a:r>
              <a:rPr lang="en-US" altLang="ko-KR" dirty="0" smtClean="0"/>
              <a:t>() destroys thread, invokes scheduler</a:t>
            </a:r>
            <a:endParaRPr lang="en-US" altLang="ko-KR" dirty="0"/>
          </a:p>
        </p:txBody>
      </p:sp>
      <p:sp>
        <p:nvSpPr>
          <p:cNvPr id="4" name="Date Placeholder 3">
            <a:extLst>
              <a:ext uri="{FF2B5EF4-FFF2-40B4-BE49-F238E27FC236}">
                <a16:creationId xmlns:a16="http://schemas.microsoft.com/office/drawing/2014/main" id="{CD916E0C-F2E6-4014-9141-1CF6D2E6F486}"/>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6E4E3980-19F7-4309-A1C0-92EF70547648}"/>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5A669318-B5A0-40D7-BEB8-5DA14DA4781B}"/>
              </a:ext>
            </a:extLst>
          </p:cNvPr>
          <p:cNvSpPr>
            <a:spLocks noGrp="1"/>
          </p:cNvSpPr>
          <p:nvPr>
            <p:ph type="sldNum" sz="quarter" idx="12"/>
          </p:nvPr>
        </p:nvSpPr>
        <p:spPr/>
        <p:txBody>
          <a:bodyPr>
            <a:normAutofit lnSpcReduction="10000"/>
          </a:bodyPr>
          <a:lstStyle/>
          <a:p>
            <a:fld id="{250B3728-42B5-46E1-8863-4BDB07D9EE18}" type="slidenum">
              <a:rPr lang="en-US" smtClean="0"/>
              <a:pPr/>
              <a:t>7</a:t>
            </a:fld>
            <a:endParaRPr lang="en-US"/>
          </a:p>
        </p:txBody>
      </p:sp>
    </p:spTree>
    <p:extLst>
      <p:ext uri="{BB962C8B-B14F-4D97-AF65-F5344CB8AC3E}">
        <p14:creationId xmlns:p14="http://schemas.microsoft.com/office/powerpoint/2010/main" val="341368292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70</a:t>
            </a:fld>
            <a:endParaRPr lang="en-US"/>
          </a:p>
        </p:txBody>
      </p:sp>
      <p:sp>
        <p:nvSpPr>
          <p:cNvPr id="12" name="Rectangle 11">
            <a:extLst>
              <a:ext uri="{FF2B5EF4-FFF2-40B4-BE49-F238E27FC236}">
                <a16:creationId xmlns:a16="http://schemas.microsoft.com/office/drawing/2014/main" id="{E05921B0-0B4E-4F00-9C60-18F32E1DCC99}"/>
              </a:ext>
            </a:extLst>
          </p:cNvPr>
          <p:cNvSpPr/>
          <p:nvPr/>
        </p:nvSpPr>
        <p:spPr>
          <a:xfrm>
            <a:off x="1638300" y="4406426"/>
            <a:ext cx="4158996" cy="53133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txBox="1">
            <a:spLocks/>
          </p:cNvSpPr>
          <p:nvPr/>
        </p:nvSpPr>
        <p:spPr>
          <a:xfrm>
            <a:off x="1261872" y="294198"/>
            <a:ext cx="10030968" cy="1397124"/>
          </a:xfrm>
          <a:prstGeom prst="rect">
            <a:avLst/>
          </a:prstGeom>
        </p:spPr>
        <p:txBody>
          <a:bodyPr vert="horz" lIns="91440" tIns="27432" rIns="91440" bIns="45720" rtlCol="0" anchor="b">
            <a:normAutofit/>
          </a:bodyPr>
          <a:lst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a:lstStyle>
          <a:p>
            <a:r>
              <a:rPr lang="en-US" smtClean="0"/>
              <a:t>Simulation of Reader-Writer, Version 2</a:t>
            </a:r>
            <a:endParaRPr lang="en-US" dirty="0"/>
          </a:p>
        </p:txBody>
      </p:sp>
      <p:sp>
        <p:nvSpPr>
          <p:cNvPr id="14"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smtClean="0">
                <a:solidFill>
                  <a:schemeClr val="tx2">
                    <a:lumMod val="60000"/>
                    <a:lumOff val="40000"/>
                  </a:schemeClr>
                </a:solidFill>
              </a:rPr>
              <a:t>R1</a:t>
            </a:r>
            <a:r>
              <a:rPr lang="en-US" dirty="0" smtClean="0"/>
              <a:t>, R2, W1, R3</a:t>
            </a:r>
          </a:p>
          <a:p>
            <a:pPr marL="285750" indent="-285750"/>
            <a:r>
              <a:rPr lang="en-US" dirty="0" smtClean="0"/>
              <a:t>AR = 1,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solidFill>
                  <a:srgbClr val="FF0000"/>
                </a:solidFill>
              </a:rPr>
              <a:t>R1 accesses DB</a:t>
            </a:r>
          </a:p>
          <a:p>
            <a:endParaRPr lang="en-US" dirty="0"/>
          </a:p>
        </p:txBody>
      </p:sp>
    </p:spTree>
    <p:extLst>
      <p:ext uri="{BB962C8B-B14F-4D97-AF65-F5344CB8AC3E}">
        <p14:creationId xmlns:p14="http://schemas.microsoft.com/office/powerpoint/2010/main" val="154644432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71</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2270679"/>
            <a:ext cx="2103782"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4"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smtClean="0">
                <a:solidFill>
                  <a:schemeClr val="tx2">
                    <a:lumMod val="60000"/>
                    <a:lumOff val="40000"/>
                  </a:schemeClr>
                </a:solidFill>
              </a:rPr>
              <a:t>R2</a:t>
            </a:r>
            <a:r>
              <a:rPr lang="en-US" dirty="0" smtClean="0"/>
              <a:t>, W1, R3</a:t>
            </a:r>
          </a:p>
          <a:p>
            <a:pPr marL="285750" indent="-285750"/>
            <a:r>
              <a:rPr lang="en-US" dirty="0" smtClean="0"/>
              <a:t>AR = 1,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R2 comes along (R1 accessing DB)</a:t>
            </a:r>
          </a:p>
          <a:p>
            <a:endParaRPr lang="en-US" dirty="0"/>
          </a:p>
        </p:txBody>
      </p:sp>
    </p:spTree>
    <p:extLst>
      <p:ext uri="{BB962C8B-B14F-4D97-AF65-F5344CB8AC3E}">
        <p14:creationId xmlns:p14="http://schemas.microsoft.com/office/powerpoint/2010/main" val="347793708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72</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2567290"/>
            <a:ext cx="5740908"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smtClean="0">
                <a:solidFill>
                  <a:schemeClr val="tx2">
                    <a:lumMod val="60000"/>
                    <a:lumOff val="40000"/>
                  </a:schemeClr>
                </a:solidFill>
              </a:rPr>
              <a:t>R2</a:t>
            </a:r>
            <a:r>
              <a:rPr lang="en-US" dirty="0" smtClean="0"/>
              <a:t>, W1, R3</a:t>
            </a:r>
          </a:p>
          <a:p>
            <a:pPr marL="285750" indent="-285750"/>
            <a:r>
              <a:rPr lang="en-US" dirty="0" smtClean="0"/>
              <a:t>AR = 1,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R2 comes along (R1 accessing DB)</a:t>
            </a:r>
          </a:p>
          <a:p>
            <a:endParaRPr lang="en-US" dirty="0"/>
          </a:p>
        </p:txBody>
      </p:sp>
    </p:spTree>
    <p:extLst>
      <p:ext uri="{BB962C8B-B14F-4D97-AF65-F5344CB8AC3E}">
        <p14:creationId xmlns:p14="http://schemas.microsoft.com/office/powerpoint/2010/main" val="207290960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73</a:t>
            </a:fld>
            <a:endParaRPr lang="en-US"/>
          </a:p>
        </p:txBody>
      </p:sp>
      <p:sp>
        <p:nvSpPr>
          <p:cNvPr id="12" name="Rectangle 11">
            <a:extLst>
              <a:ext uri="{FF2B5EF4-FFF2-40B4-BE49-F238E27FC236}">
                <a16:creationId xmlns:a16="http://schemas.microsoft.com/office/drawing/2014/main" id="{9AB90E6A-0CDB-4A58-8F37-AC558228963C}"/>
              </a:ext>
            </a:extLst>
          </p:cNvPr>
          <p:cNvSpPr/>
          <p:nvPr/>
        </p:nvSpPr>
        <p:spPr>
          <a:xfrm>
            <a:off x="1638300" y="3893660"/>
            <a:ext cx="5617846"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4"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smtClean="0">
                <a:solidFill>
                  <a:schemeClr val="tx2">
                    <a:lumMod val="60000"/>
                    <a:lumOff val="40000"/>
                  </a:schemeClr>
                </a:solidFill>
              </a:rPr>
              <a:t>R2</a:t>
            </a:r>
            <a:r>
              <a:rPr lang="en-US" dirty="0" smtClean="0"/>
              <a:t>, W1, R3</a:t>
            </a:r>
          </a:p>
          <a:p>
            <a:pPr marL="285750" indent="-285750"/>
            <a:r>
              <a:rPr lang="en-US" dirty="0" smtClean="0"/>
              <a:t>AR = </a:t>
            </a:r>
            <a:r>
              <a:rPr lang="en-US" dirty="0" smtClean="0">
                <a:solidFill>
                  <a:srgbClr val="FF0000"/>
                </a:solidFill>
              </a:rPr>
              <a:t>2</a:t>
            </a:r>
            <a:r>
              <a:rPr lang="en-US" dirty="0" smtClean="0"/>
              <a:t>,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R2 comes along (R1 accessing DB)</a:t>
            </a:r>
          </a:p>
          <a:p>
            <a:endParaRPr lang="en-US" dirty="0"/>
          </a:p>
        </p:txBody>
      </p:sp>
    </p:spTree>
    <p:extLst>
      <p:ext uri="{BB962C8B-B14F-4D97-AF65-F5344CB8AC3E}">
        <p14:creationId xmlns:p14="http://schemas.microsoft.com/office/powerpoint/2010/main" val="95489213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74</a:t>
            </a:fld>
            <a:endParaRPr lang="en-US"/>
          </a:p>
        </p:txBody>
      </p:sp>
      <p:sp>
        <p:nvSpPr>
          <p:cNvPr id="12" name="Rectangle 11">
            <a:extLst>
              <a:ext uri="{FF2B5EF4-FFF2-40B4-BE49-F238E27FC236}">
                <a16:creationId xmlns:a16="http://schemas.microsoft.com/office/drawing/2014/main" id="{DF89391B-05E2-44A0-B0FB-605336AC7E5E}"/>
              </a:ext>
            </a:extLst>
          </p:cNvPr>
          <p:cNvSpPr/>
          <p:nvPr/>
        </p:nvSpPr>
        <p:spPr>
          <a:xfrm>
            <a:off x="1638300" y="4107099"/>
            <a:ext cx="2103782"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4"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smtClean="0">
                <a:solidFill>
                  <a:schemeClr val="tx2">
                    <a:lumMod val="60000"/>
                    <a:lumOff val="40000"/>
                  </a:schemeClr>
                </a:solidFill>
              </a:rPr>
              <a:t>R2</a:t>
            </a:r>
            <a:r>
              <a:rPr lang="en-US" dirty="0" smtClean="0"/>
              <a:t>, W1, R3</a:t>
            </a:r>
          </a:p>
          <a:p>
            <a:pPr marL="285750" indent="-285750"/>
            <a:r>
              <a:rPr lang="en-US" dirty="0" smtClean="0"/>
              <a:t>AR = </a:t>
            </a:r>
            <a:r>
              <a:rPr lang="en-US" dirty="0"/>
              <a:t>2</a:t>
            </a:r>
            <a:r>
              <a:rPr lang="en-US" dirty="0" smtClean="0"/>
              <a:t>,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R2 comes along (R1 accessing DB)</a:t>
            </a:r>
          </a:p>
          <a:p>
            <a:endParaRPr lang="en-US" dirty="0"/>
          </a:p>
        </p:txBody>
      </p:sp>
    </p:spTree>
    <p:extLst>
      <p:ext uri="{BB962C8B-B14F-4D97-AF65-F5344CB8AC3E}">
        <p14:creationId xmlns:p14="http://schemas.microsoft.com/office/powerpoint/2010/main" val="418400796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75</a:t>
            </a:fld>
            <a:endParaRPr lang="en-US"/>
          </a:p>
        </p:txBody>
      </p:sp>
      <p:sp>
        <p:nvSpPr>
          <p:cNvPr id="12" name="Rectangle 11">
            <a:extLst>
              <a:ext uri="{FF2B5EF4-FFF2-40B4-BE49-F238E27FC236}">
                <a16:creationId xmlns:a16="http://schemas.microsoft.com/office/drawing/2014/main" id="{E05921B0-0B4E-4F00-9C60-18F32E1DCC99}"/>
              </a:ext>
            </a:extLst>
          </p:cNvPr>
          <p:cNvSpPr/>
          <p:nvPr/>
        </p:nvSpPr>
        <p:spPr>
          <a:xfrm>
            <a:off x="1648968" y="4415570"/>
            <a:ext cx="4139184" cy="540478"/>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4"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smtClean="0">
                <a:solidFill>
                  <a:schemeClr val="tx2">
                    <a:lumMod val="60000"/>
                    <a:lumOff val="40000"/>
                  </a:schemeClr>
                </a:solidFill>
              </a:rPr>
              <a:t>R2</a:t>
            </a:r>
            <a:r>
              <a:rPr lang="en-US" dirty="0" smtClean="0"/>
              <a:t>, W1, R3</a:t>
            </a:r>
          </a:p>
          <a:p>
            <a:pPr marL="285750" indent="-285750"/>
            <a:r>
              <a:rPr lang="en-US" dirty="0" smtClean="0"/>
              <a:t>AR = </a:t>
            </a:r>
            <a:r>
              <a:rPr lang="en-US" dirty="0"/>
              <a:t>2</a:t>
            </a:r>
            <a:r>
              <a:rPr lang="en-US" dirty="0" smtClean="0"/>
              <a:t>,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solidFill>
                  <a:srgbClr val="FF0000"/>
                </a:solidFill>
              </a:rPr>
              <a:t>R2 &amp; R1 accessing DB</a:t>
            </a:r>
          </a:p>
          <a:p>
            <a:endParaRPr lang="en-US" dirty="0"/>
          </a:p>
        </p:txBody>
      </p:sp>
    </p:spTree>
    <p:extLst>
      <p:ext uri="{BB962C8B-B14F-4D97-AF65-F5344CB8AC3E}">
        <p14:creationId xmlns:p14="http://schemas.microsoft.com/office/powerpoint/2010/main" val="893732815"/>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76</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2028164"/>
            <a:ext cx="1745973"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smtClean="0">
                <a:solidFill>
                  <a:schemeClr val="tx2">
                    <a:lumMod val="60000"/>
                    <a:lumOff val="40000"/>
                  </a:schemeClr>
                </a:solidFill>
              </a:rPr>
              <a:t>W1</a:t>
            </a:r>
            <a:r>
              <a:rPr lang="en-US" dirty="0" smtClean="0"/>
              <a:t>, R3</a:t>
            </a:r>
          </a:p>
          <a:p>
            <a:pPr marL="285750" indent="-285750"/>
            <a:r>
              <a:rPr lang="en-US" dirty="0" smtClean="0"/>
              <a:t>AR = </a:t>
            </a:r>
            <a:r>
              <a:rPr lang="en-US" dirty="0"/>
              <a:t>2</a:t>
            </a:r>
            <a:r>
              <a:rPr lang="en-US" dirty="0" smtClean="0"/>
              <a:t>,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W1 comes along (R1 &amp; R2 accessing DB)</a:t>
            </a:r>
          </a:p>
          <a:p>
            <a:endParaRPr lang="en-US" dirty="0"/>
          </a:p>
        </p:txBody>
      </p:sp>
    </p:spTree>
    <p:extLst>
      <p:ext uri="{BB962C8B-B14F-4D97-AF65-F5344CB8AC3E}">
        <p14:creationId xmlns:p14="http://schemas.microsoft.com/office/powerpoint/2010/main" val="90387127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77</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2296388"/>
            <a:ext cx="5420868"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smtClean="0">
                <a:solidFill>
                  <a:schemeClr val="tx2">
                    <a:lumMod val="60000"/>
                    <a:lumOff val="40000"/>
                  </a:schemeClr>
                </a:solidFill>
              </a:rPr>
              <a:t>W1</a:t>
            </a:r>
            <a:r>
              <a:rPr lang="en-US" dirty="0" smtClean="0"/>
              <a:t>, R3</a:t>
            </a:r>
          </a:p>
          <a:p>
            <a:pPr marL="285750" indent="-285750"/>
            <a:r>
              <a:rPr lang="en-US" dirty="0" smtClean="0"/>
              <a:t>AR = </a:t>
            </a:r>
            <a:r>
              <a:rPr lang="en-US" dirty="0"/>
              <a:t>2</a:t>
            </a:r>
            <a:r>
              <a:rPr lang="en-US" dirty="0" smtClean="0"/>
              <a:t>, WR = 0,</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smtClean="0"/>
              <a:t>W1 comes along (R1 &amp; R2 accessing DB)</a:t>
            </a:r>
          </a:p>
          <a:p>
            <a:endParaRPr lang="en-US" dirty="0"/>
          </a:p>
        </p:txBody>
      </p:sp>
    </p:spTree>
    <p:extLst>
      <p:ext uri="{BB962C8B-B14F-4D97-AF65-F5344CB8AC3E}">
        <p14:creationId xmlns:p14="http://schemas.microsoft.com/office/powerpoint/2010/main" val="80314034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78</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2827324"/>
            <a:ext cx="5183124"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smtClean="0">
                <a:solidFill>
                  <a:schemeClr val="tx2">
                    <a:lumMod val="60000"/>
                    <a:lumOff val="40000"/>
                  </a:schemeClr>
                </a:solidFill>
              </a:rPr>
              <a:t>W1</a:t>
            </a:r>
            <a:r>
              <a:rPr lang="en-US" dirty="0" smtClean="0"/>
              <a:t>, R3</a:t>
            </a:r>
          </a:p>
          <a:p>
            <a:pPr marL="285750" indent="-285750"/>
            <a:r>
              <a:rPr lang="en-US" dirty="0" smtClean="0"/>
              <a:t>AR = </a:t>
            </a:r>
            <a:r>
              <a:rPr lang="en-US" dirty="0"/>
              <a:t>2</a:t>
            </a:r>
            <a:r>
              <a:rPr lang="en-US" dirty="0" smtClean="0"/>
              <a:t>, WR = 0,</a:t>
            </a:r>
            <a:br>
              <a:rPr lang="en-US" dirty="0" smtClean="0"/>
            </a:br>
            <a:r>
              <a:rPr lang="en-US" dirty="0" smtClean="0"/>
              <a:t>AW = 0, WW = </a:t>
            </a:r>
            <a:r>
              <a:rPr lang="en-US" dirty="0" smtClean="0">
                <a:solidFill>
                  <a:srgbClr val="FF0000"/>
                </a:solidFill>
              </a:rPr>
              <a:t>1</a:t>
            </a:r>
            <a:r>
              <a:rPr lang="en-US" dirty="0" smtClean="0"/>
              <a:t/>
            </a:r>
            <a:br>
              <a:rPr lang="en-US" dirty="0" smtClean="0"/>
            </a:br>
            <a:r>
              <a:rPr lang="en-US" dirty="0" smtClean="0"/>
              <a:t/>
            </a:r>
            <a:br>
              <a:rPr lang="en-US" dirty="0" smtClean="0"/>
            </a:br>
            <a:endParaRPr lang="en-US" dirty="0" smtClean="0"/>
          </a:p>
          <a:p>
            <a:pPr marL="285750" indent="-285750"/>
            <a:r>
              <a:rPr lang="en-US" dirty="0" smtClean="0"/>
              <a:t>W1 comes along (R1 &amp; R2 accessing DB)</a:t>
            </a:r>
          </a:p>
          <a:p>
            <a:endParaRPr lang="en-US" dirty="0"/>
          </a:p>
        </p:txBody>
      </p:sp>
    </p:spTree>
    <p:extLst>
      <p:ext uri="{BB962C8B-B14F-4D97-AF65-F5344CB8AC3E}">
        <p14:creationId xmlns:p14="http://schemas.microsoft.com/office/powerpoint/2010/main" val="212033368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79</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2270679"/>
            <a:ext cx="2103782"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smtClean="0">
                <a:solidFill>
                  <a:schemeClr val="tx2">
                    <a:lumMod val="60000"/>
                    <a:lumOff val="40000"/>
                  </a:schemeClr>
                </a:solidFill>
              </a:rPr>
              <a:t>R3</a:t>
            </a:r>
          </a:p>
          <a:p>
            <a:pPr marL="285750" indent="-285750"/>
            <a:r>
              <a:rPr lang="en-US" dirty="0" smtClean="0"/>
              <a:t>AR = </a:t>
            </a:r>
            <a:r>
              <a:rPr lang="en-US" dirty="0"/>
              <a:t>2</a:t>
            </a:r>
            <a:r>
              <a:rPr lang="en-US" dirty="0" smtClean="0"/>
              <a:t>, WR = 0,</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R3 comes along (R1 &amp; R2 accessing DB, W1 waiting)</a:t>
            </a:r>
          </a:p>
          <a:p>
            <a:endParaRPr lang="en-US" dirty="0"/>
          </a:p>
        </p:txBody>
      </p:sp>
    </p:spTree>
    <p:extLst>
      <p:ext uri="{BB962C8B-B14F-4D97-AF65-F5344CB8AC3E}">
        <p14:creationId xmlns:p14="http://schemas.microsoft.com/office/powerpoint/2010/main" val="29189592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8A64F-C88D-442E-A97A-F7B705B48737}"/>
              </a:ext>
            </a:extLst>
          </p:cNvPr>
          <p:cNvSpPr>
            <a:spLocks noGrp="1"/>
          </p:cNvSpPr>
          <p:nvPr>
            <p:ph type="title"/>
          </p:nvPr>
        </p:nvSpPr>
        <p:spPr/>
        <p:txBody>
          <a:bodyPr/>
          <a:lstStyle/>
          <a:p>
            <a:r>
              <a:rPr lang="en-US" smtClean="0"/>
              <a:t>Aside: SMT/Hyperthreading</a:t>
            </a:r>
            <a:endParaRPr lang="en-US" dirty="0"/>
          </a:p>
        </p:txBody>
      </p:sp>
      <p:sp>
        <p:nvSpPr>
          <p:cNvPr id="3" name="Content Placeholder 2">
            <a:extLst>
              <a:ext uri="{FF2B5EF4-FFF2-40B4-BE49-F238E27FC236}">
                <a16:creationId xmlns:a16="http://schemas.microsoft.com/office/drawing/2014/main" id="{2EAE2CB9-9E4D-4F90-9238-96A3C2D830CD}"/>
              </a:ext>
            </a:extLst>
          </p:cNvPr>
          <p:cNvSpPr>
            <a:spLocks noGrp="1"/>
          </p:cNvSpPr>
          <p:nvPr>
            <p:ph idx="1"/>
          </p:nvPr>
        </p:nvSpPr>
        <p:spPr>
          <a:xfrm>
            <a:off x="1261871" y="1828800"/>
            <a:ext cx="5643119" cy="4351337"/>
          </a:xfrm>
        </p:spPr>
        <p:txBody>
          <a:bodyPr/>
          <a:lstStyle/>
          <a:p>
            <a:r>
              <a:rPr lang="en-US" altLang="en-US" dirty="0" smtClean="0"/>
              <a:t>Hardware technique </a:t>
            </a:r>
          </a:p>
          <a:p>
            <a:pPr lvl="1"/>
            <a:r>
              <a:rPr lang="en-US" altLang="en-US" dirty="0" smtClean="0"/>
              <a:t>Superscalar processors try to execute</a:t>
            </a:r>
            <a:br>
              <a:rPr lang="en-US" altLang="en-US" dirty="0" smtClean="0"/>
            </a:br>
            <a:r>
              <a:rPr lang="en-US" altLang="en-US" dirty="0" smtClean="0"/>
              <a:t>multiple independent instructions in parallel</a:t>
            </a:r>
          </a:p>
          <a:p>
            <a:pPr lvl="1"/>
            <a:r>
              <a:rPr lang="en-US" altLang="en-US" dirty="0" err="1" smtClean="0"/>
              <a:t>Hyperthreading</a:t>
            </a:r>
            <a:r>
              <a:rPr lang="en-US" altLang="en-US" dirty="0" smtClean="0"/>
              <a:t> allows a single core to</a:t>
            </a:r>
            <a:br>
              <a:rPr lang="en-US" altLang="en-US" dirty="0" smtClean="0"/>
            </a:br>
            <a:r>
              <a:rPr lang="en-US" altLang="en-US" dirty="0" smtClean="0"/>
              <a:t>process multiple instructions streams at once</a:t>
            </a:r>
          </a:p>
          <a:p>
            <a:pPr lvl="1"/>
            <a:r>
              <a:rPr lang="en-US" altLang="en-US" dirty="0" smtClean="0"/>
              <a:t>But, sub-linear speedup</a:t>
            </a:r>
          </a:p>
          <a:p>
            <a:r>
              <a:rPr lang="en-US" altLang="en-US" dirty="0" smtClean="0"/>
              <a:t>Original called “Simultaneous Multithreading”</a:t>
            </a:r>
            <a:endParaRPr lang="en-US" altLang="ja-JP" dirty="0" smtClean="0"/>
          </a:p>
          <a:p>
            <a:pPr lvl="1"/>
            <a:r>
              <a:rPr lang="en-US" altLang="en-US" dirty="0" smtClean="0">
                <a:hlinkClick r:id="rId2"/>
              </a:rPr>
              <a:t>http://www.cs.washington.edu/research/smt/</a:t>
            </a:r>
            <a:br>
              <a:rPr lang="en-US" altLang="en-US" dirty="0" smtClean="0">
                <a:hlinkClick r:id="rId2"/>
              </a:rPr>
            </a:br>
            <a:r>
              <a:rPr lang="en-US" altLang="en-US" dirty="0" smtClean="0">
                <a:hlinkClick r:id="rId2"/>
              </a:rPr>
              <a:t>index.html</a:t>
            </a:r>
            <a:r>
              <a:rPr lang="en-US" altLang="en-US" dirty="0" smtClean="0"/>
              <a:t> </a:t>
            </a:r>
          </a:p>
          <a:p>
            <a:pPr lvl="1"/>
            <a:r>
              <a:rPr lang="en-US" altLang="en-US" dirty="0" smtClean="0"/>
              <a:t>Intel, SPARC, Power (IBM)</a:t>
            </a:r>
          </a:p>
          <a:p>
            <a:r>
              <a:rPr lang="en-US" altLang="en-US" dirty="0" smtClean="0"/>
              <a:t>From the OS perspective, this just looks like multiple cores</a:t>
            </a:r>
            <a:endParaRPr lang="en-US" altLang="en-US" dirty="0"/>
          </a:p>
        </p:txBody>
      </p:sp>
      <p:sp>
        <p:nvSpPr>
          <p:cNvPr id="4" name="Date Placeholder 3">
            <a:extLst>
              <a:ext uri="{FF2B5EF4-FFF2-40B4-BE49-F238E27FC236}">
                <a16:creationId xmlns:a16="http://schemas.microsoft.com/office/drawing/2014/main" id="{3F973929-02B6-4AA1-ADDB-FC6D4B9F056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8B154A9B-9272-4DE8-99F5-37E5FC13973E}"/>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045F2175-1D69-48CC-8898-8BDB6A2A7DDD}"/>
              </a:ext>
            </a:extLst>
          </p:cNvPr>
          <p:cNvSpPr>
            <a:spLocks noGrp="1"/>
          </p:cNvSpPr>
          <p:nvPr>
            <p:ph type="sldNum" sz="quarter" idx="12"/>
          </p:nvPr>
        </p:nvSpPr>
        <p:spPr/>
        <p:txBody>
          <a:bodyPr>
            <a:normAutofit lnSpcReduction="10000"/>
          </a:bodyPr>
          <a:lstStyle/>
          <a:p>
            <a:fld id="{250B3728-42B5-46E1-8863-4BDB07D9EE18}" type="slidenum">
              <a:rPr lang="en-US" smtClean="0"/>
              <a:pPr/>
              <a:t>8</a:t>
            </a:fld>
            <a:endParaRPr lang="en-US"/>
          </a:p>
        </p:txBody>
      </p:sp>
      <p:grpSp>
        <p:nvGrpSpPr>
          <p:cNvPr id="7" name="Group 6">
            <a:extLst>
              <a:ext uri="{FF2B5EF4-FFF2-40B4-BE49-F238E27FC236}">
                <a16:creationId xmlns:a16="http://schemas.microsoft.com/office/drawing/2014/main" id="{BC8E3BFC-F89E-43B4-A4B8-5DFD11CF8953}"/>
              </a:ext>
            </a:extLst>
          </p:cNvPr>
          <p:cNvGrpSpPr/>
          <p:nvPr/>
        </p:nvGrpSpPr>
        <p:grpSpPr>
          <a:xfrm>
            <a:off x="5970875" y="1843722"/>
            <a:ext cx="5867400" cy="4419600"/>
            <a:chOff x="4038600" y="685800"/>
            <a:chExt cx="5867400" cy="4419600"/>
          </a:xfrm>
        </p:grpSpPr>
        <p:pic>
          <p:nvPicPr>
            <p:cNvPr id="8" name="Picture 5" descr="hyperthreading">
              <a:extLst>
                <a:ext uri="{FF2B5EF4-FFF2-40B4-BE49-F238E27FC236}">
                  <a16:creationId xmlns:a16="http://schemas.microsoft.com/office/drawing/2014/main" id="{AE05863A-1EA4-4585-BBBA-0F61F00F4C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8387" y="685800"/>
              <a:ext cx="3960813" cy="3635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 name="TextBox 1">
              <a:extLst>
                <a:ext uri="{FF2B5EF4-FFF2-40B4-BE49-F238E27FC236}">
                  <a16:creationId xmlns:a16="http://schemas.microsoft.com/office/drawing/2014/main" id="{F835A7B5-98C3-4328-95D0-8C0B7C03DACF}"/>
                </a:ext>
              </a:extLst>
            </p:cNvPr>
            <p:cNvSpPr txBox="1">
              <a:spLocks noChangeArrowheads="1"/>
            </p:cNvSpPr>
            <p:nvPr/>
          </p:nvSpPr>
          <p:spPr bwMode="auto">
            <a:xfrm>
              <a:off x="4038600" y="4306720"/>
              <a:ext cx="5867400" cy="7986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b="1">
                  <a:solidFill>
                    <a:schemeClr val="tx1"/>
                  </a:solidFill>
                  <a:latin typeface="Comic Sans MS" panose="030F0702030302020204" pitchFamily="66" charset="0"/>
                  <a:ea typeface="MS PGothic" panose="020B0600070205080204" pitchFamily="34" charset="-128"/>
                </a:defRPr>
              </a:lvl1pPr>
              <a:lvl2pPr marL="742950" indent="-285750">
                <a:defRPr b="1">
                  <a:solidFill>
                    <a:schemeClr val="tx1"/>
                  </a:solidFill>
                  <a:latin typeface="Comic Sans MS" panose="030F0702030302020204" pitchFamily="66" charset="0"/>
                  <a:ea typeface="MS PGothic" panose="020B0600070205080204" pitchFamily="34" charset="-128"/>
                </a:defRPr>
              </a:lvl2pPr>
              <a:lvl3pPr marL="1143000" indent="-228600">
                <a:defRPr b="1">
                  <a:solidFill>
                    <a:schemeClr val="tx1"/>
                  </a:solidFill>
                  <a:latin typeface="Comic Sans MS" panose="030F0702030302020204" pitchFamily="66" charset="0"/>
                  <a:ea typeface="MS PGothic" panose="020B0600070205080204" pitchFamily="34" charset="-128"/>
                </a:defRPr>
              </a:lvl3pPr>
              <a:lvl4pPr marL="1600200" indent="-228600">
                <a:defRPr b="1">
                  <a:solidFill>
                    <a:schemeClr val="tx1"/>
                  </a:solidFill>
                  <a:latin typeface="Comic Sans MS" panose="030F0702030302020204" pitchFamily="66" charset="0"/>
                  <a:ea typeface="MS PGothic" panose="020B0600070205080204" pitchFamily="34" charset="-128"/>
                </a:defRPr>
              </a:lvl4pPr>
              <a:lvl5pPr marL="2057400" indent="-228600">
                <a:defRPr b="1">
                  <a:solidFill>
                    <a:schemeClr val="tx1"/>
                  </a:solidFill>
                  <a:latin typeface="Comic Sans MS" panose="030F0702030302020204" pitchFamily="66" charset="0"/>
                  <a:ea typeface="MS PGothic" panose="020B0600070205080204" pitchFamily="34" charset="-128"/>
                </a:defRPr>
              </a:lvl5pPr>
              <a:lvl6pPr marL="2514600" indent="-228600" eaLnBrk="0" fontAlgn="base" hangingPunct="0">
                <a:spcBef>
                  <a:spcPct val="0"/>
                </a:spcBef>
                <a:spcAft>
                  <a:spcPct val="0"/>
                </a:spcAft>
                <a:defRPr b="1">
                  <a:solidFill>
                    <a:schemeClr val="tx1"/>
                  </a:solidFill>
                  <a:latin typeface="Comic Sans MS" panose="030F0702030302020204" pitchFamily="66" charset="0"/>
                  <a:ea typeface="MS PGothic" panose="020B0600070205080204" pitchFamily="34" charset="-128"/>
                </a:defRPr>
              </a:lvl6pPr>
              <a:lvl7pPr marL="2971800" indent="-228600" eaLnBrk="0" fontAlgn="base" hangingPunct="0">
                <a:spcBef>
                  <a:spcPct val="0"/>
                </a:spcBef>
                <a:spcAft>
                  <a:spcPct val="0"/>
                </a:spcAft>
                <a:defRPr b="1">
                  <a:solidFill>
                    <a:schemeClr val="tx1"/>
                  </a:solidFill>
                  <a:latin typeface="Comic Sans MS" panose="030F0702030302020204" pitchFamily="66" charset="0"/>
                  <a:ea typeface="MS PGothic" panose="020B0600070205080204" pitchFamily="34" charset="-128"/>
                </a:defRPr>
              </a:lvl7pPr>
              <a:lvl8pPr marL="3429000" indent="-228600" eaLnBrk="0" fontAlgn="base" hangingPunct="0">
                <a:spcBef>
                  <a:spcPct val="0"/>
                </a:spcBef>
                <a:spcAft>
                  <a:spcPct val="0"/>
                </a:spcAft>
                <a:defRPr b="1">
                  <a:solidFill>
                    <a:schemeClr val="tx1"/>
                  </a:solidFill>
                  <a:latin typeface="Comic Sans MS" panose="030F0702030302020204" pitchFamily="66" charset="0"/>
                  <a:ea typeface="MS PGothic" panose="020B0600070205080204" pitchFamily="34" charset="-128"/>
                </a:defRPr>
              </a:lvl8pPr>
              <a:lvl9pPr marL="3886200" indent="-228600" eaLnBrk="0" fontAlgn="base" hangingPunct="0">
                <a:spcBef>
                  <a:spcPct val="0"/>
                </a:spcBef>
                <a:spcAft>
                  <a:spcPct val="0"/>
                </a:spcAft>
                <a:defRPr b="1">
                  <a:solidFill>
                    <a:schemeClr val="tx1"/>
                  </a:solidFill>
                  <a:latin typeface="Comic Sans MS" panose="030F0702030302020204" pitchFamily="66" charset="0"/>
                  <a:ea typeface="MS PGothic" panose="020B0600070205080204" pitchFamily="34" charset="-128"/>
                </a:defRPr>
              </a:lvl9pPr>
            </a:lstStyle>
            <a:p>
              <a:pPr algn="ctr">
                <a:lnSpc>
                  <a:spcPct val="85000"/>
                </a:lnSpc>
              </a:pPr>
              <a:r>
                <a:rPr lang="en-US" altLang="en-US" b="0" dirty="0">
                  <a:latin typeface="+mn-lt"/>
                  <a:cs typeface="Gill Sans Light"/>
                </a:rPr>
                <a:t>Colored blocks show </a:t>
              </a:r>
            </a:p>
            <a:p>
              <a:pPr algn="ctr">
                <a:lnSpc>
                  <a:spcPct val="85000"/>
                </a:lnSpc>
              </a:pPr>
              <a:r>
                <a:rPr lang="en-US" altLang="en-US" b="0" dirty="0">
                  <a:latin typeface="+mn-lt"/>
                  <a:cs typeface="Gill Sans Light"/>
                </a:rPr>
                <a:t>instructions executed</a:t>
              </a:r>
            </a:p>
            <a:p>
              <a:pPr>
                <a:lnSpc>
                  <a:spcPct val="85000"/>
                </a:lnSpc>
              </a:pPr>
              <a:endParaRPr lang="en-US" altLang="en-US" b="0" dirty="0">
                <a:latin typeface="+mn-lt"/>
                <a:cs typeface="Gill Sans Light"/>
              </a:endParaRPr>
            </a:p>
          </p:txBody>
        </p:sp>
      </p:grpSp>
    </p:spTree>
    <p:extLst>
      <p:ext uri="{BB962C8B-B14F-4D97-AF65-F5344CB8AC3E}">
        <p14:creationId xmlns:p14="http://schemas.microsoft.com/office/powerpoint/2010/main" val="397427342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80</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2567290"/>
            <a:ext cx="5814060"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smtClean="0">
                <a:solidFill>
                  <a:schemeClr val="tx2">
                    <a:lumMod val="60000"/>
                    <a:lumOff val="40000"/>
                  </a:schemeClr>
                </a:solidFill>
              </a:rPr>
              <a:t>R3</a:t>
            </a:r>
          </a:p>
          <a:p>
            <a:pPr marL="285750" indent="-285750"/>
            <a:r>
              <a:rPr lang="en-US" dirty="0" smtClean="0"/>
              <a:t>AR = </a:t>
            </a:r>
            <a:r>
              <a:rPr lang="en-US" dirty="0"/>
              <a:t>2</a:t>
            </a:r>
            <a:r>
              <a:rPr lang="en-US" dirty="0" smtClean="0"/>
              <a:t>, WR = 0,</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R3 comes along (R1 &amp; R2 accessing DB, W1 waiting)</a:t>
            </a:r>
          </a:p>
          <a:p>
            <a:endParaRPr lang="en-US" dirty="0"/>
          </a:p>
        </p:txBody>
      </p:sp>
    </p:spTree>
    <p:extLst>
      <p:ext uri="{BB962C8B-B14F-4D97-AF65-F5344CB8AC3E}">
        <p14:creationId xmlns:p14="http://schemas.microsoft.com/office/powerpoint/2010/main" val="3261598155"/>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81</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3083197"/>
            <a:ext cx="5617846"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dirty="0"/>
              <a:t>W1</a:t>
            </a:r>
            <a:r>
              <a:rPr lang="en-US" dirty="0" smtClean="0"/>
              <a:t>, </a:t>
            </a:r>
            <a:r>
              <a:rPr lang="en-US" b="1" dirty="0" smtClean="0">
                <a:solidFill>
                  <a:schemeClr val="tx2">
                    <a:lumMod val="60000"/>
                    <a:lumOff val="40000"/>
                  </a:schemeClr>
                </a:solidFill>
              </a:rPr>
              <a:t>R3</a:t>
            </a:r>
          </a:p>
          <a:p>
            <a:pPr marL="285750" indent="-285750"/>
            <a:r>
              <a:rPr lang="en-US" dirty="0" smtClean="0"/>
              <a:t>AR = </a:t>
            </a:r>
            <a:r>
              <a:rPr lang="en-US" dirty="0"/>
              <a:t>2</a:t>
            </a:r>
            <a:r>
              <a:rPr lang="en-US" dirty="0" smtClean="0"/>
              <a:t>, WR = </a:t>
            </a:r>
            <a:r>
              <a:rPr lang="en-US" dirty="0" smtClean="0">
                <a:solidFill>
                  <a:srgbClr val="FF0000"/>
                </a:solidFill>
              </a:rPr>
              <a:t>1</a:t>
            </a:r>
            <a:r>
              <a:rPr lang="en-US" dirty="0" smtClean="0"/>
              <a:t>,</a:t>
            </a:r>
            <a:br>
              <a:rPr lang="en-US" dirty="0" smtClean="0"/>
            </a:br>
            <a:r>
              <a:rPr lang="en-US" dirty="0" smtClean="0"/>
              <a:t>AW = 0, WW = 1</a:t>
            </a:r>
            <a:br>
              <a:rPr lang="en-US" dirty="0" smtClean="0"/>
            </a:br>
            <a:r>
              <a:rPr lang="en-US" dirty="0" smtClean="0"/>
              <a:t/>
            </a:r>
            <a:br>
              <a:rPr lang="en-US" dirty="0" smtClean="0"/>
            </a:br>
            <a:endParaRPr lang="en-US" dirty="0" smtClean="0"/>
          </a:p>
          <a:p>
            <a:pPr marL="285750" indent="-285750"/>
            <a:r>
              <a:rPr lang="en-US" dirty="0" smtClean="0"/>
              <a:t>R3 comes along (R1 &amp; R2 accessing DB, W1 &amp; R3 waiting)</a:t>
            </a:r>
          </a:p>
          <a:p>
            <a:endParaRPr lang="en-US" dirty="0"/>
          </a:p>
        </p:txBody>
      </p:sp>
    </p:spTree>
    <p:extLst>
      <p:ext uri="{BB962C8B-B14F-4D97-AF65-F5344CB8AC3E}">
        <p14:creationId xmlns:p14="http://schemas.microsoft.com/office/powerpoint/2010/main" val="328232729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82</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5141790"/>
            <a:ext cx="2054088"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a:solidFill>
                  <a:schemeClr val="tx2">
                    <a:lumMod val="60000"/>
                    <a:lumOff val="40000"/>
                  </a:schemeClr>
                </a:solidFill>
              </a:rPr>
              <a:t>R2</a:t>
            </a:r>
            <a:r>
              <a:rPr lang="en-US" dirty="0" smtClean="0"/>
              <a:t>, </a:t>
            </a:r>
            <a:r>
              <a:rPr lang="en-US" dirty="0"/>
              <a:t>W1</a:t>
            </a:r>
            <a:r>
              <a:rPr lang="en-US" dirty="0" smtClean="0"/>
              <a:t>, </a:t>
            </a:r>
            <a:r>
              <a:rPr lang="en-US" dirty="0"/>
              <a:t>R3</a:t>
            </a:r>
          </a:p>
          <a:p>
            <a:pPr marL="285750" indent="-285750"/>
            <a:r>
              <a:rPr lang="en-US" dirty="0" smtClean="0"/>
              <a:t>AR = </a:t>
            </a:r>
            <a:r>
              <a:rPr lang="en-US" dirty="0"/>
              <a:t>2</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R2 finishes reading DB</a:t>
            </a:r>
          </a:p>
          <a:p>
            <a:pPr marL="285750" indent="-285750"/>
            <a:r>
              <a:rPr lang="en-US" dirty="0"/>
              <a:t>R1 accessing DB, W1 &amp; R3 waiting</a:t>
            </a:r>
          </a:p>
          <a:p>
            <a:endParaRPr lang="en-US" dirty="0"/>
          </a:p>
        </p:txBody>
      </p:sp>
    </p:spTree>
    <p:extLst>
      <p:ext uri="{BB962C8B-B14F-4D97-AF65-F5344CB8AC3E}">
        <p14:creationId xmlns:p14="http://schemas.microsoft.com/office/powerpoint/2010/main" val="148599728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83</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5365222"/>
            <a:ext cx="5343207"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a:solidFill>
                  <a:schemeClr val="tx2">
                    <a:lumMod val="60000"/>
                    <a:lumOff val="40000"/>
                  </a:schemeClr>
                </a:solidFill>
              </a:rPr>
              <a:t>R2</a:t>
            </a:r>
            <a:r>
              <a:rPr lang="en-US" dirty="0" smtClean="0"/>
              <a:t>, </a:t>
            </a:r>
            <a:r>
              <a:rPr lang="en-US" dirty="0"/>
              <a:t>W1</a:t>
            </a:r>
            <a:r>
              <a:rPr lang="en-US" dirty="0" smtClean="0"/>
              <a:t>, </a:t>
            </a:r>
            <a:r>
              <a:rPr lang="en-US" dirty="0"/>
              <a:t>R3</a:t>
            </a:r>
          </a:p>
          <a:p>
            <a:pPr marL="285750" indent="-285750"/>
            <a:r>
              <a:rPr lang="en-US" dirty="0" smtClean="0"/>
              <a:t>AR = </a:t>
            </a:r>
            <a:r>
              <a:rPr lang="en-US" dirty="0" smtClean="0">
                <a:solidFill>
                  <a:srgbClr val="FF0000"/>
                </a:solidFill>
              </a:rPr>
              <a:t>1</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R2 finishes reading DB</a:t>
            </a:r>
          </a:p>
          <a:p>
            <a:pPr marL="285750" indent="-285750"/>
            <a:r>
              <a:rPr lang="en-US" dirty="0"/>
              <a:t>R1 accessing DB, W1 &amp; R3 waiting</a:t>
            </a:r>
          </a:p>
          <a:p>
            <a:endParaRPr lang="en-US" dirty="0"/>
          </a:p>
        </p:txBody>
      </p:sp>
    </p:spTree>
    <p:extLst>
      <p:ext uri="{BB962C8B-B14F-4D97-AF65-F5344CB8AC3E}">
        <p14:creationId xmlns:p14="http://schemas.microsoft.com/office/powerpoint/2010/main" val="381380804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84</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696" y="5570366"/>
            <a:ext cx="6051407"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a:solidFill>
                  <a:schemeClr val="tx2">
                    <a:lumMod val="60000"/>
                    <a:lumOff val="40000"/>
                  </a:schemeClr>
                </a:solidFill>
              </a:rPr>
              <a:t>R2</a:t>
            </a:r>
            <a:r>
              <a:rPr lang="en-US" dirty="0" smtClean="0"/>
              <a:t>, </a:t>
            </a:r>
            <a:r>
              <a:rPr lang="en-US" dirty="0"/>
              <a:t>W1</a:t>
            </a:r>
            <a:r>
              <a:rPr lang="en-US" dirty="0" smtClean="0"/>
              <a:t>, </a:t>
            </a:r>
            <a:r>
              <a:rPr lang="en-US" dirty="0"/>
              <a:t>R3</a:t>
            </a:r>
          </a:p>
          <a:p>
            <a:pPr marL="285750" indent="-285750"/>
            <a:r>
              <a:rPr lang="en-US" dirty="0" smtClean="0"/>
              <a:t>AR = </a:t>
            </a:r>
            <a:r>
              <a:rPr lang="en-US" dirty="0"/>
              <a:t>1</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R2 finishes reading DB</a:t>
            </a:r>
          </a:p>
          <a:p>
            <a:pPr marL="285750" indent="-285750"/>
            <a:r>
              <a:rPr lang="en-US" dirty="0" smtClean="0"/>
              <a:t>R1 accessing DB, W1 &amp; R3 waiting</a:t>
            </a:r>
          </a:p>
          <a:p>
            <a:endParaRPr lang="en-US" dirty="0"/>
          </a:p>
        </p:txBody>
      </p:sp>
    </p:spTree>
    <p:extLst>
      <p:ext uri="{BB962C8B-B14F-4D97-AF65-F5344CB8AC3E}">
        <p14:creationId xmlns:p14="http://schemas.microsoft.com/office/powerpoint/2010/main" val="236442721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85</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6019800"/>
            <a:ext cx="2027583"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b="1" dirty="0">
                <a:solidFill>
                  <a:schemeClr val="tx2">
                    <a:lumMod val="60000"/>
                    <a:lumOff val="40000"/>
                  </a:schemeClr>
                </a:solidFill>
              </a:rPr>
              <a:t>R2</a:t>
            </a:r>
            <a:r>
              <a:rPr lang="en-US" dirty="0" smtClean="0"/>
              <a:t>, </a:t>
            </a:r>
            <a:r>
              <a:rPr lang="en-US" dirty="0"/>
              <a:t>W1</a:t>
            </a:r>
            <a:r>
              <a:rPr lang="en-US" dirty="0" smtClean="0"/>
              <a:t>, </a:t>
            </a:r>
            <a:r>
              <a:rPr lang="en-US" dirty="0"/>
              <a:t>R3</a:t>
            </a:r>
          </a:p>
          <a:p>
            <a:pPr marL="285750" indent="-285750"/>
            <a:r>
              <a:rPr lang="en-US" dirty="0" smtClean="0"/>
              <a:t>AR = </a:t>
            </a:r>
            <a:r>
              <a:rPr lang="en-US" dirty="0"/>
              <a:t>1</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R2 finishes reading DB</a:t>
            </a:r>
          </a:p>
          <a:p>
            <a:pPr marL="285750" indent="-285750"/>
            <a:r>
              <a:rPr lang="en-US" dirty="0" smtClean="0"/>
              <a:t>R1 accessing DB, W1 &amp; R3 waiting</a:t>
            </a:r>
          </a:p>
          <a:p>
            <a:endParaRPr lang="en-US" dirty="0"/>
          </a:p>
        </p:txBody>
      </p:sp>
    </p:spTree>
    <p:extLst>
      <p:ext uri="{BB962C8B-B14F-4D97-AF65-F5344CB8AC3E}">
        <p14:creationId xmlns:p14="http://schemas.microsoft.com/office/powerpoint/2010/main" val="194367285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86</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5132646"/>
            <a:ext cx="2054088"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a:solidFill>
                  <a:schemeClr val="tx2">
                    <a:lumMod val="60000"/>
                    <a:lumOff val="40000"/>
                  </a:schemeClr>
                </a:solidFill>
              </a:rPr>
              <a:t>R1</a:t>
            </a:r>
            <a:r>
              <a:rPr lang="en-US" dirty="0" smtClean="0"/>
              <a:t>, </a:t>
            </a:r>
            <a:r>
              <a:rPr lang="en-US" dirty="0"/>
              <a:t>R2</a:t>
            </a:r>
            <a:r>
              <a:rPr lang="en-US" dirty="0" smtClean="0"/>
              <a:t>, </a:t>
            </a:r>
            <a:r>
              <a:rPr lang="en-US" dirty="0"/>
              <a:t>W1</a:t>
            </a:r>
            <a:r>
              <a:rPr lang="en-US" dirty="0" smtClean="0"/>
              <a:t>, </a:t>
            </a:r>
            <a:r>
              <a:rPr lang="en-US" dirty="0"/>
              <a:t>R3</a:t>
            </a:r>
          </a:p>
          <a:p>
            <a:pPr marL="285750" indent="-285750"/>
            <a:r>
              <a:rPr lang="en-US" dirty="0" smtClean="0"/>
              <a:t>AR = </a:t>
            </a:r>
            <a:r>
              <a:rPr lang="en-US" dirty="0"/>
              <a:t>1</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R1 finishes reading DB</a:t>
            </a:r>
          </a:p>
          <a:p>
            <a:pPr marL="285750" indent="-285750"/>
            <a:r>
              <a:rPr lang="en-US" dirty="0"/>
              <a:t>W1 &amp; R3 waiting</a:t>
            </a:r>
          </a:p>
          <a:p>
            <a:endParaRPr lang="en-US" dirty="0"/>
          </a:p>
        </p:txBody>
      </p:sp>
    </p:spTree>
    <p:extLst>
      <p:ext uri="{BB962C8B-B14F-4D97-AF65-F5344CB8AC3E}">
        <p14:creationId xmlns:p14="http://schemas.microsoft.com/office/powerpoint/2010/main" val="259844475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87</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5365222"/>
            <a:ext cx="5343207"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a:solidFill>
                  <a:schemeClr val="tx2">
                    <a:lumMod val="60000"/>
                    <a:lumOff val="40000"/>
                  </a:schemeClr>
                </a:solidFill>
              </a:rPr>
              <a:t>R1</a:t>
            </a:r>
            <a:r>
              <a:rPr lang="en-US" dirty="0" smtClean="0"/>
              <a:t>, </a:t>
            </a:r>
            <a:r>
              <a:rPr lang="en-US" dirty="0"/>
              <a:t>R2</a:t>
            </a:r>
            <a:r>
              <a:rPr lang="en-US" dirty="0" smtClean="0"/>
              <a:t>, </a:t>
            </a:r>
            <a:r>
              <a:rPr lang="en-US" dirty="0"/>
              <a:t>W1</a:t>
            </a:r>
            <a:r>
              <a:rPr lang="en-US" dirty="0" smtClean="0"/>
              <a:t>, </a:t>
            </a:r>
            <a:r>
              <a:rPr lang="en-US" dirty="0"/>
              <a:t>R3</a:t>
            </a:r>
          </a:p>
          <a:p>
            <a:pPr marL="285750" indent="-285750"/>
            <a:r>
              <a:rPr lang="en-US" dirty="0" smtClean="0"/>
              <a:t>AR = </a:t>
            </a:r>
            <a:r>
              <a:rPr lang="en-US" dirty="0" smtClean="0">
                <a:solidFill>
                  <a:srgbClr val="FF0000"/>
                </a:solidFill>
              </a:rPr>
              <a:t>0</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R1 finishes reading DB</a:t>
            </a:r>
          </a:p>
          <a:p>
            <a:pPr marL="285750" indent="-285750"/>
            <a:r>
              <a:rPr lang="en-US" dirty="0"/>
              <a:t>W1 &amp; R3 waiting</a:t>
            </a:r>
          </a:p>
          <a:p>
            <a:endParaRPr lang="en-US" dirty="0"/>
          </a:p>
        </p:txBody>
      </p:sp>
    </p:spTree>
    <p:extLst>
      <p:ext uri="{BB962C8B-B14F-4D97-AF65-F5344CB8AC3E}">
        <p14:creationId xmlns:p14="http://schemas.microsoft.com/office/powerpoint/2010/main" val="69435217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88</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696" y="5579510"/>
            <a:ext cx="6087983"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a:solidFill>
                  <a:schemeClr val="tx2">
                    <a:lumMod val="60000"/>
                    <a:lumOff val="40000"/>
                  </a:schemeClr>
                </a:solidFill>
              </a:rPr>
              <a:t>R1</a:t>
            </a:r>
            <a:r>
              <a:rPr lang="en-US" dirty="0" smtClean="0"/>
              <a:t>, </a:t>
            </a:r>
            <a:r>
              <a:rPr lang="en-US" dirty="0"/>
              <a:t>R2</a:t>
            </a:r>
            <a:r>
              <a:rPr lang="en-US" dirty="0" smtClean="0"/>
              <a:t>, </a:t>
            </a:r>
            <a:r>
              <a:rPr lang="en-US" dirty="0"/>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R1 finishes reading DB</a:t>
            </a:r>
          </a:p>
          <a:p>
            <a:pPr marL="285750" indent="-285750"/>
            <a:r>
              <a:rPr lang="en-US" dirty="0" smtClean="0"/>
              <a:t>W1 &amp; R3 waiting</a:t>
            </a:r>
          </a:p>
          <a:p>
            <a:endParaRPr lang="en-US" dirty="0"/>
          </a:p>
        </p:txBody>
      </p:sp>
    </p:spTree>
    <p:extLst>
      <p:ext uri="{BB962C8B-B14F-4D97-AF65-F5344CB8AC3E}">
        <p14:creationId xmlns:p14="http://schemas.microsoft.com/office/powerpoint/2010/main" val="3256542723"/>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89</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56705" y="5803232"/>
            <a:ext cx="5521335"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a:solidFill>
                  <a:schemeClr val="tx2">
                    <a:lumMod val="60000"/>
                    <a:lumOff val="40000"/>
                  </a:schemeClr>
                </a:solidFill>
              </a:rPr>
              <a:t>R1</a:t>
            </a:r>
            <a:r>
              <a:rPr lang="en-US" dirty="0" smtClean="0"/>
              <a:t>, </a:t>
            </a:r>
            <a:r>
              <a:rPr lang="en-US" dirty="0"/>
              <a:t>R2</a:t>
            </a:r>
            <a:r>
              <a:rPr lang="en-US" dirty="0" smtClean="0"/>
              <a:t>, </a:t>
            </a:r>
            <a:r>
              <a:rPr lang="en-US" dirty="0"/>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R1 finishes reading DB</a:t>
            </a:r>
          </a:p>
          <a:p>
            <a:pPr marL="285750" indent="-285750"/>
            <a:r>
              <a:rPr lang="en-US" dirty="0" smtClean="0"/>
              <a:t>W1 &amp; R3 waiting</a:t>
            </a:r>
          </a:p>
          <a:p>
            <a:endParaRPr lang="en-US" dirty="0"/>
          </a:p>
        </p:txBody>
      </p:sp>
    </p:spTree>
    <p:extLst>
      <p:ext uri="{BB962C8B-B14F-4D97-AF65-F5344CB8AC3E}">
        <p14:creationId xmlns:p14="http://schemas.microsoft.com/office/powerpoint/2010/main" val="1370577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006B-C040-45CC-87CB-D1BD3AD2AA14}"/>
              </a:ext>
            </a:extLst>
          </p:cNvPr>
          <p:cNvSpPr>
            <a:spLocks noGrp="1"/>
          </p:cNvSpPr>
          <p:nvPr>
            <p:ph type="title"/>
          </p:nvPr>
        </p:nvSpPr>
        <p:spPr/>
        <p:txBody>
          <a:bodyPr/>
          <a:lstStyle/>
          <a:p>
            <a:r>
              <a:rPr lang="en-US" smtClean="0"/>
              <a:t>Aside: SMT/Hyperthreading</a:t>
            </a:r>
            <a:endParaRPr lang="en-US" dirty="0"/>
          </a:p>
        </p:txBody>
      </p:sp>
      <p:sp>
        <p:nvSpPr>
          <p:cNvPr id="6" name="Content Placeholder 5">
            <a:extLst>
              <a:ext uri="{FF2B5EF4-FFF2-40B4-BE49-F238E27FC236}">
                <a16:creationId xmlns:a16="http://schemas.microsoft.com/office/drawing/2014/main" id="{127B47D6-291F-4DBD-8E70-2F2B8434885A}"/>
              </a:ext>
            </a:extLst>
          </p:cNvPr>
          <p:cNvSpPr>
            <a:spLocks noGrp="1"/>
          </p:cNvSpPr>
          <p:nvPr>
            <p:ph idx="1"/>
          </p:nvPr>
        </p:nvSpPr>
        <p:spPr/>
        <p:txBody>
          <a:bodyPr/>
          <a:lstStyle/>
          <a:p>
            <a:r>
              <a:rPr lang="en-US" smtClean="0"/>
              <a:t>Switch overhead: </a:t>
            </a:r>
          </a:p>
          <a:p>
            <a:pPr lvl="1"/>
            <a:r>
              <a:rPr lang="en-US" smtClean="0"/>
              <a:t>Same process:  low</a:t>
            </a:r>
          </a:p>
          <a:p>
            <a:pPr lvl="1"/>
            <a:r>
              <a:rPr lang="en-US" smtClean="0"/>
              <a:t>Different proc.: high</a:t>
            </a:r>
          </a:p>
          <a:p>
            <a:r>
              <a:rPr lang="en-US" smtClean="0"/>
              <a:t>Protection</a:t>
            </a:r>
          </a:p>
          <a:p>
            <a:pPr lvl="1"/>
            <a:r>
              <a:rPr lang="en-US" smtClean="0"/>
              <a:t>Same proc: low</a:t>
            </a:r>
          </a:p>
          <a:p>
            <a:pPr lvl="1"/>
            <a:r>
              <a:rPr lang="en-US" smtClean="0"/>
              <a:t>Different proc: high</a:t>
            </a:r>
          </a:p>
          <a:p>
            <a:r>
              <a:rPr lang="en-US" smtClean="0"/>
              <a:t>Sharing overhead</a:t>
            </a:r>
          </a:p>
          <a:p>
            <a:pPr lvl="1"/>
            <a:r>
              <a:rPr lang="en-US" smtClean="0"/>
              <a:t>Same proc: low</a:t>
            </a:r>
          </a:p>
          <a:p>
            <a:pPr lvl="1"/>
            <a:r>
              <a:rPr lang="en-US" smtClean="0"/>
              <a:t>Different proc: high</a:t>
            </a:r>
            <a:endParaRPr lang="en-US" dirty="0"/>
          </a:p>
        </p:txBody>
      </p:sp>
      <p:sp>
        <p:nvSpPr>
          <p:cNvPr id="3" name="Date Placeholder 2">
            <a:extLst>
              <a:ext uri="{FF2B5EF4-FFF2-40B4-BE49-F238E27FC236}">
                <a16:creationId xmlns:a16="http://schemas.microsoft.com/office/drawing/2014/main" id="{04FAE829-DB03-4687-816F-3865ADE7CC4C}"/>
              </a:ext>
            </a:extLst>
          </p:cNvPr>
          <p:cNvSpPr>
            <a:spLocks noGrp="1"/>
          </p:cNvSpPr>
          <p:nvPr>
            <p:ph type="dt" sz="half" idx="10"/>
          </p:nvPr>
        </p:nvSpPr>
        <p:spPr/>
        <p:txBody>
          <a:bodyPr/>
          <a:lstStyle/>
          <a:p>
            <a:r>
              <a:rPr lang="en-US" smtClean="0"/>
              <a:t>2/26/2026, Lecture 7</a:t>
            </a:r>
            <a:endParaRPr lang="en-US"/>
          </a:p>
        </p:txBody>
      </p:sp>
      <p:sp>
        <p:nvSpPr>
          <p:cNvPr id="4" name="Footer Placeholder 3">
            <a:extLst>
              <a:ext uri="{FF2B5EF4-FFF2-40B4-BE49-F238E27FC236}">
                <a16:creationId xmlns:a16="http://schemas.microsoft.com/office/drawing/2014/main" id="{73EF04E4-9E8D-49CC-9145-0F4F5DC84B32}"/>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5" name="Slide Number Placeholder 4">
            <a:extLst>
              <a:ext uri="{FF2B5EF4-FFF2-40B4-BE49-F238E27FC236}">
                <a16:creationId xmlns:a16="http://schemas.microsoft.com/office/drawing/2014/main" id="{669B1943-F086-43B7-9D24-530306E07B71}"/>
              </a:ext>
            </a:extLst>
          </p:cNvPr>
          <p:cNvSpPr>
            <a:spLocks noGrp="1"/>
          </p:cNvSpPr>
          <p:nvPr>
            <p:ph type="sldNum" sz="quarter" idx="12"/>
          </p:nvPr>
        </p:nvSpPr>
        <p:spPr/>
        <p:txBody>
          <a:bodyPr>
            <a:normAutofit lnSpcReduction="10000"/>
          </a:bodyPr>
          <a:lstStyle/>
          <a:p>
            <a:fld id="{250B3728-42B5-46E1-8863-4BDB07D9EE18}" type="slidenum">
              <a:rPr lang="en-US" smtClean="0"/>
              <a:pPr/>
              <a:t>9</a:t>
            </a:fld>
            <a:endParaRPr lang="en-US"/>
          </a:p>
        </p:txBody>
      </p:sp>
      <p:grpSp>
        <p:nvGrpSpPr>
          <p:cNvPr id="11" name="Group 10"/>
          <p:cNvGrpSpPr/>
          <p:nvPr/>
        </p:nvGrpSpPr>
        <p:grpSpPr>
          <a:xfrm>
            <a:off x="5401573" y="1691640"/>
            <a:ext cx="4698657" cy="4912465"/>
            <a:chOff x="1174701" y="842963"/>
            <a:chExt cx="5372100" cy="5616553"/>
          </a:xfrm>
        </p:grpSpPr>
        <p:sp>
          <p:nvSpPr>
            <p:cNvPr id="7" name="TextBox 41">
              <a:extLst>
                <a:ext uri="{FF2B5EF4-FFF2-40B4-BE49-F238E27FC236}">
                  <a16:creationId xmlns:a16="http://schemas.microsoft.com/office/drawing/2014/main" id="{FD168320-F0FE-4C14-9BA1-66CBBFAD60E7}"/>
                </a:ext>
              </a:extLst>
            </p:cNvPr>
            <p:cNvSpPr txBox="1">
              <a:spLocks noChangeArrowheads="1"/>
            </p:cNvSpPr>
            <p:nvPr/>
          </p:nvSpPr>
          <p:spPr bwMode="auto">
            <a:xfrm>
              <a:off x="1635076" y="842963"/>
              <a:ext cx="118173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b="0" dirty="0">
                  <a:latin typeface="+mn-lt"/>
                  <a:cs typeface="Gill Sans Light"/>
                </a:rPr>
                <a:t>Process 1</a:t>
              </a:r>
            </a:p>
          </p:txBody>
        </p:sp>
        <p:sp>
          <p:nvSpPr>
            <p:cNvPr id="8" name="Rectangle 44">
              <a:extLst>
                <a:ext uri="{FF2B5EF4-FFF2-40B4-BE49-F238E27FC236}">
                  <a16:creationId xmlns:a16="http://schemas.microsoft.com/office/drawing/2014/main" id="{B7A6D249-3E7C-4AA7-AC8C-D720F18EBD09}"/>
                </a:ext>
              </a:extLst>
            </p:cNvPr>
            <p:cNvSpPr>
              <a:spLocks noChangeArrowheads="1"/>
            </p:cNvSpPr>
            <p:nvPr/>
          </p:nvSpPr>
          <p:spPr bwMode="auto">
            <a:xfrm>
              <a:off x="2965401" y="4195763"/>
              <a:ext cx="2209800" cy="609600"/>
            </a:xfrm>
            <a:prstGeom prst="rect">
              <a:avLst/>
            </a:prstGeom>
            <a:solidFill>
              <a:srgbClr val="FF817E"/>
            </a:solidFill>
            <a:ln w="25400">
              <a:solidFill>
                <a:schemeClr val="tx1"/>
              </a:solidFill>
              <a:round/>
              <a:headEnd type="triangle" w="med" len="med"/>
              <a:tailEnd/>
            </a:ln>
          </p:spPr>
          <p:txBody>
            <a:bodyPr anchor="ctr"/>
            <a:lstStyle/>
            <a:p>
              <a:pPr algn="ctr"/>
              <a:endParaRPr lang="en-US" sz="1600" b="0">
                <a:cs typeface="Gill Sans Light"/>
              </a:endParaRPr>
            </a:p>
          </p:txBody>
        </p:sp>
        <p:sp>
          <p:nvSpPr>
            <p:cNvPr id="9" name="Oval 8">
              <a:extLst>
                <a:ext uri="{FF2B5EF4-FFF2-40B4-BE49-F238E27FC236}">
                  <a16:creationId xmlns:a16="http://schemas.microsoft.com/office/drawing/2014/main" id="{E7BA6EFA-5708-4B2B-86E9-78AFACDFCF60}"/>
                </a:ext>
              </a:extLst>
            </p:cNvPr>
            <p:cNvSpPr/>
            <p:nvPr/>
          </p:nvSpPr>
          <p:spPr bwMode="auto">
            <a:xfrm>
              <a:off x="3422601" y="4195763"/>
              <a:ext cx="1295400" cy="609600"/>
            </a:xfrm>
            <a:prstGeom prst="ellipse">
              <a:avLst/>
            </a:prstGeom>
            <a:solidFill>
              <a:schemeClr val="accent1">
                <a:lumMod val="60000"/>
                <a:lumOff val="40000"/>
              </a:schemeClr>
            </a:solidFill>
            <a:ln w="25400" cap="flat" cmpd="sng" algn="ctr">
              <a:solidFill>
                <a:schemeClr val="tx1"/>
              </a:solidFill>
              <a:prstDash val="solid"/>
              <a:round/>
              <a:headEnd type="triangle" w="med" len="med"/>
              <a:tailEnd type="none" w="med" len="med"/>
            </a:ln>
            <a:effectLst/>
          </p:spPr>
          <p:txBody>
            <a:bodyPr anchor="ctr"/>
            <a:lstStyle/>
            <a:p>
              <a:pPr algn="ctr">
                <a:defRPr/>
              </a:pPr>
              <a:r>
                <a:rPr lang="en-US" sz="1600" b="0" dirty="0">
                  <a:ea typeface="ＭＳ Ｐゴシック" charset="0"/>
                  <a:cs typeface="Gill Sans Light"/>
                </a:rPr>
                <a:t>CPU </a:t>
              </a:r>
              <a:r>
                <a:rPr lang="en-US" sz="1600" b="0" dirty="0" err="1">
                  <a:ea typeface="ＭＳ Ｐゴシック" charset="0"/>
                  <a:cs typeface="Gill Sans Light"/>
                </a:rPr>
                <a:t>sched</a:t>
              </a:r>
              <a:r>
                <a:rPr lang="en-US" sz="1600" b="0" dirty="0">
                  <a:ea typeface="ＭＳ Ｐゴシック" charset="0"/>
                  <a:cs typeface="Gill Sans Light"/>
                </a:rPr>
                <a:t>.</a:t>
              </a:r>
            </a:p>
          </p:txBody>
        </p:sp>
        <p:sp>
          <p:nvSpPr>
            <p:cNvPr id="10" name="TextBox 47">
              <a:extLst>
                <a:ext uri="{FF2B5EF4-FFF2-40B4-BE49-F238E27FC236}">
                  <a16:creationId xmlns:a16="http://schemas.microsoft.com/office/drawing/2014/main" id="{13CCD145-4B3B-4364-86B9-2BA13B1BE6CA}"/>
                </a:ext>
              </a:extLst>
            </p:cNvPr>
            <p:cNvSpPr txBox="1">
              <a:spLocks noChangeArrowheads="1"/>
            </p:cNvSpPr>
            <p:nvPr/>
          </p:nvSpPr>
          <p:spPr bwMode="auto">
            <a:xfrm>
              <a:off x="5175201" y="4271963"/>
              <a:ext cx="510076"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b="0">
                  <a:latin typeface="+mn-lt"/>
                  <a:cs typeface="Gill Sans Light"/>
                </a:rPr>
                <a:t>OS</a:t>
              </a:r>
            </a:p>
          </p:txBody>
        </p:sp>
        <p:sp>
          <p:nvSpPr>
            <p:cNvPr id="14" name="Rounded Rectangle 76">
              <a:extLst>
                <a:ext uri="{FF2B5EF4-FFF2-40B4-BE49-F238E27FC236}">
                  <a16:creationId xmlns:a16="http://schemas.microsoft.com/office/drawing/2014/main" id="{C8127464-A626-4AD0-8BBA-01309CC4AEE9}"/>
                </a:ext>
              </a:extLst>
            </p:cNvPr>
            <p:cNvSpPr>
              <a:spLocks noChangeArrowheads="1"/>
            </p:cNvSpPr>
            <p:nvPr/>
          </p:nvSpPr>
          <p:spPr bwMode="auto">
            <a:xfrm>
              <a:off x="1174701" y="1223963"/>
              <a:ext cx="2362200" cy="2514600"/>
            </a:xfrm>
            <a:prstGeom prst="roundRect">
              <a:avLst>
                <a:gd name="adj" fmla="val 16667"/>
              </a:avLst>
            </a:prstGeom>
            <a:solidFill>
              <a:srgbClr val="FFFFAA"/>
            </a:solidFill>
            <a:ln w="57150">
              <a:solidFill>
                <a:schemeClr val="tx1"/>
              </a:solidFill>
              <a:round/>
              <a:headEnd type="triangle" w="med" len="med"/>
              <a:tailEnd/>
            </a:ln>
          </p:spPr>
          <p:txBody>
            <a:bodyPr anchor="ctr"/>
            <a:lstStyle/>
            <a:p>
              <a:pPr>
                <a:lnSpc>
                  <a:spcPct val="80000"/>
                </a:lnSpc>
                <a:spcBef>
                  <a:spcPct val="50000"/>
                </a:spcBef>
              </a:pPr>
              <a:endParaRPr lang="en-US" sz="1400">
                <a:cs typeface="Gill Sans Light"/>
              </a:endParaRPr>
            </a:p>
          </p:txBody>
        </p:sp>
        <p:sp>
          <p:nvSpPr>
            <p:cNvPr id="15" name="Rectangle 78">
              <a:extLst>
                <a:ext uri="{FF2B5EF4-FFF2-40B4-BE49-F238E27FC236}">
                  <a16:creationId xmlns:a16="http://schemas.microsoft.com/office/drawing/2014/main" id="{04B56C49-8611-40E6-9D6C-CF10D708AB2E}"/>
                </a:ext>
              </a:extLst>
            </p:cNvPr>
            <p:cNvSpPr>
              <a:spLocks noChangeArrowheads="1"/>
            </p:cNvSpPr>
            <p:nvPr/>
          </p:nvSpPr>
          <p:spPr bwMode="auto">
            <a:xfrm>
              <a:off x="2698701" y="2366963"/>
              <a:ext cx="685800" cy="457200"/>
            </a:xfrm>
            <a:prstGeom prst="rect">
              <a:avLst/>
            </a:prstGeom>
            <a:solidFill>
              <a:srgbClr val="FFFFFF"/>
            </a:solidFill>
            <a:ln w="25400">
              <a:solidFill>
                <a:schemeClr val="tx1"/>
              </a:solidFill>
              <a:round/>
              <a:headEnd type="triangle" w="med" len="med"/>
              <a:tailEnd/>
            </a:ln>
          </p:spPr>
          <p:txBody>
            <a:bodyPr anchor="ctr"/>
            <a:lstStyle/>
            <a:p>
              <a:pPr algn="ctr"/>
              <a:r>
                <a:rPr lang="en-US" sz="1200" b="0">
                  <a:cs typeface="Gill Sans Light"/>
                </a:rPr>
                <a:t>IO</a:t>
              </a:r>
            </a:p>
            <a:p>
              <a:pPr algn="ctr"/>
              <a:r>
                <a:rPr lang="en-US" sz="1200" b="0">
                  <a:cs typeface="Gill Sans Light"/>
                </a:rPr>
                <a:t>state</a:t>
              </a:r>
            </a:p>
          </p:txBody>
        </p:sp>
        <p:sp>
          <p:nvSpPr>
            <p:cNvPr id="16" name="Rectangle 79">
              <a:extLst>
                <a:ext uri="{FF2B5EF4-FFF2-40B4-BE49-F238E27FC236}">
                  <a16:creationId xmlns:a16="http://schemas.microsoft.com/office/drawing/2014/main" id="{9E4E655E-AA4B-4370-ADE3-37069D354727}"/>
                </a:ext>
              </a:extLst>
            </p:cNvPr>
            <p:cNvSpPr>
              <a:spLocks noChangeArrowheads="1"/>
            </p:cNvSpPr>
            <p:nvPr/>
          </p:nvSpPr>
          <p:spPr bwMode="auto">
            <a:xfrm>
              <a:off x="2698701" y="1833563"/>
              <a:ext cx="685800" cy="457200"/>
            </a:xfrm>
            <a:prstGeom prst="rect">
              <a:avLst/>
            </a:prstGeom>
            <a:solidFill>
              <a:srgbClr val="FFFFFF"/>
            </a:solidFill>
            <a:ln w="25400">
              <a:solidFill>
                <a:schemeClr val="tx1"/>
              </a:solidFill>
              <a:round/>
              <a:headEnd type="triangle" w="med" len="med"/>
              <a:tailEnd/>
            </a:ln>
          </p:spPr>
          <p:txBody>
            <a:bodyPr anchor="ctr"/>
            <a:lstStyle/>
            <a:p>
              <a:pPr algn="ctr"/>
              <a:r>
                <a:rPr lang="en-US" sz="1200" b="0">
                  <a:cs typeface="Gill Sans Light"/>
                </a:rPr>
                <a:t>Mem.</a:t>
              </a:r>
            </a:p>
          </p:txBody>
        </p:sp>
        <p:grpSp>
          <p:nvGrpSpPr>
            <p:cNvPr id="17" name="Group 80">
              <a:extLst>
                <a:ext uri="{FF2B5EF4-FFF2-40B4-BE49-F238E27FC236}">
                  <a16:creationId xmlns:a16="http://schemas.microsoft.com/office/drawing/2014/main" id="{11C4B7F6-BA11-48C8-BE0E-B7215BA46D64}"/>
                </a:ext>
              </a:extLst>
            </p:cNvPr>
            <p:cNvGrpSpPr>
              <a:grpSpLocks/>
            </p:cNvGrpSpPr>
            <p:nvPr/>
          </p:nvGrpSpPr>
          <p:grpSpPr bwMode="auto">
            <a:xfrm>
              <a:off x="1327101" y="1757363"/>
              <a:ext cx="457200" cy="1828800"/>
              <a:chOff x="7010400" y="1143000"/>
              <a:chExt cx="457200" cy="1828800"/>
            </a:xfrm>
          </p:grpSpPr>
          <p:sp>
            <p:nvSpPr>
              <p:cNvPr id="18" name="Rounded Rectangle 81">
                <a:extLst>
                  <a:ext uri="{FF2B5EF4-FFF2-40B4-BE49-F238E27FC236}">
                    <a16:creationId xmlns:a16="http://schemas.microsoft.com/office/drawing/2014/main" id="{0D3BF5FB-C548-44F0-89CE-A16A9AC560FA}"/>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400">
                  <a:cs typeface="Gill Sans Light"/>
                </a:endParaRPr>
              </a:p>
            </p:txBody>
          </p:sp>
          <p:sp>
            <p:nvSpPr>
              <p:cNvPr id="19" name="Freeform 82">
                <a:extLst>
                  <a:ext uri="{FF2B5EF4-FFF2-40B4-BE49-F238E27FC236}">
                    <a16:creationId xmlns:a16="http://schemas.microsoft.com/office/drawing/2014/main" id="{60042C1C-F4A4-4999-91E5-4AEC7949C618}"/>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nchor="ctr"/>
              <a:lstStyle/>
              <a:p>
                <a:endParaRPr lang="en-US" sz="1600">
                  <a:cs typeface="Gill Sans Light"/>
                </a:endParaRPr>
              </a:p>
            </p:txBody>
          </p:sp>
        </p:grpSp>
        <p:grpSp>
          <p:nvGrpSpPr>
            <p:cNvPr id="20" name="Group 45">
              <a:extLst>
                <a:ext uri="{FF2B5EF4-FFF2-40B4-BE49-F238E27FC236}">
                  <a16:creationId xmlns:a16="http://schemas.microsoft.com/office/drawing/2014/main" id="{5EEE4437-3B38-40D2-8D54-62803566C7EC}"/>
                </a:ext>
              </a:extLst>
            </p:cNvPr>
            <p:cNvGrpSpPr>
              <a:grpSpLocks/>
            </p:cNvGrpSpPr>
            <p:nvPr/>
          </p:nvGrpSpPr>
          <p:grpSpPr bwMode="auto">
            <a:xfrm>
              <a:off x="2089101" y="1757363"/>
              <a:ext cx="457200" cy="1828800"/>
              <a:chOff x="7010400" y="1143000"/>
              <a:chExt cx="457200" cy="1828800"/>
            </a:xfrm>
          </p:grpSpPr>
          <p:sp>
            <p:nvSpPr>
              <p:cNvPr id="21" name="Rounded Rectangle 49">
                <a:extLst>
                  <a:ext uri="{FF2B5EF4-FFF2-40B4-BE49-F238E27FC236}">
                    <a16:creationId xmlns:a16="http://schemas.microsoft.com/office/drawing/2014/main" id="{ED92DFB2-C08C-46A5-9510-A3C5F772B4CB}"/>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400">
                  <a:cs typeface="Gill Sans Light"/>
                </a:endParaRPr>
              </a:p>
            </p:txBody>
          </p:sp>
          <p:sp>
            <p:nvSpPr>
              <p:cNvPr id="22" name="Freeform 52">
                <a:extLst>
                  <a:ext uri="{FF2B5EF4-FFF2-40B4-BE49-F238E27FC236}">
                    <a16:creationId xmlns:a16="http://schemas.microsoft.com/office/drawing/2014/main" id="{B8BE1175-0AB9-4D5B-9FCE-2820E5A5C432}"/>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nchor="ctr"/>
              <a:lstStyle/>
              <a:p>
                <a:endParaRPr lang="en-US" sz="1600">
                  <a:cs typeface="Gill Sans Light"/>
                </a:endParaRPr>
              </a:p>
            </p:txBody>
          </p:sp>
        </p:grpSp>
        <p:sp>
          <p:nvSpPr>
            <p:cNvPr id="23" name="TextBox 4">
              <a:extLst>
                <a:ext uri="{FF2B5EF4-FFF2-40B4-BE49-F238E27FC236}">
                  <a16:creationId xmlns:a16="http://schemas.microsoft.com/office/drawing/2014/main" id="{EA815C98-D2BE-4D50-B8F5-477CD7B3BC80}"/>
                </a:ext>
              </a:extLst>
            </p:cNvPr>
            <p:cNvSpPr txBox="1">
              <a:spLocks noChangeArrowheads="1"/>
            </p:cNvSpPr>
            <p:nvPr/>
          </p:nvSpPr>
          <p:spPr bwMode="auto">
            <a:xfrm>
              <a:off x="1708101" y="2443163"/>
              <a:ext cx="415498"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b="0">
                  <a:latin typeface="+mn-lt"/>
                  <a:cs typeface="Gill Sans Light"/>
                </a:rPr>
                <a:t>…</a:t>
              </a:r>
            </a:p>
          </p:txBody>
        </p:sp>
        <p:sp>
          <p:nvSpPr>
            <p:cNvPr id="24" name="TextBox 58">
              <a:extLst>
                <a:ext uri="{FF2B5EF4-FFF2-40B4-BE49-F238E27FC236}">
                  <a16:creationId xmlns:a16="http://schemas.microsoft.com/office/drawing/2014/main" id="{8FC85E25-E654-405B-87E6-C9D857953FC3}"/>
                </a:ext>
              </a:extLst>
            </p:cNvPr>
            <p:cNvSpPr txBox="1">
              <a:spLocks noChangeArrowheads="1"/>
            </p:cNvSpPr>
            <p:nvPr/>
          </p:nvSpPr>
          <p:spPr bwMode="auto">
            <a:xfrm>
              <a:off x="1479501" y="1235076"/>
              <a:ext cx="910827"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sz="1600" b="0" dirty="0">
                  <a:latin typeface="+mn-lt"/>
                  <a:cs typeface="Gill Sans Light"/>
                </a:rPr>
                <a:t>threads</a:t>
              </a:r>
            </a:p>
          </p:txBody>
        </p:sp>
        <p:cxnSp>
          <p:nvCxnSpPr>
            <p:cNvPr id="25" name="Straight Arrow Connector 6">
              <a:extLst>
                <a:ext uri="{FF2B5EF4-FFF2-40B4-BE49-F238E27FC236}">
                  <a16:creationId xmlns:a16="http://schemas.microsoft.com/office/drawing/2014/main" id="{327B5068-B415-48B6-B1EB-CD341AD16869}"/>
                </a:ext>
              </a:extLst>
            </p:cNvPr>
            <p:cNvCxnSpPr>
              <a:cxnSpLocks noChangeShapeType="1"/>
              <a:stCxn id="24" idx="2"/>
              <a:endCxn id="18" idx="0"/>
            </p:cNvCxnSpPr>
            <p:nvPr/>
          </p:nvCxnSpPr>
          <p:spPr bwMode="auto">
            <a:xfrm flipH="1">
              <a:off x="1555701" y="1573630"/>
              <a:ext cx="379214" cy="183733"/>
            </a:xfrm>
            <a:prstGeom prst="straightConnector1">
              <a:avLst/>
            </a:prstGeom>
            <a:noFill/>
            <a:ln w="38100">
              <a:solidFill>
                <a:schemeClr val="tx1"/>
              </a:solidFill>
              <a:round/>
              <a:headEnd/>
              <a:tailEnd type="triangle" w="med" len="med"/>
            </a:ln>
            <a:extLst>
              <a:ext uri="{909E8E84-426E-40dd-AFC4-6F175D3DCCD1}">
                <a14:hiddenFill xmlns="" xmlns:a14="http://schemas.microsoft.com/office/drawing/2010/main">
                  <a:noFill/>
                </a14:hiddenFill>
              </a:ext>
            </a:extLst>
          </p:spPr>
        </p:cxnSp>
        <p:cxnSp>
          <p:nvCxnSpPr>
            <p:cNvPr id="26" name="Straight Arrow Connector 59">
              <a:extLst>
                <a:ext uri="{FF2B5EF4-FFF2-40B4-BE49-F238E27FC236}">
                  <a16:creationId xmlns:a16="http://schemas.microsoft.com/office/drawing/2014/main" id="{CB79F4FA-2D04-43D3-BDF5-1AEEE2D93B8C}"/>
                </a:ext>
              </a:extLst>
            </p:cNvPr>
            <p:cNvCxnSpPr>
              <a:cxnSpLocks noChangeShapeType="1"/>
              <a:stCxn id="24" idx="2"/>
              <a:endCxn id="21" idx="0"/>
            </p:cNvCxnSpPr>
            <p:nvPr/>
          </p:nvCxnSpPr>
          <p:spPr bwMode="auto">
            <a:xfrm>
              <a:off x="1934915" y="1573630"/>
              <a:ext cx="382786" cy="183733"/>
            </a:xfrm>
            <a:prstGeom prst="straightConnector1">
              <a:avLst/>
            </a:prstGeom>
            <a:noFill/>
            <a:ln w="38100">
              <a:solidFill>
                <a:schemeClr val="tx1"/>
              </a:solidFill>
              <a:round/>
              <a:headEnd/>
              <a:tailEnd type="triangle" w="med" len="med"/>
            </a:ln>
            <a:extLst>
              <a:ext uri="{909E8E84-426E-40dd-AFC4-6F175D3DCCD1}">
                <a14:hiddenFill xmlns="" xmlns:a14="http://schemas.microsoft.com/office/drawing/2010/main">
                  <a:noFill/>
                </a14:hiddenFill>
              </a:ext>
            </a:extLst>
          </p:spPr>
        </p:cxnSp>
        <p:sp>
          <p:nvSpPr>
            <p:cNvPr id="27" name="TextBox 60">
              <a:extLst>
                <a:ext uri="{FF2B5EF4-FFF2-40B4-BE49-F238E27FC236}">
                  <a16:creationId xmlns:a16="http://schemas.microsoft.com/office/drawing/2014/main" id="{19716ACD-004C-4511-9205-09A2F639559E}"/>
                </a:ext>
              </a:extLst>
            </p:cNvPr>
            <p:cNvSpPr txBox="1">
              <a:spLocks noChangeArrowheads="1"/>
            </p:cNvSpPr>
            <p:nvPr/>
          </p:nvSpPr>
          <p:spPr bwMode="auto">
            <a:xfrm>
              <a:off x="4644976" y="842963"/>
              <a:ext cx="124104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b="0" dirty="0">
                  <a:latin typeface="+mn-lt"/>
                  <a:cs typeface="Gill Sans Light"/>
                </a:rPr>
                <a:t>Process N</a:t>
              </a:r>
            </a:p>
          </p:txBody>
        </p:sp>
        <p:sp>
          <p:nvSpPr>
            <p:cNvPr id="28" name="Rounded Rectangle 65">
              <a:extLst>
                <a:ext uri="{FF2B5EF4-FFF2-40B4-BE49-F238E27FC236}">
                  <a16:creationId xmlns:a16="http://schemas.microsoft.com/office/drawing/2014/main" id="{1354780A-FD24-4885-9E24-3161A5BB7ED5}"/>
                </a:ext>
              </a:extLst>
            </p:cNvPr>
            <p:cNvSpPr>
              <a:spLocks noChangeArrowheads="1"/>
            </p:cNvSpPr>
            <p:nvPr/>
          </p:nvSpPr>
          <p:spPr bwMode="auto">
            <a:xfrm>
              <a:off x="4184601" y="1223963"/>
              <a:ext cx="2362200" cy="2514600"/>
            </a:xfrm>
            <a:prstGeom prst="roundRect">
              <a:avLst>
                <a:gd name="adj" fmla="val 16667"/>
              </a:avLst>
            </a:prstGeom>
            <a:solidFill>
              <a:srgbClr val="FFFFAA"/>
            </a:solidFill>
            <a:ln w="57150">
              <a:solidFill>
                <a:schemeClr val="tx1"/>
              </a:solidFill>
              <a:round/>
              <a:headEnd type="triangle" w="med" len="med"/>
              <a:tailEnd/>
            </a:ln>
          </p:spPr>
          <p:txBody>
            <a:bodyPr anchor="ctr"/>
            <a:lstStyle/>
            <a:p>
              <a:pPr>
                <a:lnSpc>
                  <a:spcPct val="80000"/>
                </a:lnSpc>
                <a:spcBef>
                  <a:spcPct val="50000"/>
                </a:spcBef>
              </a:pPr>
              <a:endParaRPr lang="en-US" sz="1400">
                <a:cs typeface="Gill Sans Light"/>
              </a:endParaRPr>
            </a:p>
          </p:txBody>
        </p:sp>
        <p:sp>
          <p:nvSpPr>
            <p:cNvPr id="29" name="Rectangle 84">
              <a:extLst>
                <a:ext uri="{FF2B5EF4-FFF2-40B4-BE49-F238E27FC236}">
                  <a16:creationId xmlns:a16="http://schemas.microsoft.com/office/drawing/2014/main" id="{72A68F2B-D56A-4065-8E68-066856137AB9}"/>
                </a:ext>
              </a:extLst>
            </p:cNvPr>
            <p:cNvSpPr>
              <a:spLocks noChangeArrowheads="1"/>
            </p:cNvSpPr>
            <p:nvPr/>
          </p:nvSpPr>
          <p:spPr bwMode="auto">
            <a:xfrm>
              <a:off x="5708601" y="2366963"/>
              <a:ext cx="685800" cy="457200"/>
            </a:xfrm>
            <a:prstGeom prst="rect">
              <a:avLst/>
            </a:prstGeom>
            <a:solidFill>
              <a:srgbClr val="FFFFFF"/>
            </a:solidFill>
            <a:ln w="25400">
              <a:solidFill>
                <a:schemeClr val="tx1"/>
              </a:solidFill>
              <a:round/>
              <a:headEnd type="triangle" w="med" len="med"/>
              <a:tailEnd/>
            </a:ln>
          </p:spPr>
          <p:txBody>
            <a:bodyPr anchor="ctr"/>
            <a:lstStyle/>
            <a:p>
              <a:pPr algn="ctr"/>
              <a:r>
                <a:rPr lang="en-US" sz="1200" b="0" dirty="0">
                  <a:cs typeface="Gill Sans Light"/>
                </a:rPr>
                <a:t>IO</a:t>
              </a:r>
            </a:p>
            <a:p>
              <a:pPr algn="ctr"/>
              <a:r>
                <a:rPr lang="en-US" sz="1200" b="0" dirty="0">
                  <a:cs typeface="Gill Sans Light"/>
                </a:rPr>
                <a:t>state</a:t>
              </a:r>
            </a:p>
          </p:txBody>
        </p:sp>
        <p:sp>
          <p:nvSpPr>
            <p:cNvPr id="30" name="Rectangle 85">
              <a:extLst>
                <a:ext uri="{FF2B5EF4-FFF2-40B4-BE49-F238E27FC236}">
                  <a16:creationId xmlns:a16="http://schemas.microsoft.com/office/drawing/2014/main" id="{6555E25B-55EE-4216-A953-79537CA5AEA0}"/>
                </a:ext>
              </a:extLst>
            </p:cNvPr>
            <p:cNvSpPr>
              <a:spLocks noChangeArrowheads="1"/>
            </p:cNvSpPr>
            <p:nvPr/>
          </p:nvSpPr>
          <p:spPr bwMode="auto">
            <a:xfrm>
              <a:off x="5708601" y="1833563"/>
              <a:ext cx="685800" cy="457200"/>
            </a:xfrm>
            <a:prstGeom prst="rect">
              <a:avLst/>
            </a:prstGeom>
            <a:solidFill>
              <a:srgbClr val="FFFFFF"/>
            </a:solidFill>
            <a:ln w="25400">
              <a:solidFill>
                <a:schemeClr val="tx1"/>
              </a:solidFill>
              <a:round/>
              <a:headEnd type="triangle" w="med" len="med"/>
              <a:tailEnd/>
            </a:ln>
          </p:spPr>
          <p:txBody>
            <a:bodyPr anchor="ctr"/>
            <a:lstStyle/>
            <a:p>
              <a:pPr algn="ctr"/>
              <a:r>
                <a:rPr lang="en-US" sz="1200" b="0" dirty="0">
                  <a:cs typeface="Gill Sans Light"/>
                </a:rPr>
                <a:t>Mem.</a:t>
              </a:r>
            </a:p>
          </p:txBody>
        </p:sp>
        <p:grpSp>
          <p:nvGrpSpPr>
            <p:cNvPr id="31" name="Group 87">
              <a:extLst>
                <a:ext uri="{FF2B5EF4-FFF2-40B4-BE49-F238E27FC236}">
                  <a16:creationId xmlns:a16="http://schemas.microsoft.com/office/drawing/2014/main" id="{E0C3541A-6B9E-469B-BA79-65F706C1B03A}"/>
                </a:ext>
              </a:extLst>
            </p:cNvPr>
            <p:cNvGrpSpPr>
              <a:grpSpLocks/>
            </p:cNvGrpSpPr>
            <p:nvPr/>
          </p:nvGrpSpPr>
          <p:grpSpPr bwMode="auto">
            <a:xfrm>
              <a:off x="4337001" y="1757363"/>
              <a:ext cx="457200" cy="1828800"/>
              <a:chOff x="7010400" y="1143000"/>
              <a:chExt cx="457200" cy="1828800"/>
            </a:xfrm>
          </p:grpSpPr>
          <p:sp>
            <p:nvSpPr>
              <p:cNvPr id="32" name="Rounded Rectangle 88">
                <a:extLst>
                  <a:ext uri="{FF2B5EF4-FFF2-40B4-BE49-F238E27FC236}">
                    <a16:creationId xmlns:a16="http://schemas.microsoft.com/office/drawing/2014/main" id="{4908761D-9A91-49D3-957B-929D450CD75F}"/>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400">
                  <a:cs typeface="Gill Sans Light"/>
                </a:endParaRPr>
              </a:p>
            </p:txBody>
          </p:sp>
          <p:sp>
            <p:nvSpPr>
              <p:cNvPr id="33" name="Freeform 89">
                <a:extLst>
                  <a:ext uri="{FF2B5EF4-FFF2-40B4-BE49-F238E27FC236}">
                    <a16:creationId xmlns:a16="http://schemas.microsoft.com/office/drawing/2014/main" id="{2555EE3A-D5C3-4AE6-93EC-550901696103}"/>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nchor="ctr"/>
              <a:lstStyle/>
              <a:p>
                <a:endParaRPr lang="en-US" sz="1600">
                  <a:cs typeface="Gill Sans Light"/>
                </a:endParaRPr>
              </a:p>
            </p:txBody>
          </p:sp>
        </p:grpSp>
        <p:grpSp>
          <p:nvGrpSpPr>
            <p:cNvPr id="34" name="Group 90">
              <a:extLst>
                <a:ext uri="{FF2B5EF4-FFF2-40B4-BE49-F238E27FC236}">
                  <a16:creationId xmlns:a16="http://schemas.microsoft.com/office/drawing/2014/main" id="{C01754C7-DC8F-4E5C-A000-2A3FC8738606}"/>
                </a:ext>
              </a:extLst>
            </p:cNvPr>
            <p:cNvGrpSpPr>
              <a:grpSpLocks/>
            </p:cNvGrpSpPr>
            <p:nvPr/>
          </p:nvGrpSpPr>
          <p:grpSpPr bwMode="auto">
            <a:xfrm>
              <a:off x="5099001" y="1757363"/>
              <a:ext cx="457200" cy="1828800"/>
              <a:chOff x="7010400" y="1143000"/>
              <a:chExt cx="457200" cy="1828800"/>
            </a:xfrm>
          </p:grpSpPr>
          <p:sp>
            <p:nvSpPr>
              <p:cNvPr id="35" name="Rounded Rectangle 91">
                <a:extLst>
                  <a:ext uri="{FF2B5EF4-FFF2-40B4-BE49-F238E27FC236}">
                    <a16:creationId xmlns:a16="http://schemas.microsoft.com/office/drawing/2014/main" id="{19F8AEB6-611A-466D-BCD5-A77AD72A631F}"/>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400">
                  <a:cs typeface="Gill Sans Light"/>
                </a:endParaRPr>
              </a:p>
            </p:txBody>
          </p:sp>
          <p:sp>
            <p:nvSpPr>
              <p:cNvPr id="36" name="Freeform 92">
                <a:extLst>
                  <a:ext uri="{FF2B5EF4-FFF2-40B4-BE49-F238E27FC236}">
                    <a16:creationId xmlns:a16="http://schemas.microsoft.com/office/drawing/2014/main" id="{B9B8B840-05E7-4EC5-9702-302B470B1731}"/>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anchor="ctr"/>
              <a:lstStyle/>
              <a:p>
                <a:endParaRPr lang="en-US" sz="1600">
                  <a:cs typeface="Gill Sans Light"/>
                </a:endParaRPr>
              </a:p>
            </p:txBody>
          </p:sp>
        </p:grpSp>
        <p:sp>
          <p:nvSpPr>
            <p:cNvPr id="37" name="TextBox 93">
              <a:extLst>
                <a:ext uri="{FF2B5EF4-FFF2-40B4-BE49-F238E27FC236}">
                  <a16:creationId xmlns:a16="http://schemas.microsoft.com/office/drawing/2014/main" id="{59DAF044-0502-4184-A461-2E0BC2BFB213}"/>
                </a:ext>
              </a:extLst>
            </p:cNvPr>
            <p:cNvSpPr txBox="1">
              <a:spLocks noChangeArrowheads="1"/>
            </p:cNvSpPr>
            <p:nvPr/>
          </p:nvSpPr>
          <p:spPr bwMode="auto">
            <a:xfrm>
              <a:off x="4718001" y="2443163"/>
              <a:ext cx="415498"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b="0">
                  <a:latin typeface="+mn-lt"/>
                  <a:cs typeface="Gill Sans Light"/>
                </a:rPr>
                <a:t>…</a:t>
              </a:r>
            </a:p>
          </p:txBody>
        </p:sp>
        <p:sp>
          <p:nvSpPr>
            <p:cNvPr id="38" name="TextBox 94">
              <a:extLst>
                <a:ext uri="{FF2B5EF4-FFF2-40B4-BE49-F238E27FC236}">
                  <a16:creationId xmlns:a16="http://schemas.microsoft.com/office/drawing/2014/main" id="{21C56D3D-0970-4067-B944-77D4B54B488C}"/>
                </a:ext>
              </a:extLst>
            </p:cNvPr>
            <p:cNvSpPr txBox="1">
              <a:spLocks noChangeArrowheads="1"/>
            </p:cNvSpPr>
            <p:nvPr/>
          </p:nvSpPr>
          <p:spPr bwMode="auto">
            <a:xfrm>
              <a:off x="4489401" y="1235076"/>
              <a:ext cx="910827"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sz="1600" b="0">
                  <a:latin typeface="+mn-lt"/>
                  <a:cs typeface="Gill Sans Light"/>
                </a:rPr>
                <a:t>threads</a:t>
              </a:r>
            </a:p>
          </p:txBody>
        </p:sp>
        <p:cxnSp>
          <p:nvCxnSpPr>
            <p:cNvPr id="39" name="Straight Arrow Connector 95">
              <a:extLst>
                <a:ext uri="{FF2B5EF4-FFF2-40B4-BE49-F238E27FC236}">
                  <a16:creationId xmlns:a16="http://schemas.microsoft.com/office/drawing/2014/main" id="{9D4E82E9-A58C-4EDB-B205-DCF54E418D45}"/>
                </a:ext>
              </a:extLst>
            </p:cNvPr>
            <p:cNvCxnSpPr>
              <a:cxnSpLocks noChangeShapeType="1"/>
              <a:stCxn id="38" idx="2"/>
              <a:endCxn id="32" idx="0"/>
            </p:cNvCxnSpPr>
            <p:nvPr/>
          </p:nvCxnSpPr>
          <p:spPr bwMode="auto">
            <a:xfrm flipH="1">
              <a:off x="4565601" y="1573630"/>
              <a:ext cx="379214" cy="183733"/>
            </a:xfrm>
            <a:prstGeom prst="straightConnector1">
              <a:avLst/>
            </a:prstGeom>
            <a:noFill/>
            <a:ln w="38100">
              <a:solidFill>
                <a:schemeClr val="tx1"/>
              </a:solidFill>
              <a:round/>
              <a:headEnd/>
              <a:tailEnd type="triangle" w="med" len="med"/>
            </a:ln>
            <a:extLst>
              <a:ext uri="{909E8E84-426E-40dd-AFC4-6F175D3DCCD1}">
                <a14:hiddenFill xmlns="" xmlns:a14="http://schemas.microsoft.com/office/drawing/2010/main">
                  <a:noFill/>
                </a14:hiddenFill>
              </a:ext>
            </a:extLst>
          </p:spPr>
        </p:cxnSp>
        <p:cxnSp>
          <p:nvCxnSpPr>
            <p:cNvPr id="40" name="Straight Arrow Connector 96">
              <a:extLst>
                <a:ext uri="{FF2B5EF4-FFF2-40B4-BE49-F238E27FC236}">
                  <a16:creationId xmlns:a16="http://schemas.microsoft.com/office/drawing/2014/main" id="{9FD1ABEF-4EC2-4558-BE07-729EF5A0D3D5}"/>
                </a:ext>
              </a:extLst>
            </p:cNvPr>
            <p:cNvCxnSpPr>
              <a:cxnSpLocks noChangeShapeType="1"/>
              <a:stCxn id="38" idx="2"/>
              <a:endCxn id="35" idx="0"/>
            </p:cNvCxnSpPr>
            <p:nvPr/>
          </p:nvCxnSpPr>
          <p:spPr bwMode="auto">
            <a:xfrm>
              <a:off x="4944815" y="1573630"/>
              <a:ext cx="382786" cy="183733"/>
            </a:xfrm>
            <a:prstGeom prst="straightConnector1">
              <a:avLst/>
            </a:prstGeom>
            <a:noFill/>
            <a:ln w="38100">
              <a:solidFill>
                <a:schemeClr val="tx1"/>
              </a:solidFill>
              <a:round/>
              <a:headEnd/>
              <a:tailEnd type="triangle" w="med" len="med"/>
            </a:ln>
            <a:extLst>
              <a:ext uri="{909E8E84-426E-40dd-AFC4-6F175D3DCCD1}">
                <a14:hiddenFill xmlns="" xmlns:a14="http://schemas.microsoft.com/office/drawing/2010/main">
                  <a:noFill/>
                </a14:hiddenFill>
              </a:ext>
            </a:extLst>
          </p:spPr>
        </p:cxnSp>
        <p:sp>
          <p:nvSpPr>
            <p:cNvPr id="41" name="TextBox 97">
              <a:extLst>
                <a:ext uri="{FF2B5EF4-FFF2-40B4-BE49-F238E27FC236}">
                  <a16:creationId xmlns:a16="http://schemas.microsoft.com/office/drawing/2014/main" id="{EBCF90D1-3A55-4FAB-BCB4-ED3D06A34362}"/>
                </a:ext>
              </a:extLst>
            </p:cNvPr>
            <p:cNvSpPr txBox="1">
              <a:spLocks noChangeArrowheads="1"/>
            </p:cNvSpPr>
            <p:nvPr/>
          </p:nvSpPr>
          <p:spPr bwMode="auto">
            <a:xfrm>
              <a:off x="3651201" y="2366963"/>
              <a:ext cx="492443"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sz="2400">
                  <a:latin typeface="+mn-lt"/>
                  <a:cs typeface="Gill Sans Light"/>
                </a:rPr>
                <a:t>…</a:t>
              </a:r>
            </a:p>
          </p:txBody>
        </p:sp>
        <p:cxnSp>
          <p:nvCxnSpPr>
            <p:cNvPr id="42" name="Straight Arrow Connector 98">
              <a:extLst>
                <a:ext uri="{FF2B5EF4-FFF2-40B4-BE49-F238E27FC236}">
                  <a16:creationId xmlns:a16="http://schemas.microsoft.com/office/drawing/2014/main" id="{65AE17C6-A8F1-4483-BA55-86A79563AD7A}"/>
                </a:ext>
              </a:extLst>
            </p:cNvPr>
            <p:cNvCxnSpPr>
              <a:cxnSpLocks noChangeShapeType="1"/>
              <a:endCxn id="9" idx="0"/>
            </p:cNvCxnSpPr>
            <p:nvPr/>
          </p:nvCxnSpPr>
          <p:spPr bwMode="auto">
            <a:xfrm flipH="1">
              <a:off x="4070301" y="3586163"/>
              <a:ext cx="495300" cy="609600"/>
            </a:xfrm>
            <a:prstGeom prst="straightConnector1">
              <a:avLst/>
            </a:prstGeom>
            <a:noFill/>
            <a:ln w="38100">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43" name="Straight Arrow Connector 99">
              <a:extLst>
                <a:ext uri="{FF2B5EF4-FFF2-40B4-BE49-F238E27FC236}">
                  <a16:creationId xmlns:a16="http://schemas.microsoft.com/office/drawing/2014/main" id="{7387A7A3-9247-44DA-B67F-A8DBBE3417AF}"/>
                </a:ext>
              </a:extLst>
            </p:cNvPr>
            <p:cNvCxnSpPr>
              <a:cxnSpLocks noChangeShapeType="1"/>
              <a:stCxn id="18" idx="2"/>
            </p:cNvCxnSpPr>
            <p:nvPr/>
          </p:nvCxnSpPr>
          <p:spPr bwMode="auto">
            <a:xfrm>
              <a:off x="1555701" y="3586163"/>
              <a:ext cx="2628900" cy="609600"/>
            </a:xfrm>
            <a:prstGeom prst="straightConnector1">
              <a:avLst/>
            </a:prstGeom>
            <a:noFill/>
            <a:ln w="38100">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44" name="Straight Arrow Connector 100">
              <a:extLst>
                <a:ext uri="{FF2B5EF4-FFF2-40B4-BE49-F238E27FC236}">
                  <a16:creationId xmlns:a16="http://schemas.microsoft.com/office/drawing/2014/main" id="{C16707ED-7435-432E-BBC9-608C0D769150}"/>
                </a:ext>
              </a:extLst>
            </p:cNvPr>
            <p:cNvCxnSpPr>
              <a:cxnSpLocks noChangeShapeType="1"/>
              <a:stCxn id="21" idx="2"/>
            </p:cNvCxnSpPr>
            <p:nvPr/>
          </p:nvCxnSpPr>
          <p:spPr bwMode="auto">
            <a:xfrm>
              <a:off x="2317701" y="3586163"/>
              <a:ext cx="1866900" cy="609600"/>
            </a:xfrm>
            <a:prstGeom prst="straightConnector1">
              <a:avLst/>
            </a:prstGeom>
            <a:noFill/>
            <a:ln w="38100">
              <a:solidFill>
                <a:schemeClr val="tx1"/>
              </a:solidFill>
              <a:round/>
              <a:headEnd/>
              <a:tailEnd type="arrow" w="med" len="med"/>
            </a:ln>
            <a:extLst>
              <a:ext uri="{909E8E84-426E-40dd-AFC4-6F175D3DCCD1}">
                <a14:hiddenFill xmlns="" xmlns:a14="http://schemas.microsoft.com/office/drawing/2010/main">
                  <a:noFill/>
                </a14:hiddenFill>
              </a:ext>
            </a:extLst>
          </p:spPr>
        </p:cxnSp>
        <p:cxnSp>
          <p:nvCxnSpPr>
            <p:cNvPr id="45" name="Straight Arrow Connector 51">
              <a:extLst>
                <a:ext uri="{FF2B5EF4-FFF2-40B4-BE49-F238E27FC236}">
                  <a16:creationId xmlns:a16="http://schemas.microsoft.com/office/drawing/2014/main" id="{A5A97F6E-0CB0-4A95-AF8F-009584660C80}"/>
                </a:ext>
              </a:extLst>
            </p:cNvPr>
            <p:cNvCxnSpPr>
              <a:cxnSpLocks noChangeShapeType="1"/>
              <a:stCxn id="35" idx="2"/>
              <a:endCxn id="9" idx="0"/>
            </p:cNvCxnSpPr>
            <p:nvPr/>
          </p:nvCxnSpPr>
          <p:spPr bwMode="auto">
            <a:xfrm flipH="1">
              <a:off x="4070301" y="3586163"/>
              <a:ext cx="1257300" cy="609600"/>
            </a:xfrm>
            <a:prstGeom prst="straightConnector1">
              <a:avLst/>
            </a:prstGeom>
            <a:noFill/>
            <a:ln w="38100">
              <a:solidFill>
                <a:schemeClr val="tx1"/>
              </a:solidFill>
              <a:round/>
              <a:headEnd/>
              <a:tailEnd type="arrow" w="med" len="med"/>
            </a:ln>
            <a:extLst>
              <a:ext uri="{909E8E84-426E-40dd-AFC4-6F175D3DCCD1}">
                <a14:hiddenFill xmlns="" xmlns:a14="http://schemas.microsoft.com/office/drawing/2010/main">
                  <a:noFill/>
                </a14:hiddenFill>
              </a:ext>
            </a:extLst>
          </p:spPr>
        </p:cxnSp>
        <p:sp>
          <p:nvSpPr>
            <p:cNvPr id="46" name="Rectangle 77">
              <a:extLst>
                <a:ext uri="{FF2B5EF4-FFF2-40B4-BE49-F238E27FC236}">
                  <a16:creationId xmlns:a16="http://schemas.microsoft.com/office/drawing/2014/main" id="{798731D9-D485-4699-9BA2-889ED7C1C312}"/>
                </a:ext>
              </a:extLst>
            </p:cNvPr>
            <p:cNvSpPr>
              <a:spLocks noChangeArrowheads="1"/>
            </p:cNvSpPr>
            <p:nvPr/>
          </p:nvSpPr>
          <p:spPr bwMode="auto">
            <a:xfrm>
              <a:off x="1327101" y="3128963"/>
              <a:ext cx="457200" cy="381000"/>
            </a:xfrm>
            <a:prstGeom prst="rect">
              <a:avLst/>
            </a:prstGeom>
            <a:solidFill>
              <a:srgbClr val="FFFFFF"/>
            </a:solidFill>
            <a:ln w="25400">
              <a:solidFill>
                <a:schemeClr val="tx1"/>
              </a:solidFill>
              <a:round/>
              <a:headEnd type="triangle" w="med" len="med"/>
              <a:tailEnd/>
            </a:ln>
          </p:spPr>
          <p:txBody>
            <a:bodyPr anchor="ctr"/>
            <a:lstStyle/>
            <a:p>
              <a:pPr algn="ctr"/>
              <a:r>
                <a:rPr lang="en-US" sz="700" dirty="0">
                  <a:ea typeface="Gill Sans" charset="0"/>
                  <a:cs typeface="Gill Sans" charset="0"/>
                </a:rPr>
                <a:t>CPU</a:t>
              </a:r>
            </a:p>
            <a:p>
              <a:pPr algn="ctr"/>
              <a:r>
                <a:rPr lang="en-US" sz="700" dirty="0">
                  <a:ea typeface="Gill Sans" charset="0"/>
                  <a:cs typeface="Gill Sans" charset="0"/>
                </a:rPr>
                <a:t>state</a:t>
              </a:r>
            </a:p>
          </p:txBody>
        </p:sp>
        <p:sp>
          <p:nvSpPr>
            <p:cNvPr id="47" name="Rectangle 77">
              <a:extLst>
                <a:ext uri="{FF2B5EF4-FFF2-40B4-BE49-F238E27FC236}">
                  <a16:creationId xmlns:a16="http://schemas.microsoft.com/office/drawing/2014/main" id="{8DA768ED-B0A6-4BA2-BDA0-35A81F724D78}"/>
                </a:ext>
              </a:extLst>
            </p:cNvPr>
            <p:cNvSpPr>
              <a:spLocks noChangeArrowheads="1"/>
            </p:cNvSpPr>
            <p:nvPr/>
          </p:nvSpPr>
          <p:spPr bwMode="auto">
            <a:xfrm>
              <a:off x="2089101" y="3128963"/>
              <a:ext cx="457200" cy="381000"/>
            </a:xfrm>
            <a:prstGeom prst="rect">
              <a:avLst/>
            </a:prstGeom>
            <a:solidFill>
              <a:srgbClr val="FFFFFF"/>
            </a:solidFill>
            <a:ln w="25400">
              <a:solidFill>
                <a:schemeClr val="tx1"/>
              </a:solidFill>
              <a:round/>
              <a:headEnd type="triangle" w="med" len="med"/>
              <a:tailEnd/>
            </a:ln>
          </p:spPr>
          <p:txBody>
            <a:bodyPr anchor="ctr"/>
            <a:lstStyle/>
            <a:p>
              <a:pPr algn="ctr"/>
              <a:r>
                <a:rPr lang="en-US" sz="700" dirty="0">
                  <a:ea typeface="Gill Sans" charset="0"/>
                  <a:cs typeface="Gill Sans" charset="0"/>
                </a:rPr>
                <a:t>CPU</a:t>
              </a:r>
            </a:p>
            <a:p>
              <a:pPr algn="ctr"/>
              <a:r>
                <a:rPr lang="en-US" sz="700" dirty="0">
                  <a:ea typeface="Gill Sans" charset="0"/>
                  <a:cs typeface="Gill Sans" charset="0"/>
                </a:rPr>
                <a:t>state</a:t>
              </a:r>
            </a:p>
          </p:txBody>
        </p:sp>
        <p:sp>
          <p:nvSpPr>
            <p:cNvPr id="48" name="Rectangle 77">
              <a:extLst>
                <a:ext uri="{FF2B5EF4-FFF2-40B4-BE49-F238E27FC236}">
                  <a16:creationId xmlns:a16="http://schemas.microsoft.com/office/drawing/2014/main" id="{064CE263-6D37-408E-9318-78DA8C2D78D3}"/>
                </a:ext>
              </a:extLst>
            </p:cNvPr>
            <p:cNvSpPr>
              <a:spLocks noChangeArrowheads="1"/>
            </p:cNvSpPr>
            <p:nvPr/>
          </p:nvSpPr>
          <p:spPr bwMode="auto">
            <a:xfrm>
              <a:off x="5099001" y="3128963"/>
              <a:ext cx="457200" cy="381000"/>
            </a:xfrm>
            <a:prstGeom prst="rect">
              <a:avLst/>
            </a:prstGeom>
            <a:solidFill>
              <a:srgbClr val="FFFFFF"/>
            </a:solidFill>
            <a:ln w="25400">
              <a:solidFill>
                <a:schemeClr val="tx1"/>
              </a:solidFill>
              <a:round/>
              <a:headEnd type="triangle" w="med" len="med"/>
              <a:tailEnd/>
            </a:ln>
          </p:spPr>
          <p:txBody>
            <a:bodyPr anchor="ctr"/>
            <a:lstStyle/>
            <a:p>
              <a:pPr algn="ctr"/>
              <a:r>
                <a:rPr lang="en-US" sz="700" dirty="0">
                  <a:ea typeface="Gill Sans" charset="0"/>
                  <a:cs typeface="Gill Sans" charset="0"/>
                </a:rPr>
                <a:t>CPU</a:t>
              </a:r>
            </a:p>
            <a:p>
              <a:pPr algn="ctr"/>
              <a:r>
                <a:rPr lang="en-US" sz="700" dirty="0">
                  <a:ea typeface="Gill Sans" charset="0"/>
                  <a:cs typeface="Gill Sans" charset="0"/>
                </a:rPr>
                <a:t>state</a:t>
              </a:r>
            </a:p>
          </p:txBody>
        </p:sp>
        <p:sp>
          <p:nvSpPr>
            <p:cNvPr id="49" name="Rectangle 77">
              <a:extLst>
                <a:ext uri="{FF2B5EF4-FFF2-40B4-BE49-F238E27FC236}">
                  <a16:creationId xmlns:a16="http://schemas.microsoft.com/office/drawing/2014/main" id="{9E0BFEE3-886D-4B52-92B2-A0CDB7F46AC9}"/>
                </a:ext>
              </a:extLst>
            </p:cNvPr>
            <p:cNvSpPr>
              <a:spLocks noChangeArrowheads="1"/>
            </p:cNvSpPr>
            <p:nvPr/>
          </p:nvSpPr>
          <p:spPr bwMode="auto">
            <a:xfrm>
              <a:off x="4337001" y="3128963"/>
              <a:ext cx="457200" cy="381000"/>
            </a:xfrm>
            <a:prstGeom prst="rect">
              <a:avLst/>
            </a:prstGeom>
            <a:solidFill>
              <a:srgbClr val="FFFFFF"/>
            </a:solidFill>
            <a:ln w="25400">
              <a:solidFill>
                <a:schemeClr val="tx1"/>
              </a:solidFill>
              <a:round/>
              <a:headEnd type="triangle" w="med" len="med"/>
              <a:tailEnd/>
            </a:ln>
          </p:spPr>
          <p:txBody>
            <a:bodyPr anchor="ctr"/>
            <a:lstStyle/>
            <a:p>
              <a:pPr algn="ctr"/>
              <a:r>
                <a:rPr lang="en-US" sz="700" dirty="0">
                  <a:ea typeface="Gill Sans" charset="0"/>
                  <a:cs typeface="Gill Sans" charset="0"/>
                </a:rPr>
                <a:t>CPU</a:t>
              </a:r>
            </a:p>
            <a:p>
              <a:pPr algn="ctr"/>
              <a:r>
                <a:rPr lang="en-US" sz="700" dirty="0">
                  <a:ea typeface="Gill Sans" charset="0"/>
                  <a:cs typeface="Gill Sans" charset="0"/>
                </a:rPr>
                <a:t>state</a:t>
              </a:r>
            </a:p>
          </p:txBody>
        </p:sp>
        <p:sp>
          <p:nvSpPr>
            <p:cNvPr id="60" name="Rectangle 59">
              <a:extLst>
                <a:ext uri="{FF2B5EF4-FFF2-40B4-BE49-F238E27FC236}">
                  <a16:creationId xmlns:a16="http://schemas.microsoft.com/office/drawing/2014/main" id="{B1EB17B7-F89D-4ED5-B5CD-C421D2F3728E}"/>
                </a:ext>
              </a:extLst>
            </p:cNvPr>
            <p:cNvSpPr/>
            <p:nvPr/>
          </p:nvSpPr>
          <p:spPr bwMode="auto">
            <a:xfrm>
              <a:off x="2008830" y="5305633"/>
              <a:ext cx="4114800" cy="1153883"/>
            </a:xfrm>
            <a:prstGeom prst="rect">
              <a:avLst/>
            </a:prstGeom>
            <a:solidFill>
              <a:schemeClr val="accent6">
                <a:lumMod val="20000"/>
                <a:lumOff val="80000"/>
              </a:schemeClr>
            </a:solidFill>
            <a:ln w="25400" cap="flat" cmpd="sng" algn="ctr">
              <a:solidFill>
                <a:schemeClr val="tx1"/>
              </a:solidFill>
              <a:prstDash val="solid"/>
              <a:round/>
              <a:headEnd type="triangle" w="med" len="med"/>
              <a:tailEnd type="none" w="med" len="med"/>
            </a:ln>
            <a:effectLst/>
          </p:spPr>
          <p:txBody>
            <a:bodyPr anchor="ctr"/>
            <a:lstStyle/>
            <a:p>
              <a:pPr algn="ctr">
                <a:defRPr/>
              </a:pPr>
              <a:endParaRPr lang="en-US" sz="1400" b="0" dirty="0">
                <a:ea typeface="ＭＳ Ｐゴシック" charset="0"/>
                <a:cs typeface="Gill Sans Light"/>
              </a:endParaRPr>
            </a:p>
          </p:txBody>
        </p:sp>
        <p:sp>
          <p:nvSpPr>
            <p:cNvPr id="61" name="Rectangle 60">
              <a:extLst>
                <a:ext uri="{FF2B5EF4-FFF2-40B4-BE49-F238E27FC236}">
                  <a16:creationId xmlns:a16="http://schemas.microsoft.com/office/drawing/2014/main" id="{2DA6586D-D573-46CF-84E2-8BD1125B4B02}"/>
                </a:ext>
              </a:extLst>
            </p:cNvPr>
            <p:cNvSpPr/>
            <p:nvPr/>
          </p:nvSpPr>
          <p:spPr bwMode="auto">
            <a:xfrm>
              <a:off x="2161230" y="5402885"/>
              <a:ext cx="838200" cy="990600"/>
            </a:xfrm>
            <a:prstGeom prst="rect">
              <a:avLst/>
            </a:prstGeom>
            <a:solidFill>
              <a:schemeClr val="accent2">
                <a:lumMod val="60000"/>
                <a:lumOff val="40000"/>
              </a:schemeClr>
            </a:solidFill>
            <a:ln w="25400" cap="flat" cmpd="sng" algn="ctr">
              <a:solidFill>
                <a:schemeClr val="tx1"/>
              </a:solidFill>
              <a:prstDash val="solid"/>
              <a:round/>
              <a:headEnd type="triangle" w="med" len="med"/>
              <a:tailEnd type="none" w="med" len="med"/>
            </a:ln>
            <a:effectLst/>
          </p:spPr>
          <p:txBody>
            <a:bodyPr anchor="ctr"/>
            <a:lstStyle/>
            <a:p>
              <a:pPr algn="ctr">
                <a:defRPr/>
              </a:pPr>
              <a:endParaRPr lang="en-US" sz="1200" b="0" dirty="0">
                <a:ea typeface="ＭＳ Ｐゴシック" charset="0"/>
                <a:cs typeface="Gill Sans Light"/>
              </a:endParaRPr>
            </a:p>
            <a:p>
              <a:pPr algn="ctr">
                <a:defRPr/>
              </a:pPr>
              <a:endParaRPr lang="en-US" sz="1200" b="0" dirty="0">
                <a:ea typeface="ＭＳ Ｐゴシック" charset="0"/>
                <a:cs typeface="Gill Sans Light"/>
              </a:endParaRPr>
            </a:p>
            <a:p>
              <a:pPr algn="ctr">
                <a:defRPr/>
              </a:pPr>
              <a:endParaRPr lang="en-US" sz="1200" b="0" dirty="0">
                <a:ea typeface="ＭＳ Ｐゴシック" charset="0"/>
                <a:cs typeface="Gill Sans Light"/>
              </a:endParaRPr>
            </a:p>
            <a:p>
              <a:pPr algn="ctr">
                <a:defRPr/>
              </a:pPr>
              <a:r>
                <a:rPr lang="en-US" sz="1200" b="0" dirty="0">
                  <a:ea typeface="ＭＳ Ｐゴシック" charset="0"/>
                  <a:cs typeface="Gill Sans Light"/>
                </a:rPr>
                <a:t>Core 1</a:t>
              </a:r>
            </a:p>
          </p:txBody>
        </p:sp>
        <p:sp>
          <p:nvSpPr>
            <p:cNvPr id="62" name="TextBox 17">
              <a:extLst>
                <a:ext uri="{FF2B5EF4-FFF2-40B4-BE49-F238E27FC236}">
                  <a16:creationId xmlns:a16="http://schemas.microsoft.com/office/drawing/2014/main" id="{3336E120-5671-461E-A1A7-35E6CF01A00A}"/>
                </a:ext>
              </a:extLst>
            </p:cNvPr>
            <p:cNvSpPr txBox="1">
              <a:spLocks noChangeArrowheads="1"/>
            </p:cNvSpPr>
            <p:nvPr/>
          </p:nvSpPr>
          <p:spPr bwMode="auto">
            <a:xfrm>
              <a:off x="1190585" y="5681649"/>
              <a:ext cx="692818"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b="1">
                  <a:solidFill>
                    <a:schemeClr val="tx1"/>
                  </a:solidFill>
                  <a:latin typeface="Comic Sans MS" charset="0"/>
                  <a:ea typeface="MS PGothic" charset="0"/>
                  <a:cs typeface="MS PGothic" charset="0"/>
                </a:defRPr>
              </a:lvl1pPr>
              <a:lvl2pPr marL="742950" indent="-285750">
                <a:defRPr b="1">
                  <a:solidFill>
                    <a:schemeClr val="tx1"/>
                  </a:solidFill>
                  <a:latin typeface="Comic Sans MS" charset="0"/>
                  <a:ea typeface="MS PGothic" charset="0"/>
                  <a:cs typeface="MS PGothic" charset="0"/>
                </a:defRPr>
              </a:lvl2pPr>
              <a:lvl3pPr marL="1143000" indent="-228600">
                <a:defRPr b="1">
                  <a:solidFill>
                    <a:schemeClr val="tx1"/>
                  </a:solidFill>
                  <a:latin typeface="Comic Sans MS" charset="0"/>
                  <a:ea typeface="MS PGothic" charset="0"/>
                  <a:cs typeface="MS PGothic" charset="0"/>
                </a:defRPr>
              </a:lvl3pPr>
              <a:lvl4pPr marL="1600200" indent="-228600">
                <a:defRPr b="1">
                  <a:solidFill>
                    <a:schemeClr val="tx1"/>
                  </a:solidFill>
                  <a:latin typeface="Comic Sans MS" charset="0"/>
                  <a:ea typeface="MS PGothic" charset="0"/>
                  <a:cs typeface="MS PGothic" charset="0"/>
                </a:defRPr>
              </a:lvl4pPr>
              <a:lvl5pPr marL="2057400" indent="-228600">
                <a:defRPr b="1">
                  <a:solidFill>
                    <a:schemeClr val="tx1"/>
                  </a:solidFill>
                  <a:latin typeface="Comic Sans MS" charset="0"/>
                  <a:ea typeface="MS PGothic" charset="0"/>
                  <a:cs typeface="MS PGothic" charset="0"/>
                </a:defRPr>
              </a:lvl5pPr>
              <a:lvl6pPr marL="2514600" indent="-228600" eaLnBrk="0" fontAlgn="base" hangingPunct="0">
                <a:spcBef>
                  <a:spcPct val="0"/>
                </a:spcBef>
                <a:spcAft>
                  <a:spcPct val="0"/>
                </a:spcAft>
                <a:defRPr b="1">
                  <a:solidFill>
                    <a:schemeClr val="tx1"/>
                  </a:solidFill>
                  <a:latin typeface="Comic Sans MS" charset="0"/>
                  <a:ea typeface="MS PGothic" charset="0"/>
                  <a:cs typeface="MS PGothic" charset="0"/>
                </a:defRPr>
              </a:lvl6pPr>
              <a:lvl7pPr marL="2971800" indent="-228600" eaLnBrk="0" fontAlgn="base" hangingPunct="0">
                <a:spcBef>
                  <a:spcPct val="0"/>
                </a:spcBef>
                <a:spcAft>
                  <a:spcPct val="0"/>
                </a:spcAft>
                <a:defRPr b="1">
                  <a:solidFill>
                    <a:schemeClr val="tx1"/>
                  </a:solidFill>
                  <a:latin typeface="Comic Sans MS" charset="0"/>
                  <a:ea typeface="MS PGothic" charset="0"/>
                  <a:cs typeface="MS PGothic" charset="0"/>
                </a:defRPr>
              </a:lvl7pPr>
              <a:lvl8pPr marL="3429000" indent="-228600" eaLnBrk="0" fontAlgn="base" hangingPunct="0">
                <a:spcBef>
                  <a:spcPct val="0"/>
                </a:spcBef>
                <a:spcAft>
                  <a:spcPct val="0"/>
                </a:spcAft>
                <a:defRPr b="1">
                  <a:solidFill>
                    <a:schemeClr val="tx1"/>
                  </a:solidFill>
                  <a:latin typeface="Comic Sans MS" charset="0"/>
                  <a:ea typeface="MS PGothic" charset="0"/>
                  <a:cs typeface="MS PGothic" charset="0"/>
                </a:defRPr>
              </a:lvl8pPr>
              <a:lvl9pPr marL="3886200" indent="-228600" eaLnBrk="0" fontAlgn="base" hangingPunct="0">
                <a:spcBef>
                  <a:spcPct val="0"/>
                </a:spcBef>
                <a:spcAft>
                  <a:spcPct val="0"/>
                </a:spcAft>
                <a:defRPr b="1">
                  <a:solidFill>
                    <a:schemeClr val="tx1"/>
                  </a:solidFill>
                  <a:latin typeface="Comic Sans MS" charset="0"/>
                  <a:ea typeface="MS PGothic" charset="0"/>
                  <a:cs typeface="MS PGothic" charset="0"/>
                </a:defRPr>
              </a:lvl9pPr>
            </a:lstStyle>
            <a:p>
              <a:r>
                <a:rPr lang="en-US" b="0" dirty="0">
                  <a:latin typeface="+mn-lt"/>
                  <a:cs typeface="Gill Sans Light"/>
                </a:rPr>
                <a:t>CPU</a:t>
              </a:r>
            </a:p>
          </p:txBody>
        </p:sp>
        <p:grpSp>
          <p:nvGrpSpPr>
            <p:cNvPr id="63" name="Group 54">
              <a:extLst>
                <a:ext uri="{FF2B5EF4-FFF2-40B4-BE49-F238E27FC236}">
                  <a16:creationId xmlns:a16="http://schemas.microsoft.com/office/drawing/2014/main" id="{FD982F02-05EC-4D59-9F60-92F69369E6A8}"/>
                </a:ext>
              </a:extLst>
            </p:cNvPr>
            <p:cNvGrpSpPr>
              <a:grpSpLocks/>
            </p:cNvGrpSpPr>
            <p:nvPr/>
          </p:nvGrpSpPr>
          <p:grpSpPr bwMode="auto">
            <a:xfrm>
              <a:off x="2237430" y="5479085"/>
              <a:ext cx="304800" cy="609600"/>
              <a:chOff x="7010400" y="1143000"/>
              <a:chExt cx="457200" cy="1828800"/>
            </a:xfrm>
          </p:grpSpPr>
          <p:sp>
            <p:nvSpPr>
              <p:cNvPr id="64" name="Rounded Rectangle 55">
                <a:extLst>
                  <a:ext uri="{FF2B5EF4-FFF2-40B4-BE49-F238E27FC236}">
                    <a16:creationId xmlns:a16="http://schemas.microsoft.com/office/drawing/2014/main" id="{AE616A40-1416-451A-81E7-6D00A37CADAE}"/>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200">
                  <a:cs typeface="Gill Sans Light"/>
                </a:endParaRPr>
              </a:p>
            </p:txBody>
          </p:sp>
          <p:sp>
            <p:nvSpPr>
              <p:cNvPr id="65" name="Freeform 61">
                <a:extLst>
                  <a:ext uri="{FF2B5EF4-FFF2-40B4-BE49-F238E27FC236}">
                    <a16:creationId xmlns:a16="http://schemas.microsoft.com/office/drawing/2014/main" id="{1123FEAD-69E9-4826-AFEB-766DED1AACFC}"/>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nchor="ctr"/>
              <a:lstStyle/>
              <a:p>
                <a:endParaRPr lang="en-US" sz="1400">
                  <a:cs typeface="Gill Sans Light"/>
                </a:endParaRPr>
              </a:p>
            </p:txBody>
          </p:sp>
        </p:grpSp>
        <p:grpSp>
          <p:nvGrpSpPr>
            <p:cNvPr id="66" name="Group 67">
              <a:extLst>
                <a:ext uri="{FF2B5EF4-FFF2-40B4-BE49-F238E27FC236}">
                  <a16:creationId xmlns:a16="http://schemas.microsoft.com/office/drawing/2014/main" id="{26C23054-FB3A-4416-9526-DA9E3D2085D4}"/>
                </a:ext>
              </a:extLst>
            </p:cNvPr>
            <p:cNvGrpSpPr>
              <a:grpSpLocks/>
            </p:cNvGrpSpPr>
            <p:nvPr/>
          </p:nvGrpSpPr>
          <p:grpSpPr bwMode="auto">
            <a:xfrm>
              <a:off x="2618430" y="5479085"/>
              <a:ext cx="304800" cy="609600"/>
              <a:chOff x="7010400" y="1143000"/>
              <a:chExt cx="457200" cy="1828800"/>
            </a:xfrm>
          </p:grpSpPr>
          <p:sp>
            <p:nvSpPr>
              <p:cNvPr id="67" name="Rounded Rectangle 68">
                <a:extLst>
                  <a:ext uri="{FF2B5EF4-FFF2-40B4-BE49-F238E27FC236}">
                    <a16:creationId xmlns:a16="http://schemas.microsoft.com/office/drawing/2014/main" id="{15B92F09-5242-4498-B0A4-D2C1E527E660}"/>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200">
                  <a:cs typeface="Gill Sans Light"/>
                </a:endParaRPr>
              </a:p>
            </p:txBody>
          </p:sp>
          <p:sp>
            <p:nvSpPr>
              <p:cNvPr id="68" name="Freeform 69">
                <a:extLst>
                  <a:ext uri="{FF2B5EF4-FFF2-40B4-BE49-F238E27FC236}">
                    <a16:creationId xmlns:a16="http://schemas.microsoft.com/office/drawing/2014/main" id="{971F75C9-BC93-4D36-B5A4-ACCA16E81BDE}"/>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nchor="ctr"/>
              <a:lstStyle/>
              <a:p>
                <a:endParaRPr lang="en-US" sz="1400">
                  <a:cs typeface="Gill Sans Light"/>
                </a:endParaRPr>
              </a:p>
            </p:txBody>
          </p:sp>
        </p:grpSp>
        <p:sp>
          <p:nvSpPr>
            <p:cNvPr id="69" name="Rectangle 68">
              <a:extLst>
                <a:ext uri="{FF2B5EF4-FFF2-40B4-BE49-F238E27FC236}">
                  <a16:creationId xmlns:a16="http://schemas.microsoft.com/office/drawing/2014/main" id="{8C2A316B-460F-4E19-8880-894F53768294}"/>
                </a:ext>
              </a:extLst>
            </p:cNvPr>
            <p:cNvSpPr/>
            <p:nvPr/>
          </p:nvSpPr>
          <p:spPr bwMode="auto">
            <a:xfrm>
              <a:off x="3151830" y="5402885"/>
              <a:ext cx="838200" cy="990600"/>
            </a:xfrm>
            <a:prstGeom prst="rect">
              <a:avLst/>
            </a:prstGeom>
            <a:solidFill>
              <a:schemeClr val="accent2">
                <a:lumMod val="60000"/>
                <a:lumOff val="40000"/>
              </a:schemeClr>
            </a:solidFill>
            <a:ln w="25400" cap="flat" cmpd="sng" algn="ctr">
              <a:solidFill>
                <a:schemeClr val="tx1"/>
              </a:solidFill>
              <a:prstDash val="solid"/>
              <a:round/>
              <a:headEnd type="triangle" w="med" len="med"/>
              <a:tailEnd type="none" w="med" len="med"/>
            </a:ln>
            <a:effectLst/>
          </p:spPr>
          <p:txBody>
            <a:bodyPr anchor="ctr"/>
            <a:lstStyle/>
            <a:p>
              <a:pPr algn="ctr">
                <a:defRPr/>
              </a:pPr>
              <a:endParaRPr lang="en-US" sz="1200" b="0" dirty="0">
                <a:ea typeface="ＭＳ Ｐゴシック" charset="0"/>
                <a:cs typeface="Gill Sans Light"/>
              </a:endParaRPr>
            </a:p>
            <a:p>
              <a:pPr algn="ctr">
                <a:defRPr/>
              </a:pPr>
              <a:endParaRPr lang="en-US" sz="1200" b="0" dirty="0">
                <a:ea typeface="ＭＳ Ｐゴシック" charset="0"/>
                <a:cs typeface="Gill Sans Light"/>
              </a:endParaRPr>
            </a:p>
            <a:p>
              <a:pPr algn="ctr">
                <a:defRPr/>
              </a:pPr>
              <a:endParaRPr lang="en-US" sz="1200" b="0" dirty="0">
                <a:ea typeface="ＭＳ Ｐゴシック" charset="0"/>
                <a:cs typeface="Gill Sans Light"/>
              </a:endParaRPr>
            </a:p>
            <a:p>
              <a:pPr algn="ctr">
                <a:defRPr/>
              </a:pPr>
              <a:r>
                <a:rPr lang="en-US" sz="1200" b="0" dirty="0">
                  <a:ea typeface="ＭＳ Ｐゴシック" charset="0"/>
                  <a:cs typeface="Gill Sans Light"/>
                </a:rPr>
                <a:t>Core 2</a:t>
              </a:r>
            </a:p>
          </p:txBody>
        </p:sp>
        <p:grpSp>
          <p:nvGrpSpPr>
            <p:cNvPr id="70" name="Group 71">
              <a:extLst>
                <a:ext uri="{FF2B5EF4-FFF2-40B4-BE49-F238E27FC236}">
                  <a16:creationId xmlns:a16="http://schemas.microsoft.com/office/drawing/2014/main" id="{7BD11EFC-9AD8-4CF9-88A2-ADD0B2C2FF0E}"/>
                </a:ext>
              </a:extLst>
            </p:cNvPr>
            <p:cNvGrpSpPr>
              <a:grpSpLocks/>
            </p:cNvGrpSpPr>
            <p:nvPr/>
          </p:nvGrpSpPr>
          <p:grpSpPr bwMode="auto">
            <a:xfrm>
              <a:off x="3228030" y="5479085"/>
              <a:ext cx="304800" cy="609600"/>
              <a:chOff x="7010400" y="1143000"/>
              <a:chExt cx="457200" cy="1828800"/>
            </a:xfrm>
          </p:grpSpPr>
          <p:sp>
            <p:nvSpPr>
              <p:cNvPr id="71" name="Rounded Rectangle 72">
                <a:extLst>
                  <a:ext uri="{FF2B5EF4-FFF2-40B4-BE49-F238E27FC236}">
                    <a16:creationId xmlns:a16="http://schemas.microsoft.com/office/drawing/2014/main" id="{47C099F3-455E-4F01-A7EA-E87E2517BC56}"/>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200">
                  <a:cs typeface="Gill Sans Light"/>
                </a:endParaRPr>
              </a:p>
            </p:txBody>
          </p:sp>
          <p:sp>
            <p:nvSpPr>
              <p:cNvPr id="72" name="Freeform 73">
                <a:extLst>
                  <a:ext uri="{FF2B5EF4-FFF2-40B4-BE49-F238E27FC236}">
                    <a16:creationId xmlns:a16="http://schemas.microsoft.com/office/drawing/2014/main" id="{1F68B5B6-AB5B-4095-999A-1D67EEFDA9F1}"/>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nchor="ctr"/>
              <a:lstStyle/>
              <a:p>
                <a:endParaRPr lang="en-US" sz="1400">
                  <a:cs typeface="Gill Sans Light"/>
                </a:endParaRPr>
              </a:p>
            </p:txBody>
          </p:sp>
        </p:grpSp>
        <p:grpSp>
          <p:nvGrpSpPr>
            <p:cNvPr id="73" name="Group 74">
              <a:extLst>
                <a:ext uri="{FF2B5EF4-FFF2-40B4-BE49-F238E27FC236}">
                  <a16:creationId xmlns:a16="http://schemas.microsoft.com/office/drawing/2014/main" id="{F80A8D4F-C226-4984-8E8A-2B192571617B}"/>
                </a:ext>
              </a:extLst>
            </p:cNvPr>
            <p:cNvGrpSpPr>
              <a:grpSpLocks/>
            </p:cNvGrpSpPr>
            <p:nvPr/>
          </p:nvGrpSpPr>
          <p:grpSpPr bwMode="auto">
            <a:xfrm>
              <a:off x="3609030" y="5479085"/>
              <a:ext cx="304800" cy="609600"/>
              <a:chOff x="7010400" y="1143000"/>
              <a:chExt cx="457200" cy="1828800"/>
            </a:xfrm>
          </p:grpSpPr>
          <p:sp>
            <p:nvSpPr>
              <p:cNvPr id="74" name="Rounded Rectangle 75">
                <a:extLst>
                  <a:ext uri="{FF2B5EF4-FFF2-40B4-BE49-F238E27FC236}">
                    <a16:creationId xmlns:a16="http://schemas.microsoft.com/office/drawing/2014/main" id="{A9FA0576-87CF-4D66-B867-3BEFC1AB1164}"/>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200">
                  <a:cs typeface="Gill Sans Light"/>
                </a:endParaRPr>
              </a:p>
            </p:txBody>
          </p:sp>
          <p:sp>
            <p:nvSpPr>
              <p:cNvPr id="75" name="Freeform 86">
                <a:extLst>
                  <a:ext uri="{FF2B5EF4-FFF2-40B4-BE49-F238E27FC236}">
                    <a16:creationId xmlns:a16="http://schemas.microsoft.com/office/drawing/2014/main" id="{386E5F80-9B60-4087-9549-79C6135C66F6}"/>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nchor="ctr"/>
              <a:lstStyle/>
              <a:p>
                <a:endParaRPr lang="en-US" sz="1400">
                  <a:cs typeface="Gill Sans Light"/>
                </a:endParaRPr>
              </a:p>
            </p:txBody>
          </p:sp>
        </p:grpSp>
        <p:sp>
          <p:nvSpPr>
            <p:cNvPr id="76" name="Rectangle 75">
              <a:extLst>
                <a:ext uri="{FF2B5EF4-FFF2-40B4-BE49-F238E27FC236}">
                  <a16:creationId xmlns:a16="http://schemas.microsoft.com/office/drawing/2014/main" id="{021A050F-F94A-43CA-A39B-D429916E8797}"/>
                </a:ext>
              </a:extLst>
            </p:cNvPr>
            <p:cNvSpPr/>
            <p:nvPr/>
          </p:nvSpPr>
          <p:spPr bwMode="auto">
            <a:xfrm>
              <a:off x="4142430" y="5402885"/>
              <a:ext cx="838200" cy="990600"/>
            </a:xfrm>
            <a:prstGeom prst="rect">
              <a:avLst/>
            </a:prstGeom>
            <a:solidFill>
              <a:schemeClr val="accent2">
                <a:lumMod val="60000"/>
                <a:lumOff val="40000"/>
              </a:schemeClr>
            </a:solidFill>
            <a:ln w="25400" cap="flat" cmpd="sng" algn="ctr">
              <a:solidFill>
                <a:schemeClr val="tx1"/>
              </a:solidFill>
              <a:prstDash val="solid"/>
              <a:round/>
              <a:headEnd type="triangle" w="med" len="med"/>
              <a:tailEnd type="none" w="med" len="med"/>
            </a:ln>
            <a:effectLst/>
          </p:spPr>
          <p:txBody>
            <a:bodyPr anchor="ctr"/>
            <a:lstStyle/>
            <a:p>
              <a:pPr algn="ctr">
                <a:defRPr/>
              </a:pPr>
              <a:endParaRPr lang="en-US" sz="1200" b="0" dirty="0">
                <a:ea typeface="ＭＳ Ｐゴシック" charset="0"/>
                <a:cs typeface="Gill Sans Light"/>
              </a:endParaRPr>
            </a:p>
            <a:p>
              <a:pPr algn="ctr">
                <a:defRPr/>
              </a:pPr>
              <a:endParaRPr lang="en-US" sz="1200" b="0" dirty="0">
                <a:ea typeface="ＭＳ Ｐゴシック" charset="0"/>
                <a:cs typeface="Gill Sans Light"/>
              </a:endParaRPr>
            </a:p>
            <a:p>
              <a:pPr algn="ctr">
                <a:defRPr/>
              </a:pPr>
              <a:endParaRPr lang="en-US" sz="1200" b="0" dirty="0">
                <a:ea typeface="ＭＳ Ｐゴシック" charset="0"/>
                <a:cs typeface="Gill Sans Light"/>
              </a:endParaRPr>
            </a:p>
            <a:p>
              <a:pPr algn="ctr">
                <a:defRPr/>
              </a:pPr>
              <a:r>
                <a:rPr lang="en-US" sz="1200" b="0" dirty="0">
                  <a:ea typeface="ＭＳ Ｐゴシック" charset="0"/>
                  <a:cs typeface="Gill Sans Light"/>
                </a:rPr>
                <a:t>Core 3</a:t>
              </a:r>
            </a:p>
          </p:txBody>
        </p:sp>
        <p:grpSp>
          <p:nvGrpSpPr>
            <p:cNvPr id="77" name="Group 103">
              <a:extLst>
                <a:ext uri="{FF2B5EF4-FFF2-40B4-BE49-F238E27FC236}">
                  <a16:creationId xmlns:a16="http://schemas.microsoft.com/office/drawing/2014/main" id="{0D8F420F-DF3C-4106-B1C5-5CC7FA42D81A}"/>
                </a:ext>
              </a:extLst>
            </p:cNvPr>
            <p:cNvGrpSpPr>
              <a:grpSpLocks/>
            </p:cNvGrpSpPr>
            <p:nvPr/>
          </p:nvGrpSpPr>
          <p:grpSpPr bwMode="auto">
            <a:xfrm>
              <a:off x="4218630" y="5479085"/>
              <a:ext cx="304800" cy="609600"/>
              <a:chOff x="7010400" y="1143000"/>
              <a:chExt cx="457200" cy="1828800"/>
            </a:xfrm>
          </p:grpSpPr>
          <p:sp>
            <p:nvSpPr>
              <p:cNvPr id="78" name="Rounded Rectangle 104">
                <a:extLst>
                  <a:ext uri="{FF2B5EF4-FFF2-40B4-BE49-F238E27FC236}">
                    <a16:creationId xmlns:a16="http://schemas.microsoft.com/office/drawing/2014/main" id="{598221E3-27B5-4A0F-B059-3DB1854A0F32}"/>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200">
                  <a:cs typeface="Gill Sans Light"/>
                </a:endParaRPr>
              </a:p>
            </p:txBody>
          </p:sp>
          <p:sp>
            <p:nvSpPr>
              <p:cNvPr id="79" name="Freeform 105">
                <a:extLst>
                  <a:ext uri="{FF2B5EF4-FFF2-40B4-BE49-F238E27FC236}">
                    <a16:creationId xmlns:a16="http://schemas.microsoft.com/office/drawing/2014/main" id="{5A0A6F86-A338-420C-90D9-1B32AB679F69}"/>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nchor="ctr"/>
              <a:lstStyle/>
              <a:p>
                <a:endParaRPr lang="en-US" sz="1400">
                  <a:cs typeface="Gill Sans Light"/>
                </a:endParaRPr>
              </a:p>
            </p:txBody>
          </p:sp>
        </p:grpSp>
        <p:grpSp>
          <p:nvGrpSpPr>
            <p:cNvPr id="80" name="Group 106">
              <a:extLst>
                <a:ext uri="{FF2B5EF4-FFF2-40B4-BE49-F238E27FC236}">
                  <a16:creationId xmlns:a16="http://schemas.microsoft.com/office/drawing/2014/main" id="{B114897E-1940-4417-A657-0529003263FE}"/>
                </a:ext>
              </a:extLst>
            </p:cNvPr>
            <p:cNvGrpSpPr>
              <a:grpSpLocks/>
            </p:cNvGrpSpPr>
            <p:nvPr/>
          </p:nvGrpSpPr>
          <p:grpSpPr bwMode="auto">
            <a:xfrm>
              <a:off x="4599630" y="5479085"/>
              <a:ext cx="304800" cy="609600"/>
              <a:chOff x="7010400" y="1143000"/>
              <a:chExt cx="457200" cy="1828800"/>
            </a:xfrm>
          </p:grpSpPr>
          <p:sp>
            <p:nvSpPr>
              <p:cNvPr id="81" name="Rounded Rectangle 107">
                <a:extLst>
                  <a:ext uri="{FF2B5EF4-FFF2-40B4-BE49-F238E27FC236}">
                    <a16:creationId xmlns:a16="http://schemas.microsoft.com/office/drawing/2014/main" id="{000C3FE3-BBFC-4875-96EF-BDE04145249F}"/>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200">
                  <a:cs typeface="Gill Sans Light"/>
                </a:endParaRPr>
              </a:p>
            </p:txBody>
          </p:sp>
          <p:sp>
            <p:nvSpPr>
              <p:cNvPr id="82" name="Freeform 108">
                <a:extLst>
                  <a:ext uri="{FF2B5EF4-FFF2-40B4-BE49-F238E27FC236}">
                    <a16:creationId xmlns:a16="http://schemas.microsoft.com/office/drawing/2014/main" id="{16DE9FA5-06C0-4961-B488-698D2509284E}"/>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nchor="ctr"/>
              <a:lstStyle/>
              <a:p>
                <a:endParaRPr lang="en-US" sz="1400">
                  <a:cs typeface="Gill Sans Light"/>
                </a:endParaRPr>
              </a:p>
            </p:txBody>
          </p:sp>
        </p:grpSp>
        <p:sp>
          <p:nvSpPr>
            <p:cNvPr id="83" name="Rectangle 82">
              <a:extLst>
                <a:ext uri="{FF2B5EF4-FFF2-40B4-BE49-F238E27FC236}">
                  <a16:creationId xmlns:a16="http://schemas.microsoft.com/office/drawing/2014/main" id="{B915BE12-2EF1-41F0-9B1E-110D9090AD3C}"/>
                </a:ext>
              </a:extLst>
            </p:cNvPr>
            <p:cNvSpPr/>
            <p:nvPr/>
          </p:nvSpPr>
          <p:spPr bwMode="auto">
            <a:xfrm>
              <a:off x="5133030" y="5402885"/>
              <a:ext cx="838200" cy="990600"/>
            </a:xfrm>
            <a:prstGeom prst="rect">
              <a:avLst/>
            </a:prstGeom>
            <a:solidFill>
              <a:schemeClr val="accent2">
                <a:lumMod val="60000"/>
                <a:lumOff val="40000"/>
              </a:schemeClr>
            </a:solidFill>
            <a:ln w="25400" cap="flat" cmpd="sng" algn="ctr">
              <a:solidFill>
                <a:schemeClr val="tx1"/>
              </a:solidFill>
              <a:prstDash val="solid"/>
              <a:round/>
              <a:headEnd type="triangle" w="med" len="med"/>
              <a:tailEnd type="none" w="med" len="med"/>
            </a:ln>
            <a:effectLst/>
          </p:spPr>
          <p:txBody>
            <a:bodyPr anchor="ctr"/>
            <a:lstStyle/>
            <a:p>
              <a:pPr algn="ctr">
                <a:defRPr/>
              </a:pPr>
              <a:endParaRPr lang="en-US" sz="1200" b="0" dirty="0">
                <a:ea typeface="ＭＳ Ｐゴシック" charset="0"/>
                <a:cs typeface="Gill Sans Light"/>
              </a:endParaRPr>
            </a:p>
            <a:p>
              <a:pPr algn="ctr">
                <a:defRPr/>
              </a:pPr>
              <a:endParaRPr lang="en-US" sz="1200" b="0" dirty="0">
                <a:ea typeface="ＭＳ Ｐゴシック" charset="0"/>
                <a:cs typeface="Gill Sans Light"/>
              </a:endParaRPr>
            </a:p>
            <a:p>
              <a:pPr algn="ctr">
                <a:defRPr/>
              </a:pPr>
              <a:endParaRPr lang="en-US" sz="1200" b="0" dirty="0">
                <a:ea typeface="ＭＳ Ｐゴシック" charset="0"/>
                <a:cs typeface="Gill Sans Light"/>
              </a:endParaRPr>
            </a:p>
            <a:p>
              <a:pPr algn="ctr">
                <a:defRPr/>
              </a:pPr>
              <a:r>
                <a:rPr lang="en-US" sz="1200" b="0" dirty="0">
                  <a:ea typeface="ＭＳ Ｐゴシック" charset="0"/>
                  <a:cs typeface="Gill Sans Light"/>
                </a:rPr>
                <a:t>Core 4</a:t>
              </a:r>
            </a:p>
          </p:txBody>
        </p:sp>
        <p:grpSp>
          <p:nvGrpSpPr>
            <p:cNvPr id="84" name="Group 110">
              <a:extLst>
                <a:ext uri="{FF2B5EF4-FFF2-40B4-BE49-F238E27FC236}">
                  <a16:creationId xmlns:a16="http://schemas.microsoft.com/office/drawing/2014/main" id="{A08C4B30-7EEF-4B75-950D-AAE73D9C7D34}"/>
                </a:ext>
              </a:extLst>
            </p:cNvPr>
            <p:cNvGrpSpPr>
              <a:grpSpLocks/>
            </p:cNvGrpSpPr>
            <p:nvPr/>
          </p:nvGrpSpPr>
          <p:grpSpPr bwMode="auto">
            <a:xfrm>
              <a:off x="5209230" y="5479085"/>
              <a:ext cx="304800" cy="609600"/>
              <a:chOff x="7010400" y="1143000"/>
              <a:chExt cx="457200" cy="1828800"/>
            </a:xfrm>
          </p:grpSpPr>
          <p:sp>
            <p:nvSpPr>
              <p:cNvPr id="85" name="Rounded Rectangle 111">
                <a:extLst>
                  <a:ext uri="{FF2B5EF4-FFF2-40B4-BE49-F238E27FC236}">
                    <a16:creationId xmlns:a16="http://schemas.microsoft.com/office/drawing/2014/main" id="{19A2F8CA-0C6B-4FA3-8012-3E8C5A739482}"/>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200">
                  <a:cs typeface="Gill Sans Light"/>
                </a:endParaRPr>
              </a:p>
            </p:txBody>
          </p:sp>
          <p:sp>
            <p:nvSpPr>
              <p:cNvPr id="86" name="Freeform 112">
                <a:extLst>
                  <a:ext uri="{FF2B5EF4-FFF2-40B4-BE49-F238E27FC236}">
                    <a16:creationId xmlns:a16="http://schemas.microsoft.com/office/drawing/2014/main" id="{34774730-3CED-4911-82FC-C1D37D5D7409}"/>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nchor="ctr"/>
              <a:lstStyle/>
              <a:p>
                <a:endParaRPr lang="en-US" sz="1400">
                  <a:cs typeface="Gill Sans Light"/>
                </a:endParaRPr>
              </a:p>
            </p:txBody>
          </p:sp>
        </p:grpSp>
        <p:grpSp>
          <p:nvGrpSpPr>
            <p:cNvPr id="87" name="Group 113">
              <a:extLst>
                <a:ext uri="{FF2B5EF4-FFF2-40B4-BE49-F238E27FC236}">
                  <a16:creationId xmlns:a16="http://schemas.microsoft.com/office/drawing/2014/main" id="{3551BBF0-8E26-4050-B50F-8BA7F2FE6FAB}"/>
                </a:ext>
              </a:extLst>
            </p:cNvPr>
            <p:cNvGrpSpPr>
              <a:grpSpLocks/>
            </p:cNvGrpSpPr>
            <p:nvPr/>
          </p:nvGrpSpPr>
          <p:grpSpPr bwMode="auto">
            <a:xfrm>
              <a:off x="5590230" y="5479085"/>
              <a:ext cx="304800" cy="609600"/>
              <a:chOff x="7010400" y="1143000"/>
              <a:chExt cx="457200" cy="1828800"/>
            </a:xfrm>
          </p:grpSpPr>
          <p:sp>
            <p:nvSpPr>
              <p:cNvPr id="88" name="Rounded Rectangle 114">
                <a:extLst>
                  <a:ext uri="{FF2B5EF4-FFF2-40B4-BE49-F238E27FC236}">
                    <a16:creationId xmlns:a16="http://schemas.microsoft.com/office/drawing/2014/main" id="{A2F6373F-9C31-49F5-B7E7-5DAEFF376903}"/>
                  </a:ext>
                </a:extLst>
              </p:cNvPr>
              <p:cNvSpPr>
                <a:spLocks noChangeArrowheads="1"/>
              </p:cNvSpPr>
              <p:nvPr/>
            </p:nvSpPr>
            <p:spPr bwMode="auto">
              <a:xfrm>
                <a:off x="7010400" y="1143000"/>
                <a:ext cx="457200" cy="1828800"/>
              </a:xfrm>
              <a:prstGeom prst="roundRect">
                <a:avLst>
                  <a:gd name="adj" fmla="val 16667"/>
                </a:avLst>
              </a:prstGeom>
              <a:solidFill>
                <a:srgbClr val="CCFFCC"/>
              </a:solidFill>
              <a:ln w="25400">
                <a:solidFill>
                  <a:schemeClr val="tx1"/>
                </a:solidFill>
                <a:round/>
                <a:headEnd type="triangle" w="med" len="med"/>
                <a:tailEnd/>
              </a:ln>
            </p:spPr>
            <p:txBody>
              <a:bodyPr anchor="ctr"/>
              <a:lstStyle/>
              <a:p>
                <a:pPr>
                  <a:lnSpc>
                    <a:spcPct val="80000"/>
                  </a:lnSpc>
                  <a:spcBef>
                    <a:spcPct val="50000"/>
                  </a:spcBef>
                </a:pPr>
                <a:endParaRPr lang="en-US" sz="1200">
                  <a:cs typeface="Gill Sans Light"/>
                </a:endParaRPr>
              </a:p>
            </p:txBody>
          </p:sp>
          <p:sp>
            <p:nvSpPr>
              <p:cNvPr id="89" name="Freeform 115">
                <a:extLst>
                  <a:ext uri="{FF2B5EF4-FFF2-40B4-BE49-F238E27FC236}">
                    <a16:creationId xmlns:a16="http://schemas.microsoft.com/office/drawing/2014/main" id="{C78FD7B9-9268-4236-B4FE-337556353533}"/>
                  </a:ext>
                </a:extLst>
              </p:cNvPr>
              <p:cNvSpPr>
                <a:spLocks/>
              </p:cNvSpPr>
              <p:nvPr/>
            </p:nvSpPr>
            <p:spPr bwMode="auto">
              <a:xfrm>
                <a:off x="7086600" y="1219200"/>
                <a:ext cx="232039" cy="1682750"/>
              </a:xfrm>
              <a:custGeom>
                <a:avLst/>
                <a:gdLst>
                  <a:gd name="T0" fmla="*/ 120653 w 232039"/>
                  <a:gd name="T1" fmla="*/ 0 h 1835150"/>
                  <a:gd name="T2" fmla="*/ 228603 w 232039"/>
                  <a:gd name="T3" fmla="*/ 51432 h 1835150"/>
                  <a:gd name="T4" fmla="*/ 6353 w 232039"/>
                  <a:gd name="T5" fmla="*/ 150183 h 1835150"/>
                  <a:gd name="T6" fmla="*/ 222253 w 232039"/>
                  <a:gd name="T7" fmla="*/ 248934 h 1835150"/>
                  <a:gd name="T8" fmla="*/ 3 w 232039"/>
                  <a:gd name="T9" fmla="*/ 345628 h 1835150"/>
                  <a:gd name="T10" fmla="*/ 228603 w 232039"/>
                  <a:gd name="T11" fmla="*/ 444378 h 1835150"/>
                  <a:gd name="T12" fmla="*/ 12703 w 232039"/>
                  <a:gd name="T13" fmla="*/ 545185 h 1835150"/>
                  <a:gd name="T14" fmla="*/ 114303 w 232039"/>
                  <a:gd name="T15" fmla="*/ 594560 h 1835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32039" h="1835150">
                    <a:moveTo>
                      <a:pt x="120653" y="0"/>
                    </a:moveTo>
                    <a:cubicBezTo>
                      <a:pt x="184153" y="40746"/>
                      <a:pt x="247653" y="81492"/>
                      <a:pt x="228603" y="158750"/>
                    </a:cubicBezTo>
                    <a:cubicBezTo>
                      <a:pt x="209553" y="236008"/>
                      <a:pt x="7411" y="361950"/>
                      <a:pt x="6353" y="463550"/>
                    </a:cubicBezTo>
                    <a:cubicBezTo>
                      <a:pt x="5295" y="565150"/>
                      <a:pt x="223311" y="667808"/>
                      <a:pt x="222253" y="768350"/>
                    </a:cubicBezTo>
                    <a:cubicBezTo>
                      <a:pt x="221195" y="868892"/>
                      <a:pt x="-1055" y="966258"/>
                      <a:pt x="3" y="1066800"/>
                    </a:cubicBezTo>
                    <a:cubicBezTo>
                      <a:pt x="1061" y="1167342"/>
                      <a:pt x="226486" y="1268942"/>
                      <a:pt x="228603" y="1371600"/>
                    </a:cubicBezTo>
                    <a:cubicBezTo>
                      <a:pt x="230720" y="1474258"/>
                      <a:pt x="31753" y="1605492"/>
                      <a:pt x="12703" y="1682750"/>
                    </a:cubicBezTo>
                    <a:cubicBezTo>
                      <a:pt x="-6347" y="1760008"/>
                      <a:pt x="114303" y="1835150"/>
                      <a:pt x="114303" y="1835150"/>
                    </a:cubicBezTo>
                  </a:path>
                </a:pathLst>
              </a:custGeom>
              <a:noFill/>
              <a:ln w="28575" cmpd="sng">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anchor="ctr"/>
              <a:lstStyle/>
              <a:p>
                <a:endParaRPr lang="en-US" sz="1400">
                  <a:cs typeface="Gill Sans Light"/>
                </a:endParaRPr>
              </a:p>
            </p:txBody>
          </p:sp>
        </p:grpSp>
        <p:cxnSp>
          <p:nvCxnSpPr>
            <p:cNvPr id="90" name="Straight Arrow Connector 50">
              <a:extLst>
                <a:ext uri="{FF2B5EF4-FFF2-40B4-BE49-F238E27FC236}">
                  <a16:creationId xmlns:a16="http://schemas.microsoft.com/office/drawing/2014/main" id="{8E4DC92A-785C-4450-9021-B108C0D2BE6C}"/>
                </a:ext>
              </a:extLst>
            </p:cNvPr>
            <p:cNvCxnSpPr>
              <a:cxnSpLocks noChangeShapeType="1"/>
            </p:cNvCxnSpPr>
            <p:nvPr/>
          </p:nvCxnSpPr>
          <p:spPr bwMode="auto">
            <a:xfrm flipH="1">
              <a:off x="2389830" y="4816475"/>
              <a:ext cx="1714500" cy="76200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91" name="Straight Arrow Connector 116">
              <a:extLst>
                <a:ext uri="{FF2B5EF4-FFF2-40B4-BE49-F238E27FC236}">
                  <a16:creationId xmlns:a16="http://schemas.microsoft.com/office/drawing/2014/main" id="{909CAFD6-AF25-4634-8310-1212BCAD6BCC}"/>
                </a:ext>
              </a:extLst>
            </p:cNvPr>
            <p:cNvCxnSpPr>
              <a:cxnSpLocks noChangeShapeType="1"/>
            </p:cNvCxnSpPr>
            <p:nvPr/>
          </p:nvCxnSpPr>
          <p:spPr bwMode="auto">
            <a:xfrm flipH="1">
              <a:off x="2770830" y="4892675"/>
              <a:ext cx="1219200" cy="68580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92" name="Straight Arrow Connector 63">
              <a:extLst>
                <a:ext uri="{FF2B5EF4-FFF2-40B4-BE49-F238E27FC236}">
                  <a16:creationId xmlns:a16="http://schemas.microsoft.com/office/drawing/2014/main" id="{DDB36635-530A-44A2-80D3-A776CB163A92}"/>
                </a:ext>
              </a:extLst>
            </p:cNvPr>
            <p:cNvCxnSpPr>
              <a:cxnSpLocks noChangeShapeType="1"/>
            </p:cNvCxnSpPr>
            <p:nvPr/>
          </p:nvCxnSpPr>
          <p:spPr bwMode="auto">
            <a:xfrm flipH="1">
              <a:off x="3380430" y="4816475"/>
              <a:ext cx="723900" cy="76200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93" name="Straight Arrow Connector 117">
              <a:extLst>
                <a:ext uri="{FF2B5EF4-FFF2-40B4-BE49-F238E27FC236}">
                  <a16:creationId xmlns:a16="http://schemas.microsoft.com/office/drawing/2014/main" id="{ADB285D2-5986-48A1-9B66-88FBD725BFA8}"/>
                </a:ext>
              </a:extLst>
            </p:cNvPr>
            <p:cNvCxnSpPr>
              <a:cxnSpLocks noChangeShapeType="1"/>
            </p:cNvCxnSpPr>
            <p:nvPr/>
          </p:nvCxnSpPr>
          <p:spPr bwMode="auto">
            <a:xfrm flipH="1">
              <a:off x="3761430" y="4816475"/>
              <a:ext cx="342900" cy="76200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94" name="Straight Arrow Connector 64">
              <a:extLst>
                <a:ext uri="{FF2B5EF4-FFF2-40B4-BE49-F238E27FC236}">
                  <a16:creationId xmlns:a16="http://schemas.microsoft.com/office/drawing/2014/main" id="{BFF1B3CE-A772-4EFB-841F-AF0F3E3A26CC}"/>
                </a:ext>
              </a:extLst>
            </p:cNvPr>
            <p:cNvCxnSpPr>
              <a:cxnSpLocks noChangeShapeType="1"/>
            </p:cNvCxnSpPr>
            <p:nvPr/>
          </p:nvCxnSpPr>
          <p:spPr bwMode="auto">
            <a:xfrm>
              <a:off x="4104330" y="4816475"/>
              <a:ext cx="266700" cy="76200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95" name="Straight Arrow Connector 118">
              <a:extLst>
                <a:ext uri="{FF2B5EF4-FFF2-40B4-BE49-F238E27FC236}">
                  <a16:creationId xmlns:a16="http://schemas.microsoft.com/office/drawing/2014/main" id="{8D4F6642-D7A3-4955-A924-1BA55F430E0C}"/>
                </a:ext>
              </a:extLst>
            </p:cNvPr>
            <p:cNvCxnSpPr>
              <a:cxnSpLocks noChangeShapeType="1"/>
            </p:cNvCxnSpPr>
            <p:nvPr/>
          </p:nvCxnSpPr>
          <p:spPr bwMode="auto">
            <a:xfrm>
              <a:off x="4104330" y="4816475"/>
              <a:ext cx="647700" cy="76200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96" name="Straight Arrow Connector 66">
              <a:extLst>
                <a:ext uri="{FF2B5EF4-FFF2-40B4-BE49-F238E27FC236}">
                  <a16:creationId xmlns:a16="http://schemas.microsoft.com/office/drawing/2014/main" id="{3FCC0BA7-4CF4-4660-99A2-8413A1D4B1AC}"/>
                </a:ext>
              </a:extLst>
            </p:cNvPr>
            <p:cNvCxnSpPr>
              <a:cxnSpLocks noChangeShapeType="1"/>
            </p:cNvCxnSpPr>
            <p:nvPr/>
          </p:nvCxnSpPr>
          <p:spPr bwMode="auto">
            <a:xfrm>
              <a:off x="4104330" y="4810311"/>
              <a:ext cx="1257300" cy="76200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xmlns="">
                  <a:noFill/>
                </a14:hiddenFill>
              </a:ext>
            </a:extLst>
          </p:spPr>
        </p:cxnSp>
        <p:cxnSp>
          <p:nvCxnSpPr>
            <p:cNvPr id="97" name="Straight Arrow Connector 119">
              <a:extLst>
                <a:ext uri="{FF2B5EF4-FFF2-40B4-BE49-F238E27FC236}">
                  <a16:creationId xmlns:a16="http://schemas.microsoft.com/office/drawing/2014/main" id="{1FC294FC-E238-49F7-9792-122C6D5B95BC}"/>
                </a:ext>
              </a:extLst>
            </p:cNvPr>
            <p:cNvCxnSpPr>
              <a:cxnSpLocks noChangeShapeType="1"/>
            </p:cNvCxnSpPr>
            <p:nvPr/>
          </p:nvCxnSpPr>
          <p:spPr bwMode="auto">
            <a:xfrm>
              <a:off x="4104330" y="4816475"/>
              <a:ext cx="1638300" cy="76200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xmlns="">
                  <a:noFill/>
                </a14:hiddenFill>
              </a:ext>
            </a:extLst>
          </p:spPr>
        </p:cxnSp>
      </p:grpSp>
      <p:grpSp>
        <p:nvGrpSpPr>
          <p:cNvPr id="98" name="Group 97">
            <a:extLst>
              <a:ext uri="{FF2B5EF4-FFF2-40B4-BE49-F238E27FC236}">
                <a16:creationId xmlns:a16="http://schemas.microsoft.com/office/drawing/2014/main" id="{E3AF1299-FC41-424A-A35B-D8DB4D32D76F}"/>
              </a:ext>
            </a:extLst>
          </p:cNvPr>
          <p:cNvGrpSpPr>
            <a:grpSpLocks/>
          </p:cNvGrpSpPr>
          <p:nvPr/>
        </p:nvGrpSpPr>
        <p:grpSpPr bwMode="auto">
          <a:xfrm>
            <a:off x="7351136" y="5033194"/>
            <a:ext cx="3276600" cy="685800"/>
            <a:chOff x="2667000" y="4495800"/>
            <a:chExt cx="3276600" cy="685800"/>
          </a:xfrm>
        </p:grpSpPr>
        <p:sp>
          <p:nvSpPr>
            <p:cNvPr id="99" name="Oval 120">
              <a:extLst>
                <a:ext uri="{FF2B5EF4-FFF2-40B4-BE49-F238E27FC236}">
                  <a16:creationId xmlns:a16="http://schemas.microsoft.com/office/drawing/2014/main" id="{520F6EAA-394A-4A23-879E-626D6F826D71}"/>
                </a:ext>
              </a:extLst>
            </p:cNvPr>
            <p:cNvSpPr>
              <a:spLocks noChangeArrowheads="1"/>
            </p:cNvSpPr>
            <p:nvPr/>
          </p:nvSpPr>
          <p:spPr bwMode="auto">
            <a:xfrm>
              <a:off x="2667000" y="4724400"/>
              <a:ext cx="1295400" cy="152400"/>
            </a:xfrm>
            <a:prstGeom prst="ellipse">
              <a:avLst/>
            </a:prstGeom>
            <a:noFill/>
            <a:ln w="25400">
              <a:solidFill>
                <a:schemeClr val="tx1"/>
              </a:solidFill>
              <a:prstDash val="dash"/>
              <a:round/>
              <a:headEnd type="triangle" w="med" len="med"/>
              <a:tailEnd/>
            </a:ln>
            <a:extLst>
              <a:ext uri="{909E8E84-426E-40dd-AFC4-6F175D3DCCD1}">
                <a14:hiddenFill xmlns:a14="http://schemas.microsoft.com/office/drawing/2010/main" xmlns="">
                  <a:solidFill>
                    <a:srgbClr val="FFFFFF"/>
                  </a:solidFill>
                </a14:hiddenFill>
              </a:ext>
            </a:extLst>
          </p:spPr>
          <p:txBody>
            <a:bodyPr anchor="ctr"/>
            <a:lstStyle/>
            <a:p>
              <a:pPr algn="ctr"/>
              <a:endParaRPr lang="en-US" b="0">
                <a:cs typeface="Gill Sans Light"/>
              </a:endParaRPr>
            </a:p>
          </p:txBody>
        </p:sp>
        <p:sp>
          <p:nvSpPr>
            <p:cNvPr id="100" name="Rectangular Callout 121">
              <a:extLst>
                <a:ext uri="{FF2B5EF4-FFF2-40B4-BE49-F238E27FC236}">
                  <a16:creationId xmlns:a16="http://schemas.microsoft.com/office/drawing/2014/main" id="{D1B8C5B0-9C4E-4984-9B70-29A9BDC0D0EC}"/>
                </a:ext>
              </a:extLst>
            </p:cNvPr>
            <p:cNvSpPr>
              <a:spLocks noChangeArrowheads="1"/>
            </p:cNvSpPr>
            <p:nvPr/>
          </p:nvSpPr>
          <p:spPr bwMode="auto">
            <a:xfrm>
              <a:off x="4419600" y="4495800"/>
              <a:ext cx="1524000" cy="685800"/>
            </a:xfrm>
            <a:prstGeom prst="wedgeRectCallout">
              <a:avLst>
                <a:gd name="adj1" fmla="val -80329"/>
                <a:gd name="adj2" fmla="val -4296"/>
              </a:avLst>
            </a:prstGeom>
            <a:solidFill>
              <a:srgbClr val="FFFFFF"/>
            </a:solidFill>
            <a:ln w="25400">
              <a:solidFill>
                <a:schemeClr val="tx1"/>
              </a:solidFill>
              <a:round/>
              <a:headEnd type="triangle" w="med" len="med"/>
              <a:tailEnd/>
            </a:ln>
          </p:spPr>
          <p:txBody>
            <a:bodyPr anchor="ctr"/>
            <a:lstStyle/>
            <a:p>
              <a:r>
                <a:rPr lang="en-US" b="0">
                  <a:cs typeface="Gill Sans Light"/>
                </a:rPr>
                <a:t>8 threads at a time</a:t>
              </a:r>
            </a:p>
          </p:txBody>
        </p:sp>
      </p:grpSp>
    </p:spTree>
    <p:extLst>
      <p:ext uri="{BB962C8B-B14F-4D97-AF65-F5344CB8AC3E}">
        <p14:creationId xmlns:p14="http://schemas.microsoft.com/office/powerpoint/2010/main" val="1408615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8"/>
                                        </p:tgtEl>
                                        <p:attrNameLst>
                                          <p:attrName>style.visibility</p:attrName>
                                        </p:attrNameLst>
                                      </p:cBhvr>
                                      <p:to>
                                        <p:strVal val="visible"/>
                                      </p:to>
                                    </p:set>
                                    <p:animEffect transition="in" filter="dissolve">
                                      <p:cBhvr>
                                        <p:cTn id="7" dur="500"/>
                                        <p:tgtEl>
                                          <p:spTgt spid="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sz="half" idx="1"/>
          </p:nvPr>
        </p:nvSpPr>
        <p:spPr>
          <a:xfrm>
            <a:off x="1261871" y="1828800"/>
            <a:ext cx="6611113" cy="4764024"/>
          </a:xfrm>
        </p:spPr>
        <p:txBody>
          <a:bodyPr>
            <a:noAutofit/>
          </a:bodyPr>
          <a:lstStyle/>
          <a:p>
            <a:pPr marL="274320" lvl="1" indent="0">
              <a:buNone/>
            </a:pPr>
            <a:r>
              <a:rPr lang="en-US" altLang="ko-KR" sz="1600" dirty="0" smtClean="0">
                <a:latin typeface="Consolas" panose="020B0609020204030204" pitchFamily="49" charset="0"/>
              </a:rPr>
              <a:t>Reader() {</a:t>
            </a:r>
            <a:br>
              <a:rPr lang="en-US" altLang="ko-KR" sz="1600" dirty="0" smtClean="0">
                <a:latin typeface="Consolas" panose="020B0609020204030204" pitchFamily="49" charset="0"/>
              </a:rPr>
            </a:br>
            <a:r>
              <a:rPr lang="en-US" altLang="ko-KR" sz="1600" dirty="0" smtClean="0">
                <a:latin typeface="Consolas" panose="020B0609020204030204" pitchFamily="49" charset="0"/>
              </a:rPr>
              <a:t>  // First check self into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p>
          <a:p>
            <a:pPr marL="274320" lvl="1" indent="0">
              <a:buNone/>
            </a:pPr>
            <a:r>
              <a:rPr lang="en-US" altLang="ko-KR" sz="1600" dirty="0" smtClean="0">
                <a:latin typeface="Consolas" panose="020B0609020204030204" pitchFamily="49" charset="0"/>
              </a:rPr>
              <a:t>  while (AW &gt; 0 || WW &gt; 0) { // Is it safe to read?</a:t>
            </a: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okToRead.wait</a:t>
            </a:r>
            <a:r>
              <a:rPr lang="en-US" altLang="ko-KR" sz="1600" dirty="0" smtClean="0">
                <a:latin typeface="Consolas" panose="020B0609020204030204" pitchFamily="49" charset="0"/>
              </a:rPr>
              <a:t>(&amp;lock);    // Sleep on </a:t>
            </a:r>
            <a:r>
              <a:rPr lang="en-US" altLang="ko-KR" sz="1600" dirty="0" err="1" smtClean="0">
                <a:latin typeface="Consolas" panose="020B0609020204030204" pitchFamily="49" charset="0"/>
              </a:rPr>
              <a:t>cond</a:t>
            </a: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var</a:t>
            </a:r>
            <a:endParaRPr lang="en-US" altLang="ko-KR" sz="1600" dirty="0" smtClean="0">
              <a:latin typeface="Consolas" panose="020B0609020204030204" pitchFamily="49" charset="0"/>
            </a:endParaRPr>
          </a:p>
          <a:p>
            <a:pPr marL="274320" lvl="1" indent="0">
              <a:buNone/>
            </a:pPr>
            <a:r>
              <a:rPr lang="en-US" altLang="ko-KR" sz="1600" dirty="0" smtClean="0">
                <a:latin typeface="Consolas" panose="020B0609020204030204" pitchFamily="49" charset="0"/>
              </a:rPr>
              <a:t>    --WR;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p>
          <a:p>
            <a:pPr marL="274320" lvl="1" indent="0">
              <a:buNone/>
            </a:pPr>
            <a:r>
              <a:rPr lang="en-US" altLang="ko-KR" sz="1600" dirty="0" smtClean="0">
                <a:latin typeface="Consolas" panose="020B0609020204030204" pitchFamily="49" charset="0"/>
              </a:rPr>
              <a:t>  ++AR;	               // Now we are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p>
          <a:p>
            <a:pPr marL="274320" lvl="1" indent="0">
              <a:buNone/>
            </a:pPr>
            <a:r>
              <a:rPr lang="en-US" altLang="ko-KR" sz="1600" dirty="0" smtClean="0">
                <a:solidFill>
                  <a:schemeClr val="tx2">
                    <a:lumMod val="60000"/>
                    <a:lumOff val="40000"/>
                  </a:schemeClr>
                </a:solidFill>
                <a:latin typeface="Consolas" panose="020B0609020204030204" pitchFamily="49" charset="0"/>
              </a:rPr>
              <a:t>  // Perform actual read-only access</a:t>
            </a:r>
            <a:br>
              <a:rPr lang="en-US" altLang="ko-KR" sz="1600" dirty="0" smtClean="0">
                <a:solidFill>
                  <a:schemeClr val="tx2">
                    <a:lumMod val="60000"/>
                    <a:lumOff val="40000"/>
                  </a:schemeClr>
                </a:solidFill>
                <a:latin typeface="Consolas" panose="020B0609020204030204" pitchFamily="49" charset="0"/>
              </a:rPr>
            </a:br>
            <a:r>
              <a:rPr lang="en-US" altLang="ko-KR" sz="1600" dirty="0" smtClean="0">
                <a:solidFill>
                  <a:schemeClr val="tx2">
                    <a:lumMod val="60000"/>
                    <a:lumOff val="40000"/>
                  </a:schemeClr>
                </a:solidFill>
                <a:latin typeface="Consolas" panose="020B0609020204030204" pitchFamily="49" charset="0"/>
              </a:rPr>
              <a:t>  </a:t>
            </a:r>
            <a:r>
              <a:rPr lang="en-US" altLang="ko-KR" sz="1600" dirty="0" err="1" smtClean="0">
                <a:solidFill>
                  <a:schemeClr val="tx2">
                    <a:lumMod val="60000"/>
                    <a:lumOff val="40000"/>
                  </a:schemeClr>
                </a:solidFill>
                <a:latin typeface="Consolas" panose="020B0609020204030204" pitchFamily="49" charset="0"/>
              </a:rPr>
              <a:t>AccessDatabase</a:t>
            </a:r>
            <a:r>
              <a:rPr lang="en-US" altLang="ko-KR" sz="1600" dirty="0" smtClean="0">
                <a:solidFill>
                  <a:schemeClr val="tx2">
                    <a:lumMod val="60000"/>
                    <a:lumOff val="40000"/>
                  </a:schemeClr>
                </a:solidFill>
                <a:latin typeface="Consolas" panose="020B0609020204030204" pitchFamily="49" charset="0"/>
              </a:rPr>
              <a:t>(</a:t>
            </a:r>
            <a:r>
              <a:rPr lang="en-US" altLang="ko-KR" sz="1600" dirty="0" err="1" smtClean="0">
                <a:solidFill>
                  <a:schemeClr val="tx2">
                    <a:lumMod val="60000"/>
                    <a:lumOff val="40000"/>
                  </a:schemeClr>
                </a:solidFill>
                <a:latin typeface="Consolas" panose="020B0609020204030204" pitchFamily="49" charset="0"/>
              </a:rPr>
              <a:t>ReadOnly</a:t>
            </a:r>
            <a:r>
              <a:rPr lang="en-US" altLang="ko-KR" sz="1600" dirty="0" smtClean="0">
                <a:solidFill>
                  <a:schemeClr val="tx2">
                    <a:lumMod val="60000"/>
                    <a:lumOff val="40000"/>
                  </a:schemeClr>
                </a:solidFill>
                <a:latin typeface="Consolas" panose="020B0609020204030204" pitchFamily="49" charset="0"/>
              </a:rPr>
              <a:t>);</a:t>
            </a:r>
          </a:p>
          <a:p>
            <a:pPr marL="274320" lvl="1" indent="0">
              <a:buNone/>
            </a:pPr>
            <a:r>
              <a:rPr lang="en-US" altLang="ko-KR" sz="1600" dirty="0" smtClean="0">
                <a:latin typeface="Consolas" panose="020B0609020204030204" pitchFamily="49" charset="0"/>
              </a:rPr>
              <a:t>  // Now, check out of system</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lock.Acquire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  --AR;		      // No longer active</a:t>
            </a:r>
            <a:br>
              <a:rPr lang="en-US" altLang="ko-KR" sz="1600" dirty="0" smtClean="0">
                <a:latin typeface="Consolas" panose="020B0609020204030204" pitchFamily="49" charset="0"/>
              </a:rPr>
            </a:br>
            <a:r>
              <a:rPr lang="en-US" altLang="ko-KR" sz="1600" dirty="0" smtClean="0">
                <a:latin typeface="Consolas" panose="020B0609020204030204" pitchFamily="49" charset="0"/>
              </a:rPr>
              <a:t>  if (AR == 0 &amp;&amp; WW &gt; 0)    // No other active readers</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okToWrite.signal</a:t>
            </a:r>
            <a:r>
              <a:rPr lang="en-US" altLang="ko-KR" sz="1600" dirty="0" smtClean="0">
                <a:latin typeface="Consolas" panose="020B0609020204030204" pitchFamily="49" charset="0"/>
              </a:rPr>
              <a:t>();     // Wake up one writer</a:t>
            </a:r>
            <a:br>
              <a:rPr lang="en-US" altLang="ko-KR" sz="1600" dirty="0" smtClean="0">
                <a:latin typeface="Consolas" panose="020B0609020204030204" pitchFamily="49" charset="0"/>
              </a:rPr>
            </a:br>
            <a:r>
              <a:rPr lang="en-US" altLang="ko-KR" sz="1600" dirty="0" smtClean="0">
                <a:latin typeface="Consolas" panose="020B0609020204030204" pitchFamily="49" charset="0"/>
              </a:rPr>
              <a:t>  </a:t>
            </a:r>
            <a:r>
              <a:rPr lang="en-US" altLang="ko-KR" sz="1600" dirty="0" err="1" smtClean="0">
                <a:latin typeface="Consolas" panose="020B0609020204030204" pitchFamily="49" charset="0"/>
              </a:rPr>
              <a:t>lock.Release</a:t>
            </a:r>
            <a:r>
              <a:rPr lang="en-US" altLang="ko-KR" sz="1600" dirty="0" smtClean="0">
                <a:latin typeface="Consolas" panose="020B0609020204030204" pitchFamily="49" charset="0"/>
              </a:rPr>
              <a:t>();</a:t>
            </a:r>
            <a:br>
              <a:rPr lang="en-US" altLang="ko-KR" sz="1600" dirty="0" smtClean="0">
                <a:latin typeface="Consolas" panose="020B0609020204030204" pitchFamily="49" charset="0"/>
              </a:rPr>
            </a:br>
            <a:r>
              <a:rPr lang="en-US" altLang="ko-KR" sz="1600" dirty="0" smtClean="0">
                <a:latin typeface="Consolas" panose="020B0609020204030204" pitchFamily="49" charset="0"/>
              </a:rPr>
              <a:t>}</a:t>
            </a:r>
            <a:endParaRPr lang="en-US" sz="16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90</a:t>
            </a:fld>
            <a:endParaRPr lang="en-US"/>
          </a:p>
        </p:txBody>
      </p:sp>
      <p:sp>
        <p:nvSpPr>
          <p:cNvPr id="25" name="Rectangle 24">
            <a:extLst>
              <a:ext uri="{FF2B5EF4-FFF2-40B4-BE49-F238E27FC236}">
                <a16:creationId xmlns:a16="http://schemas.microsoft.com/office/drawing/2014/main" id="{D8E1B96D-5433-4E7D-AF6E-0BDDA760B037}"/>
              </a:ext>
            </a:extLst>
          </p:cNvPr>
          <p:cNvSpPr/>
          <p:nvPr/>
        </p:nvSpPr>
        <p:spPr>
          <a:xfrm>
            <a:off x="1638300" y="6030705"/>
            <a:ext cx="2027583" cy="298864"/>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b="1" dirty="0">
                <a:solidFill>
                  <a:schemeClr val="tx2">
                    <a:lumMod val="60000"/>
                    <a:lumOff val="40000"/>
                  </a:schemeClr>
                </a:solidFill>
              </a:rPr>
              <a:t>R1</a:t>
            </a:r>
            <a:r>
              <a:rPr lang="en-US" dirty="0" smtClean="0"/>
              <a:t>, </a:t>
            </a:r>
            <a:r>
              <a:rPr lang="en-US" dirty="0"/>
              <a:t>R2</a:t>
            </a:r>
            <a:r>
              <a:rPr lang="en-US" dirty="0" smtClean="0"/>
              <a:t>, </a:t>
            </a:r>
            <a:r>
              <a:rPr lang="en-US" dirty="0"/>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0, WW =</a:t>
            </a:r>
            <a:r>
              <a:rPr lang="en-US" dirty="0"/>
              <a:t> 1</a:t>
            </a:r>
            <a:r>
              <a:rPr lang="en-US" dirty="0" smtClean="0"/>
              <a:t/>
            </a:r>
            <a:br>
              <a:rPr lang="en-US" dirty="0" smtClean="0"/>
            </a:br>
            <a:r>
              <a:rPr lang="en-US" dirty="0" smtClean="0"/>
              <a:t/>
            </a:r>
            <a:br>
              <a:rPr lang="en-US" dirty="0" smtClean="0"/>
            </a:br>
            <a:endParaRPr lang="en-US" dirty="0" smtClean="0"/>
          </a:p>
          <a:p>
            <a:pPr marL="285750" indent="-285750"/>
            <a:r>
              <a:rPr lang="en-US" dirty="0" smtClean="0"/>
              <a:t>R1 finishes reading DB</a:t>
            </a:r>
          </a:p>
          <a:p>
            <a:pPr marL="285750" indent="-285750"/>
            <a:r>
              <a:rPr lang="en-US" dirty="0" smtClean="0"/>
              <a:t>W1 &amp; R3 waiting</a:t>
            </a:r>
          </a:p>
          <a:p>
            <a:endParaRPr lang="en-US" dirty="0"/>
          </a:p>
        </p:txBody>
      </p:sp>
    </p:spTree>
    <p:extLst>
      <p:ext uri="{BB962C8B-B14F-4D97-AF65-F5344CB8AC3E}">
        <p14:creationId xmlns:p14="http://schemas.microsoft.com/office/powerpoint/2010/main" val="1518777484"/>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91</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3095813"/>
            <a:ext cx="1059180"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0, WW =</a:t>
            </a:r>
            <a:r>
              <a:rPr lang="en-US" dirty="0"/>
              <a:t> </a:t>
            </a:r>
            <a:r>
              <a:rPr lang="en-US" dirty="0">
                <a:solidFill>
                  <a:srgbClr val="FF0000"/>
                </a:solidFill>
              </a:rPr>
              <a:t>0</a:t>
            </a:r>
            <a:r>
              <a:rPr lang="en-US" dirty="0" smtClean="0"/>
              <a:t/>
            </a:r>
            <a:br>
              <a:rPr lang="en-US" dirty="0" smtClean="0"/>
            </a:br>
            <a:r>
              <a:rPr lang="en-US" dirty="0" smtClean="0"/>
              <a:t/>
            </a:r>
            <a:br>
              <a:rPr lang="en-US" dirty="0" smtClean="0"/>
            </a:br>
            <a:endParaRPr lang="en-US" dirty="0" smtClean="0"/>
          </a:p>
          <a:p>
            <a:pPr marL="285750" indent="-285750"/>
            <a:r>
              <a:rPr lang="en-US" dirty="0">
                <a:solidFill>
                  <a:srgbClr val="FF0000"/>
                </a:solidFill>
              </a:rPr>
              <a:t>W</a:t>
            </a:r>
            <a:r>
              <a:rPr lang="en-US" dirty="0" smtClean="0">
                <a:solidFill>
                  <a:srgbClr val="FF0000"/>
                </a:solidFill>
              </a:rPr>
              <a:t>1 continues</a:t>
            </a:r>
          </a:p>
          <a:p>
            <a:pPr marL="285750" indent="-285750"/>
            <a:r>
              <a:rPr lang="en-US" dirty="0" smtClean="0"/>
              <a:t>R3 waiting</a:t>
            </a:r>
          </a:p>
          <a:p>
            <a:endParaRPr lang="en-US" dirty="0"/>
          </a:p>
        </p:txBody>
      </p:sp>
    </p:spTree>
    <p:extLst>
      <p:ext uri="{BB962C8B-B14F-4D97-AF65-F5344CB8AC3E}">
        <p14:creationId xmlns:p14="http://schemas.microsoft.com/office/powerpoint/2010/main" val="1401134580"/>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92</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3569737"/>
            <a:ext cx="5343207"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a:t>
            </a:r>
            <a:r>
              <a:rPr lang="en-US" dirty="0" smtClean="0">
                <a:solidFill>
                  <a:srgbClr val="FF0000"/>
                </a:solidFill>
              </a:rPr>
              <a:t>1</a:t>
            </a:r>
            <a:r>
              <a:rPr lang="en-US" dirty="0" smtClean="0"/>
              <a:t>, WW = 0</a:t>
            </a:r>
            <a:br>
              <a:rPr lang="en-US" dirty="0" smtClean="0"/>
            </a:br>
            <a:r>
              <a:rPr lang="en-US" dirty="0" smtClean="0"/>
              <a:t/>
            </a:r>
            <a:br>
              <a:rPr lang="en-US" dirty="0" smtClean="0"/>
            </a:br>
            <a:endParaRPr lang="en-US" dirty="0" smtClean="0"/>
          </a:p>
          <a:p>
            <a:pPr marL="285750" indent="-285750"/>
            <a:r>
              <a:rPr lang="en-US" dirty="0"/>
              <a:t>W1 continues</a:t>
            </a:r>
          </a:p>
          <a:p>
            <a:pPr marL="285750" indent="-285750"/>
            <a:r>
              <a:rPr lang="en-US" dirty="0" smtClean="0"/>
              <a:t>R3 waiting</a:t>
            </a:r>
          </a:p>
          <a:p>
            <a:endParaRPr lang="en-US" dirty="0"/>
          </a:p>
        </p:txBody>
      </p:sp>
    </p:spTree>
    <p:extLst>
      <p:ext uri="{BB962C8B-B14F-4D97-AF65-F5344CB8AC3E}">
        <p14:creationId xmlns:p14="http://schemas.microsoft.com/office/powerpoint/2010/main" val="3802382510"/>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93</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3762318"/>
            <a:ext cx="1731065"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1, WW = 0</a:t>
            </a:r>
            <a:br>
              <a:rPr lang="en-US" dirty="0" smtClean="0"/>
            </a:br>
            <a:r>
              <a:rPr lang="en-US" dirty="0" smtClean="0"/>
              <a:t/>
            </a:r>
            <a:br>
              <a:rPr lang="en-US" dirty="0" smtClean="0"/>
            </a:br>
            <a:endParaRPr lang="en-US" dirty="0" smtClean="0"/>
          </a:p>
          <a:p>
            <a:pPr marL="285750" indent="-285750"/>
            <a:r>
              <a:rPr lang="en-US" dirty="0"/>
              <a:t>W1 continues</a:t>
            </a:r>
          </a:p>
          <a:p>
            <a:pPr marL="285750" indent="-285750"/>
            <a:r>
              <a:rPr lang="en-US" dirty="0" smtClean="0"/>
              <a:t>R3 waiting</a:t>
            </a:r>
          </a:p>
          <a:p>
            <a:endParaRPr lang="en-US" dirty="0"/>
          </a:p>
        </p:txBody>
      </p:sp>
    </p:spTree>
    <p:extLst>
      <p:ext uri="{BB962C8B-B14F-4D97-AF65-F5344CB8AC3E}">
        <p14:creationId xmlns:p14="http://schemas.microsoft.com/office/powerpoint/2010/main" val="1725121642"/>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94</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4013008"/>
            <a:ext cx="3902964" cy="504127"/>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1, WW = 0</a:t>
            </a:r>
            <a:br>
              <a:rPr lang="en-US" dirty="0" smtClean="0"/>
            </a:br>
            <a:r>
              <a:rPr lang="en-US" dirty="0" smtClean="0"/>
              <a:t/>
            </a:r>
            <a:br>
              <a:rPr lang="en-US" dirty="0" smtClean="0"/>
            </a:br>
            <a:endParaRPr lang="en-US" dirty="0" smtClean="0"/>
          </a:p>
          <a:p>
            <a:pPr marL="285750" indent="-285750"/>
            <a:r>
              <a:rPr lang="en-US" dirty="0"/>
              <a:t>W1 </a:t>
            </a:r>
            <a:r>
              <a:rPr lang="en-US" dirty="0" smtClean="0"/>
              <a:t>accessing DB</a:t>
            </a:r>
            <a:endParaRPr lang="en-US" dirty="0"/>
          </a:p>
          <a:p>
            <a:pPr marL="285750" indent="-285750"/>
            <a:r>
              <a:rPr lang="en-US" dirty="0" smtClean="0"/>
              <a:t>R3 waiting</a:t>
            </a:r>
          </a:p>
          <a:p>
            <a:endParaRPr lang="en-US" dirty="0"/>
          </a:p>
        </p:txBody>
      </p:sp>
    </p:spTree>
    <p:extLst>
      <p:ext uri="{BB962C8B-B14F-4D97-AF65-F5344CB8AC3E}">
        <p14:creationId xmlns:p14="http://schemas.microsoft.com/office/powerpoint/2010/main" val="2302648288"/>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95</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4682072"/>
            <a:ext cx="1704560"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1, WW = 0</a:t>
            </a:r>
            <a:br>
              <a:rPr lang="en-US" dirty="0" smtClean="0"/>
            </a:br>
            <a:r>
              <a:rPr lang="en-US" dirty="0" smtClean="0"/>
              <a:t/>
            </a:r>
            <a:br>
              <a:rPr lang="en-US" dirty="0" smtClean="0"/>
            </a:br>
            <a:endParaRPr lang="en-US" dirty="0" smtClean="0"/>
          </a:p>
          <a:p>
            <a:pPr marL="285750" indent="-285750"/>
            <a:r>
              <a:rPr lang="en-US" dirty="0"/>
              <a:t>W1 </a:t>
            </a:r>
            <a:r>
              <a:rPr lang="en-US" dirty="0" smtClean="0"/>
              <a:t>finishes</a:t>
            </a:r>
            <a:endParaRPr lang="en-US" dirty="0"/>
          </a:p>
          <a:p>
            <a:pPr marL="285750" indent="-285750"/>
            <a:r>
              <a:rPr lang="en-US" dirty="0" smtClean="0"/>
              <a:t>R3 waiting</a:t>
            </a:r>
          </a:p>
          <a:p>
            <a:endParaRPr lang="en-US" dirty="0"/>
          </a:p>
        </p:txBody>
      </p:sp>
    </p:spTree>
    <p:extLst>
      <p:ext uri="{BB962C8B-B14F-4D97-AF65-F5344CB8AC3E}">
        <p14:creationId xmlns:p14="http://schemas.microsoft.com/office/powerpoint/2010/main" val="164693579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96</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4861639"/>
            <a:ext cx="5343207"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a:t>
            </a:r>
            <a:r>
              <a:rPr lang="en-US" dirty="0" smtClean="0">
                <a:solidFill>
                  <a:srgbClr val="FF0000"/>
                </a:solidFill>
              </a:rPr>
              <a:t>0</a:t>
            </a:r>
            <a:r>
              <a:rPr lang="en-US" dirty="0" smtClean="0"/>
              <a:t>, WW = 0</a:t>
            </a:r>
            <a:br>
              <a:rPr lang="en-US" dirty="0" smtClean="0"/>
            </a:br>
            <a:r>
              <a:rPr lang="en-US" dirty="0" smtClean="0"/>
              <a:t/>
            </a:r>
            <a:br>
              <a:rPr lang="en-US" dirty="0" smtClean="0"/>
            </a:br>
            <a:endParaRPr lang="en-US" dirty="0" smtClean="0"/>
          </a:p>
          <a:p>
            <a:pPr marL="285750" indent="-285750"/>
            <a:r>
              <a:rPr lang="en-US" dirty="0"/>
              <a:t>W1 </a:t>
            </a:r>
            <a:r>
              <a:rPr lang="en-US" dirty="0" smtClean="0"/>
              <a:t>finishes</a:t>
            </a:r>
            <a:endParaRPr lang="en-US" dirty="0"/>
          </a:p>
          <a:p>
            <a:pPr marL="285750" indent="-285750"/>
            <a:r>
              <a:rPr lang="en-US" dirty="0" smtClean="0"/>
              <a:t>R3 waiting</a:t>
            </a:r>
          </a:p>
          <a:p>
            <a:endParaRPr lang="en-US" dirty="0"/>
          </a:p>
        </p:txBody>
      </p:sp>
    </p:spTree>
    <p:extLst>
      <p:ext uri="{BB962C8B-B14F-4D97-AF65-F5344CB8AC3E}">
        <p14:creationId xmlns:p14="http://schemas.microsoft.com/office/powerpoint/2010/main" val="3532484278"/>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97</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5130128"/>
            <a:ext cx="1434084"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W1 </a:t>
            </a:r>
            <a:r>
              <a:rPr lang="en-US" dirty="0" smtClean="0"/>
              <a:t>finishes</a:t>
            </a:r>
            <a:endParaRPr lang="en-US" dirty="0"/>
          </a:p>
          <a:p>
            <a:pPr marL="285750" indent="-285750"/>
            <a:r>
              <a:rPr lang="en-US" dirty="0" smtClean="0"/>
              <a:t>R3 waiting</a:t>
            </a:r>
          </a:p>
          <a:p>
            <a:endParaRPr lang="en-US" dirty="0"/>
          </a:p>
        </p:txBody>
      </p:sp>
    </p:spTree>
    <p:extLst>
      <p:ext uri="{BB962C8B-B14F-4D97-AF65-F5344CB8AC3E}">
        <p14:creationId xmlns:p14="http://schemas.microsoft.com/office/powerpoint/2010/main" val="1475058884"/>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98</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5946648"/>
            <a:ext cx="5343207"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W1 </a:t>
            </a:r>
            <a:r>
              <a:rPr lang="en-US" dirty="0" smtClean="0"/>
              <a:t>finishes</a:t>
            </a:r>
            <a:endParaRPr lang="en-US" dirty="0"/>
          </a:p>
          <a:p>
            <a:pPr marL="285750" indent="-285750"/>
            <a:r>
              <a:rPr lang="en-US" dirty="0" smtClean="0"/>
              <a:t>R3 waiting</a:t>
            </a:r>
          </a:p>
          <a:p>
            <a:endParaRPr lang="en-US" dirty="0"/>
          </a:p>
        </p:txBody>
      </p:sp>
    </p:spTree>
    <p:extLst>
      <p:ext uri="{BB962C8B-B14F-4D97-AF65-F5344CB8AC3E}">
        <p14:creationId xmlns:p14="http://schemas.microsoft.com/office/powerpoint/2010/main" val="3492910005"/>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BF496E89-B9B6-48E8-AC2D-842704D8E1B0}"/>
              </a:ext>
            </a:extLst>
          </p:cNvPr>
          <p:cNvSpPr>
            <a:spLocks noGrp="1"/>
          </p:cNvSpPr>
          <p:nvPr>
            <p:ph idx="1"/>
          </p:nvPr>
        </p:nvSpPr>
        <p:spPr>
          <a:xfrm>
            <a:off x="1261872" y="1828800"/>
            <a:ext cx="6332602" cy="4351337"/>
          </a:xfrm>
        </p:spPr>
        <p:txBody>
          <a:bodyPr>
            <a:noAutofit/>
          </a:bodyPr>
          <a:lstStyle/>
          <a:p>
            <a:pPr marL="284163" lvl="1" indent="0">
              <a:buNone/>
            </a:pPr>
            <a:r>
              <a:rPr lang="en-US" altLang="ko-KR" sz="1400" dirty="0" smtClean="0">
                <a:latin typeface="Consolas" panose="020B0609020204030204" pitchFamily="49" charset="0"/>
              </a:rPr>
              <a:t>Writer() {</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a:latin typeface="Consolas" panose="020B0609020204030204" pitchFamily="49" charset="0"/>
              </a:rPr>
              <a:t>(); </a:t>
            </a:r>
            <a:r>
              <a:rPr lang="en-US" altLang="ko-KR" sz="1400" dirty="0" smtClean="0">
                <a:latin typeface="Consolas" panose="020B0609020204030204" pitchFamily="49" charset="0"/>
              </a:rPr>
              <a:t>    // </a:t>
            </a:r>
            <a:r>
              <a:rPr lang="en-US" altLang="ko-KR" sz="1400" dirty="0">
                <a:latin typeface="Consolas" panose="020B0609020204030204" pitchFamily="49" charset="0"/>
              </a:rPr>
              <a:t>First check self into </a:t>
            </a:r>
            <a:r>
              <a:rPr lang="en-US" altLang="ko-KR" sz="1400" dirty="0" smtClean="0">
                <a:latin typeface="Consolas" panose="020B0609020204030204" pitchFamily="49" charset="0"/>
              </a:rPr>
              <a:t>system</a:t>
            </a:r>
          </a:p>
          <a:p>
            <a:pPr marL="284163" lvl="1" indent="0">
              <a:buNone/>
            </a:pPr>
            <a:r>
              <a:rPr lang="en-US" altLang="ko-KR" sz="1400" dirty="0" smtClean="0">
                <a:latin typeface="Consolas" panose="020B0609020204030204" pitchFamily="49" charset="0"/>
              </a:rPr>
              <a:t>  while (AR &gt; 0 || AW &gt; 0) {   // Is it safe to write?</a:t>
            </a:r>
          </a:p>
          <a:p>
            <a:pPr marL="284163" lvl="1" indent="0">
              <a:buNone/>
            </a:pPr>
            <a:r>
              <a:rPr lang="en-US" altLang="ko-KR" sz="1400" dirty="0" smtClean="0">
                <a:latin typeface="Consolas" panose="020B0609020204030204" pitchFamily="49" charset="0"/>
              </a:rPr>
              <a:t>    ++WW;	</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okToWrite.wait</a:t>
            </a:r>
            <a:r>
              <a:rPr lang="en-US" altLang="ko-KR" sz="1400" dirty="0" smtClean="0">
                <a:latin typeface="Consolas" panose="020B0609020204030204" pitchFamily="49" charset="0"/>
              </a:rPr>
              <a:t>(&amp;lock);     // Sleep on </a:t>
            </a:r>
            <a:r>
              <a:rPr lang="en-US" altLang="ko-KR" sz="1400" dirty="0" err="1" smtClean="0">
                <a:latin typeface="Consolas" panose="020B0609020204030204" pitchFamily="49" charset="0"/>
              </a:rPr>
              <a:t>cond</a:t>
            </a: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var</a:t>
            </a:r>
            <a:endParaRPr lang="en-US" altLang="ko-KR" sz="1400" dirty="0" smtClean="0">
              <a:latin typeface="Consolas" panose="020B0609020204030204" pitchFamily="49" charset="0"/>
            </a:endParaRPr>
          </a:p>
          <a:p>
            <a:pPr marL="284163" lvl="1" indent="0">
              <a:buNone/>
            </a:pPr>
            <a:r>
              <a:rPr lang="en-US" altLang="ko-KR" sz="1400" dirty="0" smtClean="0">
                <a:latin typeface="Consolas" panose="020B0609020204030204" pitchFamily="49" charset="0"/>
              </a:rPr>
              <a:t>    --WW;</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p>
          <a:p>
            <a:pPr marL="284163" lvl="1" indent="0">
              <a:buNone/>
            </a:pPr>
            <a:r>
              <a:rPr lang="en-US" altLang="ko-KR" sz="1400" dirty="0" smtClean="0">
                <a:latin typeface="Consolas" panose="020B0609020204030204" pitchFamily="49" charset="0"/>
              </a:rPr>
              <a:t>  ++AW;                        // Now we are active!</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solidFill>
                  <a:schemeClr val="tx2">
                    <a:lumMod val="60000"/>
                    <a:lumOff val="40000"/>
                  </a:schemeClr>
                </a:solidFill>
                <a:latin typeface="Consolas" panose="020B0609020204030204" pitchFamily="49" charset="0"/>
              </a:rPr>
              <a:t>  // Perform actual read/write access</a:t>
            </a:r>
            <a:br>
              <a:rPr lang="en-US" altLang="ko-KR" sz="1400" dirty="0" smtClean="0">
                <a:solidFill>
                  <a:schemeClr val="tx2">
                    <a:lumMod val="60000"/>
                    <a:lumOff val="40000"/>
                  </a:schemeClr>
                </a:solidFill>
                <a:latin typeface="Consolas" panose="020B0609020204030204" pitchFamily="49" charset="0"/>
              </a:rPr>
            </a:br>
            <a:r>
              <a:rPr lang="en-US" altLang="ko-KR" sz="1400" dirty="0" smtClean="0">
                <a:solidFill>
                  <a:schemeClr val="tx2">
                    <a:lumMod val="60000"/>
                    <a:lumOff val="40000"/>
                  </a:schemeClr>
                </a:solidFill>
                <a:latin typeface="Consolas" panose="020B0609020204030204" pitchFamily="49" charset="0"/>
              </a:rPr>
              <a:t>  </a:t>
            </a:r>
            <a:r>
              <a:rPr lang="en-US" altLang="ko-KR" sz="1400" dirty="0" err="1" smtClean="0">
                <a:solidFill>
                  <a:schemeClr val="tx2">
                    <a:lumMod val="60000"/>
                    <a:lumOff val="40000"/>
                  </a:schemeClr>
                </a:solidFill>
                <a:latin typeface="Consolas" panose="020B0609020204030204" pitchFamily="49" charset="0"/>
              </a:rPr>
              <a:t>AccessDatabase</a:t>
            </a:r>
            <a:r>
              <a:rPr lang="en-US" altLang="ko-KR" sz="1400" dirty="0" smtClean="0">
                <a:solidFill>
                  <a:schemeClr val="tx2">
                    <a:lumMod val="60000"/>
                    <a:lumOff val="40000"/>
                  </a:schemeClr>
                </a:solidFill>
                <a:latin typeface="Consolas" panose="020B0609020204030204" pitchFamily="49" charset="0"/>
              </a:rPr>
              <a:t>(</a:t>
            </a:r>
            <a:r>
              <a:rPr lang="en-US" altLang="ko-KR" sz="1400" dirty="0" err="1" smtClean="0">
                <a:solidFill>
                  <a:schemeClr val="tx2">
                    <a:lumMod val="60000"/>
                    <a:lumOff val="40000"/>
                  </a:schemeClr>
                </a:solidFill>
                <a:latin typeface="Consolas" panose="020B0609020204030204" pitchFamily="49" charset="0"/>
              </a:rPr>
              <a:t>ReadWrite</a:t>
            </a:r>
            <a:r>
              <a:rPr lang="en-US" altLang="ko-KR" sz="1400" dirty="0" smtClean="0">
                <a:solidFill>
                  <a:schemeClr val="tx2">
                    <a:lumMod val="60000"/>
                    <a:lumOff val="40000"/>
                  </a:schemeClr>
                </a:solidFill>
                <a:latin typeface="Consolas" panose="020B0609020204030204" pitchFamily="49" charset="0"/>
              </a:rPr>
              <a:t>);</a:t>
            </a:r>
          </a:p>
          <a:p>
            <a:pPr marL="284163" lvl="1" indent="0">
              <a:buNone/>
            </a:pPr>
            <a:r>
              <a:rPr lang="en-US" altLang="ko-KR" sz="1400" dirty="0" smtClean="0">
                <a:latin typeface="Consolas" panose="020B0609020204030204" pitchFamily="49" charset="0"/>
              </a:rPr>
              <a:t>  // Now, check out of system</a:t>
            </a:r>
            <a:br>
              <a:rPr lang="en-US" altLang="ko-KR" sz="1400" dirty="0" smtClean="0">
                <a:latin typeface="Consolas" panose="020B0609020204030204" pitchFamily="49" charset="0"/>
              </a:rPr>
            </a:b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lock.Acquire</a:t>
            </a:r>
            <a:r>
              <a:rPr lang="en-US" altLang="ko-KR" sz="1400" dirty="0" smtClean="0">
                <a:latin typeface="Consolas" panose="020B0609020204030204" pitchFamily="49" charset="0"/>
              </a:rPr>
              <a:t>();</a:t>
            </a:r>
            <a:br>
              <a:rPr lang="en-US" altLang="ko-KR" sz="1400" dirty="0" smtClean="0">
                <a:latin typeface="Consolas" panose="020B0609020204030204" pitchFamily="49" charset="0"/>
              </a:rPr>
            </a:br>
            <a:r>
              <a:rPr lang="en-US" altLang="ko-KR" sz="1400" dirty="0" smtClean="0">
                <a:latin typeface="Consolas" panose="020B0609020204030204" pitchFamily="49" charset="0"/>
              </a:rPr>
              <a:t>  --AW;                        // No longer active</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if (WW &gt; 0)</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okToWrite.signal</a:t>
            </a:r>
            <a:r>
              <a:rPr lang="en-US" altLang="ko-KR" sz="1400" dirty="0" smtClean="0">
                <a:latin typeface="Consolas" panose="020B0609020204030204" pitchFamily="49" charset="0"/>
              </a:rPr>
              <a:t>();        // Wake up one writer</a:t>
            </a:r>
          </a:p>
          <a:p>
            <a:pPr marL="284163" lvl="1" indent="0">
              <a:buNone/>
            </a:pPr>
            <a:r>
              <a:rPr lang="en-US" altLang="ko-KR" sz="1400" dirty="0">
                <a:latin typeface="Consolas" panose="020B0609020204030204" pitchFamily="49" charset="0"/>
              </a:rPr>
              <a:t> </a:t>
            </a:r>
            <a:r>
              <a:rPr lang="en-US" altLang="ko-KR" sz="1400" dirty="0" smtClean="0">
                <a:latin typeface="Consolas" panose="020B0609020204030204" pitchFamily="49" charset="0"/>
              </a:rPr>
              <a:t> else</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okToRead.broadcast</a:t>
            </a:r>
            <a:r>
              <a:rPr lang="en-US" altLang="ko-KR" sz="1400" dirty="0" smtClean="0">
                <a:latin typeface="Consolas" panose="020B0609020204030204" pitchFamily="49" charset="0"/>
              </a:rPr>
              <a:t>();      // Wake up all readers</a:t>
            </a:r>
          </a:p>
          <a:p>
            <a:pPr marL="284163" lvl="1" indent="0">
              <a:buNone/>
            </a:pPr>
            <a:r>
              <a:rPr lang="en-US" altLang="ko-KR" sz="1400" dirty="0" smtClean="0">
                <a:latin typeface="Consolas" panose="020B0609020204030204" pitchFamily="49" charset="0"/>
              </a:rPr>
              <a:t>  </a:t>
            </a:r>
            <a:r>
              <a:rPr lang="en-US" altLang="ko-KR" sz="1400" dirty="0" err="1" smtClean="0">
                <a:latin typeface="Consolas" panose="020B0609020204030204" pitchFamily="49" charset="0"/>
              </a:rPr>
              <a:t>lock.Release</a:t>
            </a:r>
            <a:r>
              <a:rPr lang="en-US" altLang="ko-KR" sz="1400" dirty="0" smtClean="0">
                <a:latin typeface="Consolas" panose="020B0609020204030204" pitchFamily="49" charset="0"/>
              </a:rPr>
              <a:t>();</a:t>
            </a:r>
          </a:p>
          <a:p>
            <a:pPr marL="284163" lvl="1" indent="0">
              <a:buNone/>
            </a:pPr>
            <a:r>
              <a:rPr lang="en-US" altLang="ko-KR" sz="1400" dirty="0" smtClean="0">
                <a:latin typeface="Consolas" panose="020B0609020204030204" pitchFamily="49" charset="0"/>
              </a:rPr>
              <a:t>}</a:t>
            </a:r>
            <a:endParaRPr lang="en-US" sz="1400" dirty="0">
              <a:latin typeface="Consolas" panose="020B0609020204030204" pitchFamily="49" charset="0"/>
            </a:endParaRPr>
          </a:p>
        </p:txBody>
      </p:sp>
      <p:sp>
        <p:nvSpPr>
          <p:cNvPr id="4" name="Date Placeholder 3">
            <a:extLst>
              <a:ext uri="{FF2B5EF4-FFF2-40B4-BE49-F238E27FC236}">
                <a16:creationId xmlns:a16="http://schemas.microsoft.com/office/drawing/2014/main" id="{0B8F5E7B-6292-4F70-ACF8-2E87DD25B971}"/>
              </a:ext>
            </a:extLst>
          </p:cNvPr>
          <p:cNvSpPr>
            <a:spLocks noGrp="1"/>
          </p:cNvSpPr>
          <p:nvPr>
            <p:ph type="dt" sz="half" idx="10"/>
          </p:nvPr>
        </p:nvSpPr>
        <p:spPr/>
        <p:txBody>
          <a:bodyPr/>
          <a:lstStyle/>
          <a:p>
            <a:r>
              <a:rPr lang="en-US" smtClean="0"/>
              <a:t>2/26/2026, Lecture 7</a:t>
            </a:r>
            <a:endParaRPr lang="en-US"/>
          </a:p>
        </p:txBody>
      </p:sp>
      <p:sp>
        <p:nvSpPr>
          <p:cNvPr id="5" name="Footer Placeholder 4">
            <a:extLst>
              <a:ext uri="{FF2B5EF4-FFF2-40B4-BE49-F238E27FC236}">
                <a16:creationId xmlns:a16="http://schemas.microsoft.com/office/drawing/2014/main" id="{5DE76C72-83F8-401B-8AEF-14E63AD0DB33}"/>
              </a:ext>
            </a:extLst>
          </p:cNvPr>
          <p:cNvSpPr>
            <a:spLocks noGrp="1"/>
          </p:cNvSpPr>
          <p:nvPr>
            <p:ph type="ftr" sz="quarter" idx="11"/>
          </p:nvPr>
        </p:nvSpPr>
        <p:spPr/>
        <p:txBody>
          <a:bodyPr/>
          <a:lstStyle/>
          <a:p>
            <a:r>
              <a:rPr lang="en-US" smtClean="0"/>
              <a:t>CSC4103, Spring 2026, Monitors and Language Support for Concurrency</a:t>
            </a:r>
            <a:endParaRPr lang="en-US" dirty="0"/>
          </a:p>
        </p:txBody>
      </p:sp>
      <p:sp>
        <p:nvSpPr>
          <p:cNvPr id="6" name="Slide Number Placeholder 5">
            <a:extLst>
              <a:ext uri="{FF2B5EF4-FFF2-40B4-BE49-F238E27FC236}">
                <a16:creationId xmlns:a16="http://schemas.microsoft.com/office/drawing/2014/main" id="{1D4FEF62-F24B-4866-9869-918199EA1A38}"/>
              </a:ext>
            </a:extLst>
          </p:cNvPr>
          <p:cNvSpPr>
            <a:spLocks noGrp="1"/>
          </p:cNvSpPr>
          <p:nvPr>
            <p:ph type="sldNum" sz="quarter" idx="12"/>
          </p:nvPr>
        </p:nvSpPr>
        <p:spPr/>
        <p:txBody>
          <a:bodyPr>
            <a:normAutofit lnSpcReduction="10000"/>
          </a:bodyPr>
          <a:lstStyle/>
          <a:p>
            <a:fld id="{250B3728-42B5-46E1-8863-4BDB07D9EE18}" type="slidenum">
              <a:rPr lang="en-US" smtClean="0"/>
              <a:pPr/>
              <a:t>99</a:t>
            </a:fld>
            <a:endParaRPr lang="en-US"/>
          </a:p>
        </p:txBody>
      </p:sp>
      <p:sp>
        <p:nvSpPr>
          <p:cNvPr id="9" name="Rectangle 8">
            <a:extLst>
              <a:ext uri="{FF2B5EF4-FFF2-40B4-BE49-F238E27FC236}">
                <a16:creationId xmlns:a16="http://schemas.microsoft.com/office/drawing/2014/main" id="{EA9F2BF2-116B-427B-881D-39787D08CBC4}"/>
              </a:ext>
            </a:extLst>
          </p:cNvPr>
          <p:cNvSpPr/>
          <p:nvPr/>
        </p:nvSpPr>
        <p:spPr>
          <a:xfrm>
            <a:off x="1638300" y="6221617"/>
            <a:ext cx="1763268" cy="265733"/>
          </a:xfrm>
          <a:prstGeom prst="rect">
            <a:avLst/>
          </a:prstGeom>
          <a:solidFill>
            <a:srgbClr val="4472C4">
              <a:alpha val="20000"/>
            </a:srgbClr>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E7EAEC24-FE95-4E80-BC36-3020E0C89E2C}"/>
              </a:ext>
            </a:extLst>
          </p:cNvPr>
          <p:cNvSpPr>
            <a:spLocks noGrp="1"/>
          </p:cNvSpPr>
          <p:nvPr>
            <p:ph type="title"/>
          </p:nvPr>
        </p:nvSpPr>
        <p:spPr>
          <a:xfrm>
            <a:off x="1261872" y="294198"/>
            <a:ext cx="10030968" cy="1397124"/>
          </a:xfrm>
        </p:spPr>
        <p:txBody>
          <a:bodyPr/>
          <a:lstStyle/>
          <a:p>
            <a:r>
              <a:rPr lang="en-US" dirty="0" smtClean="0"/>
              <a:t>Simulation of Reader-Writer, Version 2</a:t>
            </a:r>
            <a:endParaRPr lang="en-US" dirty="0"/>
          </a:p>
        </p:txBody>
      </p:sp>
      <p:sp>
        <p:nvSpPr>
          <p:cNvPr id="13" name="Content Placeholder 6"/>
          <p:cNvSpPr txBox="1">
            <a:spLocks/>
          </p:cNvSpPr>
          <p:nvPr/>
        </p:nvSpPr>
        <p:spPr>
          <a:xfrm>
            <a:off x="7594474" y="1828800"/>
            <a:ext cx="3360038" cy="4351337"/>
          </a:xfrm>
          <a:prstGeom prst="rect">
            <a:avLst/>
          </a:prstGeom>
        </p:spPr>
        <p:txBody>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285750" indent="-285750"/>
            <a:r>
              <a:rPr lang="en-US" dirty="0" smtClean="0"/>
              <a:t>Sequence of arrivals: </a:t>
            </a:r>
            <a:r>
              <a:rPr lang="en-US" dirty="0"/>
              <a:t>R1</a:t>
            </a:r>
            <a:r>
              <a:rPr lang="en-US" dirty="0" smtClean="0"/>
              <a:t>, </a:t>
            </a:r>
            <a:r>
              <a:rPr lang="en-US" dirty="0"/>
              <a:t>R2</a:t>
            </a:r>
            <a:r>
              <a:rPr lang="en-US" dirty="0" smtClean="0"/>
              <a:t>, </a:t>
            </a:r>
            <a:r>
              <a:rPr lang="en-US" b="1" dirty="0">
                <a:solidFill>
                  <a:schemeClr val="tx2">
                    <a:lumMod val="60000"/>
                    <a:lumOff val="40000"/>
                  </a:schemeClr>
                </a:solidFill>
              </a:rPr>
              <a:t>W1</a:t>
            </a:r>
            <a:r>
              <a:rPr lang="en-US" dirty="0" smtClean="0"/>
              <a:t>, </a:t>
            </a:r>
            <a:r>
              <a:rPr lang="en-US" dirty="0"/>
              <a:t>R3</a:t>
            </a:r>
          </a:p>
          <a:p>
            <a:pPr marL="285750" indent="-285750"/>
            <a:r>
              <a:rPr lang="en-US" dirty="0" smtClean="0"/>
              <a:t>AR = </a:t>
            </a:r>
            <a:r>
              <a:rPr lang="en-US" dirty="0"/>
              <a:t>0,</a:t>
            </a:r>
            <a:r>
              <a:rPr lang="en-US" dirty="0" smtClean="0"/>
              <a:t> WR = 1,</a:t>
            </a:r>
            <a:br>
              <a:rPr lang="en-US" dirty="0" smtClean="0"/>
            </a:br>
            <a:r>
              <a:rPr lang="en-US" dirty="0" smtClean="0"/>
              <a:t>AW = 0, WW = 0</a:t>
            </a:r>
            <a:br>
              <a:rPr lang="en-US" dirty="0" smtClean="0"/>
            </a:br>
            <a:r>
              <a:rPr lang="en-US" dirty="0" smtClean="0"/>
              <a:t/>
            </a:r>
            <a:br>
              <a:rPr lang="en-US" dirty="0" smtClean="0"/>
            </a:br>
            <a:endParaRPr lang="en-US" dirty="0" smtClean="0"/>
          </a:p>
          <a:p>
            <a:pPr marL="285750" indent="-285750"/>
            <a:r>
              <a:rPr lang="en-US" dirty="0"/>
              <a:t>W1 </a:t>
            </a:r>
            <a:r>
              <a:rPr lang="en-US" dirty="0" smtClean="0"/>
              <a:t>finishes</a:t>
            </a:r>
            <a:endParaRPr lang="en-US" dirty="0"/>
          </a:p>
          <a:p>
            <a:pPr marL="285750" indent="-285750"/>
            <a:r>
              <a:rPr lang="en-US" dirty="0" smtClean="0"/>
              <a:t>R3 waiting</a:t>
            </a:r>
          </a:p>
          <a:p>
            <a:endParaRPr lang="en-US" dirty="0"/>
          </a:p>
        </p:txBody>
      </p:sp>
    </p:spTree>
    <p:extLst>
      <p:ext uri="{BB962C8B-B14F-4D97-AF65-F5344CB8AC3E}">
        <p14:creationId xmlns:p14="http://schemas.microsoft.com/office/powerpoint/2010/main" val="47707845"/>
      </p:ext>
    </p:extLst>
  </p:cSld>
  <p:clrMapOvr>
    <a:masterClrMapping/>
  </p:clrMapOvr>
  <p:timing>
    <p:tnLst>
      <p:par>
        <p:cTn id="1" dur="indefinite" restart="never" nodeType="tmRoot"/>
      </p:par>
    </p:tnLst>
  </p:timing>
</p:sld>
</file>

<file path=ppt/theme/theme1.xml><?xml version="1.0" encoding="utf-8"?>
<a:theme xmlns:a="http://schemas.openxmlformats.org/drawingml/2006/main" name="View">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Lecture 1 - Welcome and Getting Started</Template>
  <TotalTime>1820</TotalTime>
  <Words>13626</Words>
  <Application>Microsoft Office PowerPoint</Application>
  <PresentationFormat>Widescreen</PresentationFormat>
  <Paragraphs>1746</Paragraphs>
  <Slides>108</Slides>
  <Notes>1</Notes>
  <HiddenSlides>1</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108</vt:i4>
      </vt:variant>
    </vt:vector>
  </HeadingPairs>
  <TitlesOfParts>
    <vt:vector size="124" baseType="lpstr">
      <vt:lpstr>맑은 고딕</vt:lpstr>
      <vt:lpstr>ＭＳ ゴシック</vt:lpstr>
      <vt:lpstr>ＭＳ Ｐゴシック</vt:lpstr>
      <vt:lpstr>ＭＳ Ｐゴシック</vt:lpstr>
      <vt:lpstr>Arial</vt:lpstr>
      <vt:lpstr>Calibri</vt:lpstr>
      <vt:lpstr>Century Schoolbook</vt:lpstr>
      <vt:lpstr>Comic Sans MS</vt:lpstr>
      <vt:lpstr>Consolas</vt:lpstr>
      <vt:lpstr>Gill Sans</vt:lpstr>
      <vt:lpstr>Gill Sans Light</vt:lpstr>
      <vt:lpstr>굴림</vt:lpstr>
      <vt:lpstr>Helvetica</vt:lpstr>
      <vt:lpstr>Symbol</vt:lpstr>
      <vt:lpstr>Wingdings 2</vt:lpstr>
      <vt:lpstr>View</vt:lpstr>
      <vt:lpstr>Synchronization 1: Monitors and Language Support for Concurrency</vt:lpstr>
      <vt:lpstr>Context Switches</vt:lpstr>
      <vt:lpstr>Switching Threads</vt:lpstr>
      <vt:lpstr>Interrupt Management</vt:lpstr>
      <vt:lpstr>Preempting a Thread</vt:lpstr>
      <vt:lpstr>Creating a New Thread</vt:lpstr>
      <vt:lpstr>Bootstrapping Threads</vt:lpstr>
      <vt:lpstr>Aside: SMT/Hyperthreading</vt:lpstr>
      <vt:lpstr>Aside: SMT/Hyperthreading</vt:lpstr>
      <vt:lpstr>Synchronization: Monitors</vt:lpstr>
      <vt:lpstr>Recall: Race Conditions</vt:lpstr>
      <vt:lpstr>Recall: Locks</vt:lpstr>
      <vt:lpstr>Mutual Exclusion between Thread and Interrupt Handler</vt:lpstr>
      <vt:lpstr>Is Mutual Exclusion Enough?</vt:lpstr>
      <vt:lpstr>Recall: Relevant Definitions</vt:lpstr>
      <vt:lpstr>The Producer-Consumer Problem</vt:lpstr>
      <vt:lpstr>Producer-Consumer with a Bounded Buffer</vt:lpstr>
      <vt:lpstr>Circular Buffer Data Structure (Sequential Case)</vt:lpstr>
      <vt:lpstr>Circular Buffer: Attempt #1</vt:lpstr>
      <vt:lpstr>Circular Buffer: Attempt #2</vt:lpstr>
      <vt:lpstr>Producer-Consumer: Correctness</vt:lpstr>
      <vt:lpstr>Recall: Semaphore</vt:lpstr>
      <vt:lpstr>Recall: Two Important Semaphore Patterns</vt:lpstr>
      <vt:lpstr>Producer-Consumer Synchronization</vt:lpstr>
      <vt:lpstr>Producer-Consumer Code</vt:lpstr>
      <vt:lpstr>Discussion</vt:lpstr>
      <vt:lpstr>Discussion</vt:lpstr>
      <vt:lpstr>Problems with Semaphores</vt:lpstr>
      <vt:lpstr>Two Distinct Uses of Semaphores</vt:lpstr>
      <vt:lpstr>Condition Variables</vt:lpstr>
      <vt:lpstr>Monitors</vt:lpstr>
      <vt:lpstr>Producer-Consumer with Condition Variables</vt:lpstr>
      <vt:lpstr>Why the while Loop?</vt:lpstr>
      <vt:lpstr>Why the while Loop? (Example)</vt:lpstr>
      <vt:lpstr>Mesa Monitors</vt:lpstr>
      <vt:lpstr>Alternative: Hoare Monitors</vt:lpstr>
      <vt:lpstr>Mesa Monitors vs. Hoare Monitors</vt:lpstr>
      <vt:lpstr>Summary: Monitors</vt:lpstr>
      <vt:lpstr>Conclusion</vt:lpstr>
      <vt:lpstr>Announcements</vt:lpstr>
      <vt:lpstr>Programming Language Support for Concurrency and Synchronization</vt:lpstr>
      <vt:lpstr>Concurrency and Synchronization in C</vt:lpstr>
      <vt:lpstr>Concurrency and Synchronization in C</vt:lpstr>
      <vt:lpstr>C++ Lock Guards</vt:lpstr>
      <vt:lpstr>Python Keyword with</vt:lpstr>
      <vt:lpstr>Java synchronized Keyword</vt:lpstr>
      <vt:lpstr>Java Support for Monitors</vt:lpstr>
      <vt:lpstr>Go Language Support for Concurrency</vt:lpstr>
      <vt:lpstr>Go defer Keyword</vt:lpstr>
      <vt:lpstr>Go defer Keyword</vt:lpstr>
      <vt:lpstr>Go Channels</vt:lpstr>
      <vt:lpstr>Go Channels</vt:lpstr>
      <vt:lpstr>Readers-Writers Lock</vt:lpstr>
      <vt:lpstr>Readers-Writers Problem</vt:lpstr>
      <vt:lpstr>Reader-Writer Correctness</vt:lpstr>
      <vt:lpstr>Reader-Writer with Monitors</vt:lpstr>
      <vt:lpstr>Reader Version 1</vt:lpstr>
      <vt:lpstr>Writer Version 1</vt:lpstr>
      <vt:lpstr>Writer Version 1: Starvation</vt:lpstr>
      <vt:lpstr>Writer Version 1: Conflict</vt:lpstr>
      <vt:lpstr>Reader-Writer with Monitors, Version 2</vt:lpstr>
      <vt:lpstr>Reader Version 2</vt:lpstr>
      <vt:lpstr>Writer Version 2</vt:lpstr>
      <vt:lpstr>Reader-Writer Design Choices</vt:lpstr>
      <vt:lpstr>Fair Solution to the Reader-Writer Problem?</vt:lpstr>
      <vt:lpstr>Simulation of Reader-Writer, Version 2</vt:lpstr>
      <vt:lpstr>Simulation of Reader-Writer, Version 2</vt:lpstr>
      <vt:lpstr>Simulation of Reader-Writer, Version 2</vt:lpstr>
      <vt:lpstr>Simulation of Reader-Writer, Version 2</vt:lpstr>
      <vt:lpstr>PowerPoint Presentation</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Simulation of Reader-Writer, Version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Hartmut Kaiser</dc:creator>
  <cp:lastModifiedBy>Hartmut Kaiser</cp:lastModifiedBy>
  <cp:revision>243</cp:revision>
  <dcterms:created xsi:type="dcterms:W3CDTF">2024-06-27T20:10:03Z</dcterms:created>
  <dcterms:modified xsi:type="dcterms:W3CDTF">2026-02-25T18:52:55Z</dcterms:modified>
</cp:coreProperties>
</file>