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372" r:id="rId3"/>
    <p:sldId id="374" r:id="rId4"/>
    <p:sldId id="375" r:id="rId5"/>
    <p:sldId id="376" r:id="rId6"/>
    <p:sldId id="377" r:id="rId7"/>
    <p:sldId id="379" r:id="rId8"/>
    <p:sldId id="380" r:id="rId9"/>
    <p:sldId id="381" r:id="rId10"/>
    <p:sldId id="383" r:id="rId11"/>
    <p:sldId id="382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1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1560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84"/>
      </p:cViewPr>
      <p:guideLst>
        <p:guide orient="horz" pos="3000"/>
        <p:guide pos="2040"/>
        <p:guide pos="1560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pt-info.labri.fr/~denis/Enseignement/2008-IR/Articles/01-futex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 1: Concepts and Classic Policies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9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329B-0901-431A-A63A-0F54526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Scheduling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E721-0B3C-4D89-A001-93DFEA47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37022"/>
            <a:ext cx="8595360" cy="1943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08D2-8515-4003-9407-1D958C5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9628F-0432-46DC-88A5-F582FA8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D1AD-D97F-4EAF-9020-7EDFF6F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F085-334C-4A31-B5FA-58D4A879C357}"/>
              </a:ext>
            </a:extLst>
          </p:cNvPr>
          <p:cNvSpPr txBox="1"/>
          <p:nvPr/>
        </p:nvSpPr>
        <p:spPr>
          <a:xfrm>
            <a:off x="5468112" y="205205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if ( </a:t>
            </a:r>
            <a:r>
              <a:rPr lang="en-US" dirty="0" err="1">
                <a:latin typeface="Courier New"/>
                <a:cs typeface="Courier New"/>
              </a:rPr>
              <a:t>readyProcesses</a:t>
            </a:r>
            <a:r>
              <a:rPr lang="en-US" dirty="0">
                <a:latin typeface="Courier New"/>
                <a:cs typeface="Courier New"/>
              </a:rPr>
              <a:t>(PCBs) )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selectProcess</a:t>
            </a:r>
            <a:r>
              <a:rPr lang="en-US" dirty="0">
                <a:latin typeface="Courier New"/>
                <a:cs typeface="Courier New"/>
              </a:rPr>
              <a:t>(PCBs);</a:t>
            </a:r>
          </a:p>
          <a:p>
            <a:r>
              <a:rPr lang="en-US" dirty="0">
                <a:latin typeface="Courier New"/>
                <a:cs typeface="Courier New"/>
              </a:rPr>
              <a:t>	run( 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);</a:t>
            </a:r>
          </a:p>
          <a:p>
            <a:r>
              <a:rPr lang="en-US" dirty="0">
                <a:latin typeface="Courier New"/>
                <a:cs typeface="Courier New"/>
              </a:rPr>
              <a:t>} else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run_idle_process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B53C90-7751-466C-8956-45B9E818D9E5}"/>
              </a:ext>
            </a:extLst>
          </p:cNvPr>
          <p:cNvSpPr/>
          <p:nvPr/>
        </p:nvSpPr>
        <p:spPr bwMode="auto">
          <a:xfrm rot="152026">
            <a:off x="4139452" y="1691640"/>
            <a:ext cx="1328660" cy="2473859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074B-2790-4D31-835F-A6F72B81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6842-FFD5-4BC5-A143-C8A83A46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“yield”</a:t>
            </a:r>
          </a:p>
          <a:p>
            <a:r>
              <a:rPr lang="en-US" dirty="0" smtClean="0"/>
              <a:t>Every timer tick (interrupt)</a:t>
            </a:r>
          </a:p>
          <a:p>
            <a:r>
              <a:rPr lang="en-US" dirty="0" smtClean="0"/>
              <a:t>But also:</a:t>
            </a:r>
          </a:p>
          <a:p>
            <a:pPr lvl="1"/>
            <a:r>
              <a:rPr lang="en-US" dirty="0" smtClean="0"/>
              <a:t>Every </a:t>
            </a:r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Every interrupt (even if not due to timer)</a:t>
            </a:r>
          </a:p>
          <a:p>
            <a:r>
              <a:rPr lang="en-US" dirty="0" smtClean="0"/>
              <a:t>Whenever you enter the kernel, for any reason…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kernel could switch the running thread at any of these times!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27F2-824A-4180-8430-CE570AF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5E3C-935E-4800-A2D4-0F7314FB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99D3-340D-482F-A5AC-725E0CBD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4C02-14E0-4507-8FE3-5B271888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Broader Take on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C302-A755-4FC7-A4B7-EFA67CFD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Scheduling</a:t>
            </a:r>
            <a:r>
              <a:rPr lang="en-US" altLang="ko-KR" dirty="0" smtClean="0"/>
              <a:t>: deciding which threads are given access to resources from moment to moment  </a:t>
            </a:r>
          </a:p>
          <a:p>
            <a:pPr lvl="1"/>
            <a:r>
              <a:rPr lang="en-US" altLang="ko-KR" dirty="0" smtClean="0"/>
              <a:t>Often, we think in terms of CPU time, but could also think about access to resources like network BW or disk access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1227-2C40-4248-918E-9AF6B3B0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825BC-D088-4908-83C9-9A8C4859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64A96-3080-4411-ACA3-039A0B86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B9A3-7CDF-4196-A557-2DAE0AC0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Scheduling: All About Queues</a:t>
            </a:r>
            <a:endParaRPr lang="en-US" dirty="0"/>
          </a:p>
        </p:txBody>
      </p:sp>
      <p:pic>
        <p:nvPicPr>
          <p:cNvPr id="8" name="Content Placeholder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E2DC04D-C43B-4999-8C52-ADB61CB26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6" y="2296156"/>
            <a:ext cx="4479925" cy="2575378"/>
          </a:xfrm>
        </p:spPr>
      </p:pic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13521-F705-40E4-A044-3E9CE321E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2296156"/>
            <a:ext cx="4481512" cy="26254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7461-8155-477C-8E4E-EE4C2FDA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F1A3-BA8C-44D5-9E79-44D60D15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A868-DB3D-4BA4-BD06-E7F1AE59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FC4EB-2DA2-4EE3-800D-467FD6F9CD01}"/>
              </a:ext>
            </a:extLst>
          </p:cNvPr>
          <p:cNvSpPr txBox="1"/>
          <p:nvPr/>
        </p:nvSpPr>
        <p:spPr>
          <a:xfrm>
            <a:off x="1212573" y="5137140"/>
            <a:ext cx="9766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formulation of scheduling: How is the OS to decide which of several tasks to take off a queue?</a:t>
            </a:r>
          </a:p>
        </p:txBody>
      </p:sp>
    </p:spTree>
    <p:extLst>
      <p:ext uri="{BB962C8B-B14F-4D97-AF65-F5344CB8AC3E}">
        <p14:creationId xmlns:p14="http://schemas.microsoft.com/office/powerpoint/2010/main" val="6836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943B-D1B6-4D6A-A43E-E58E3AB8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Scheduling: All About Trade-Offs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A2DC-355E-44F0-B082-51C6C751B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Individuals care about getting their task done quickly</a:t>
            </a:r>
          </a:p>
          <a:p>
            <a:r>
              <a:rPr lang="en-US" smtClean="0"/>
              <a:t>System cares about overall efficiency</a:t>
            </a:r>
          </a:p>
          <a:p>
            <a:pPr lvl="1"/>
            <a:r>
              <a:rPr lang="en-US" smtClean="0"/>
              <a:t>Utilize multiple HW resources well, low overhead, …</a:t>
            </a:r>
          </a:p>
          <a:p>
            <a:r>
              <a:rPr lang="en-US" smtClean="0"/>
              <a:t>Huge variation in job characteristics</a:t>
            </a:r>
          </a:p>
          <a:p>
            <a:r>
              <a:rPr lang="en-US" smtClean="0"/>
              <a:t>Fairness???</a:t>
            </a:r>
          </a:p>
          <a:p>
            <a:endParaRPr lang="en-US" smtClean="0"/>
          </a:p>
          <a:p>
            <a:r>
              <a:rPr lang="en-US" smtClean="0"/>
              <a:t>What is our utility function?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9113-59D5-420E-B343-B4B9BA3F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3DC8-3AB6-4155-8D2C-073FD7EE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E108-32CE-4713-BD9E-59D01349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FFF7-AD33-4014-9860-33B88D92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and I/O Bursts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F34E-B15F-4097-9285-6BC85122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648" y="1943100"/>
            <a:ext cx="3593592" cy="4351337"/>
          </a:xfrm>
        </p:spPr>
        <p:txBody>
          <a:bodyPr/>
          <a:lstStyle/>
          <a:p>
            <a:r>
              <a:rPr lang="en-US" dirty="0" smtClean="0"/>
              <a:t>Programs alternate between bursts of CPU and I/O activity</a:t>
            </a:r>
          </a:p>
          <a:p>
            <a:r>
              <a:rPr lang="en-US" dirty="0" smtClean="0"/>
              <a:t>Scheduler: Which thread (CPU burst) to run next?</a:t>
            </a:r>
          </a:p>
          <a:p>
            <a:r>
              <a:rPr lang="en-US" dirty="0" smtClean="0"/>
              <a:t>Interactive programs vs. Compute Bound vs. Streaming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D250-C209-4AC8-98A6-34D465C3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2608-C301-4BFB-AE9E-5187FF01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EACF-418C-40E9-944C-5DD75598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BA69ED0-6277-4C49-83FA-E525D662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789" r="30032" b="1576"/>
          <a:stretch>
            <a:fillRect/>
          </a:stretch>
        </p:blipFill>
        <p:spPr bwMode="auto">
          <a:xfrm>
            <a:off x="666052" y="1943100"/>
            <a:ext cx="2317068" cy="3768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9B4F581-609E-4B27-893D-EB2F3238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23" r="418" b="6123"/>
          <a:stretch>
            <a:fillRect/>
          </a:stretch>
        </p:blipFill>
        <p:spPr bwMode="auto">
          <a:xfrm>
            <a:off x="7165768" y="2228406"/>
            <a:ext cx="4330700" cy="2879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8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 Time </a:t>
            </a:r>
            <a:r>
              <a:rPr lang="en-US" dirty="0" smtClean="0"/>
              <a:t>(ideally low)</a:t>
            </a:r>
          </a:p>
          <a:p>
            <a:pPr lvl="1"/>
            <a:r>
              <a:rPr lang="en-US" dirty="0" smtClean="0"/>
              <a:t>What user sees: from keypress to character on screen</a:t>
            </a:r>
          </a:p>
          <a:p>
            <a:pPr lvl="1"/>
            <a:r>
              <a:rPr lang="en-US" dirty="0" smtClean="0"/>
              <a:t>Or completion time for non-interactive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</a:t>
            </a:r>
            <a:r>
              <a:rPr lang="en-US" dirty="0" smtClean="0"/>
              <a:t>(ideally high)</a:t>
            </a:r>
          </a:p>
          <a:p>
            <a:pPr lvl="1"/>
            <a:r>
              <a:rPr lang="en-US" dirty="0" smtClean="0"/>
              <a:t>Total operations (jobs) per second</a:t>
            </a:r>
          </a:p>
          <a:p>
            <a:pPr lvl="1"/>
            <a:r>
              <a:rPr lang="en-US" dirty="0" smtClean="0"/>
              <a:t>Overhead (e.g. context switching), artificial blocks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Fairness</a:t>
            </a:r>
          </a:p>
          <a:p>
            <a:pPr lvl="1"/>
            <a:r>
              <a:rPr lang="en-US" dirty="0" smtClean="0"/>
              <a:t>Fraction of resources provided to each</a:t>
            </a:r>
          </a:p>
          <a:p>
            <a:pPr lvl="1"/>
            <a:r>
              <a:rPr lang="en-US" dirty="0" smtClean="0"/>
              <a:t>May conflict with best average throughput</a:t>
            </a:r>
            <a:r>
              <a:rPr lang="en-US" dirty="0"/>
              <a:t> </a:t>
            </a:r>
            <a:r>
              <a:rPr lang="en-US" dirty="0" smtClean="0"/>
              <a:t>or response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5C18-F05C-490C-8398-414D0E1A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Scheduling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FF41-E499-466B-A17E-F4AB45D40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or variable job length?</a:t>
            </a:r>
          </a:p>
          <a:p>
            <a:r>
              <a:rPr lang="en-US" dirty="0" smtClean="0"/>
              <a:t>Run to completion vs. preemption?</a:t>
            </a:r>
          </a:p>
          <a:p>
            <a:r>
              <a:rPr lang="en-US" dirty="0" smtClean="0"/>
              <a:t>Arrival time (at once vs varied)?</a:t>
            </a:r>
          </a:p>
          <a:p>
            <a:r>
              <a:rPr lang="en-US" dirty="0" smtClean="0"/>
              <a:t>Resources: CPU(s), I/O, Network, …?</a:t>
            </a:r>
          </a:p>
          <a:p>
            <a:r>
              <a:rPr lang="en-US" dirty="0" smtClean="0"/>
              <a:t>Advanced Knowledge of Job characteristics or needs</a:t>
            </a:r>
          </a:p>
          <a:p>
            <a:pPr lvl="1"/>
            <a:r>
              <a:rPr lang="en-US" dirty="0" smtClean="0"/>
              <a:t>Off-line scheduling is given the entire collection of tasks and computes a schedule</a:t>
            </a:r>
          </a:p>
          <a:p>
            <a:pPr lvl="1"/>
            <a:r>
              <a:rPr lang="en-US" dirty="0" smtClean="0"/>
              <a:t>On-line scheduling makes decisions as tasks arrive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895E5-8E59-4092-BA0A-0EB4E50C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A68A-5B43-419F-9721-6163BD10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6F54-7E20-4D7C-A0C0-C5AF61A9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59BB-2263-4B93-AAE5-BCAED8F2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E052-3BDF-4055-8D45-B326D82A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implicit assumptions needed to make the problem solvable</a:t>
            </a:r>
          </a:p>
          <a:p>
            <a:r>
              <a:rPr lang="en-US" altLang="ko-KR" smtClean="0"/>
              <a:t>For instance: is “fair” about fairness among users or programs?  </a:t>
            </a:r>
          </a:p>
          <a:p>
            <a:pPr lvl="1"/>
            <a:r>
              <a:rPr lang="en-US" altLang="ko-KR" smtClean="0"/>
              <a:t>If I run one compilation job and you run five, you get five times as much CPU on many operating systems</a:t>
            </a:r>
          </a:p>
          <a:p>
            <a:r>
              <a:rPr lang="en-US" altLang="ko-KR" smtClean="0"/>
              <a:t>The high-level goal: Dole out CPU time to optimize some desired parameters of system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30DA-D0EB-40ED-83F3-1A75E091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1BE3D-6579-4AFD-A557-FA970106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EC74-B985-4142-9D8B-E46594C3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8AAF9B7F-D019-42D3-B921-A4F3F5B171B1}"/>
              </a:ext>
            </a:extLst>
          </p:cNvPr>
          <p:cNvGrpSpPr>
            <a:grpSpLocks/>
          </p:cNvGrpSpPr>
          <p:nvPr/>
        </p:nvGrpSpPr>
        <p:grpSpPr bwMode="auto">
          <a:xfrm>
            <a:off x="2710070" y="4621696"/>
            <a:ext cx="5049309" cy="1008063"/>
            <a:chOff x="2400" y="1152"/>
            <a:chExt cx="2936" cy="635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C54C2151-BAF0-4C20-B350-79F09FBF2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36" cy="384"/>
              <a:chOff x="672" y="2352"/>
              <a:chExt cx="4658" cy="528"/>
            </a:xfrm>
          </p:grpSpPr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16666E6-BE12-4B6A-8E5B-24A65A38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1</a:t>
                </a:r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601DA76D-BE6C-45E7-864B-6885BC5F5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2</a:t>
                </a:r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C7EE13CD-4098-4455-8F01-7EE7FE34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3</a:t>
                </a:r>
              </a:p>
            </p:txBody>
          </p: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1A05BD4B-7C7D-4BF7-97E7-6A215D636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1</a:t>
                </a:r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41FE4184-C68B-4F40-941B-6CE84987E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" y="2352"/>
                <a:ext cx="728" cy="52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400" b="0" dirty="0">
                    <a:latin typeface="+mn-lt"/>
                  </a:rPr>
                  <a:t>USER 2</a:t>
                </a:r>
              </a:p>
            </p:txBody>
          </p:sp>
        </p:grp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6ED69C89-F6A9-4FCA-898C-74F6E7481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" y="1535"/>
              <a:ext cx="4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+mn-lt"/>
                </a:rPr>
                <a:t>Time </a:t>
              </a: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043DF761-FAD4-43A3-BD1B-644194EB3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1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4ADF-7380-4A1F-9EA9-D030CC3F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“Too Much Milk”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BCC2-48F0-4234-8168-EDA977C1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Analogy between problems in OS and problems in real life</a:t>
            </a:r>
          </a:p>
          <a:p>
            <a:r>
              <a:rPr lang="en-US" altLang="ko-KR" smtClean="0"/>
              <a:t>Example: People need to coordinate: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D229-A154-40FF-B62A-59795CF9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EA10-6BEA-4D81-91D3-DDBF0572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572F-8954-4384-94E5-B64C9320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3" name="Group 72">
            <a:extLst>
              <a:ext uri="{FF2B5EF4-FFF2-40B4-BE49-F238E27FC236}">
                <a16:creationId xmlns:a16="http://schemas.microsoft.com/office/drawing/2014/main" id="{D67EF12E-653A-4BD0-BC60-05FC7F62C863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5527675"/>
            <a:ext cx="8610600" cy="365125"/>
            <a:chOff x="192" y="3484"/>
            <a:chExt cx="5424" cy="230"/>
          </a:xfrm>
          <a:solidFill>
            <a:schemeClr val="bg1"/>
          </a:solidFill>
        </p:grpSpPr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2160EDC8-E41E-4BC4-AD9E-C88F6BF9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8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D0A823C-291E-4205-977C-8827F2584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8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FE7904F6-9420-4C54-AD67-BC267E29C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48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3:30</a:t>
              </a: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33579796-B605-4952-90B4-4819A67294FA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5162550"/>
            <a:ext cx="8610600" cy="365125"/>
            <a:chOff x="192" y="3254"/>
            <a:chExt cx="5424" cy="230"/>
          </a:xfrm>
          <a:solidFill>
            <a:schemeClr val="bg1"/>
          </a:solidFill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422B3794-249D-4904-BBCB-54E46CA2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25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52A85F2E-6F3E-4A94-A3D0-44151D02C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5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EEFA5ED-5E87-487A-8BA8-A9EEE827E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25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3:25</a:t>
              </a:r>
            </a:p>
          </p:txBody>
        </p:sp>
      </p:grpSp>
      <p:grpSp>
        <p:nvGrpSpPr>
          <p:cNvPr id="31" name="Group 70">
            <a:extLst>
              <a:ext uri="{FF2B5EF4-FFF2-40B4-BE49-F238E27FC236}">
                <a16:creationId xmlns:a16="http://schemas.microsoft.com/office/drawing/2014/main" id="{B2EC9C7B-2EDF-4F54-AB31-7FB32BF55638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4797425"/>
            <a:ext cx="8610600" cy="365125"/>
            <a:chOff x="192" y="3024"/>
            <a:chExt cx="5424" cy="230"/>
          </a:xfrm>
          <a:solidFill>
            <a:schemeClr val="bg1"/>
          </a:solidFill>
        </p:grpSpPr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A69D543F-A2A7-4157-907B-4DD9469D0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2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0339A85F-DD38-40DE-97CC-99645A70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2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B8720FBE-A63B-414C-B6ED-8CE7F368D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02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3:20</a:t>
              </a:r>
            </a:p>
          </p:txBody>
        </p:sp>
      </p:grpSp>
      <p:grpSp>
        <p:nvGrpSpPr>
          <p:cNvPr id="35" name="Group 69">
            <a:extLst>
              <a:ext uri="{FF2B5EF4-FFF2-40B4-BE49-F238E27FC236}">
                <a16:creationId xmlns:a16="http://schemas.microsoft.com/office/drawing/2014/main" id="{E5BD2751-7BE8-4E9A-8B17-F4CE61D9CF38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4432300"/>
            <a:ext cx="8610600" cy="365125"/>
            <a:chOff x="192" y="2794"/>
            <a:chExt cx="5424" cy="230"/>
          </a:xfrm>
          <a:solidFill>
            <a:schemeClr val="bg1"/>
          </a:solidFill>
        </p:grpSpPr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ED6C1FBB-E533-4572-94BC-13A8894F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79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57D428D1-33C3-46BC-983C-7EA0A67EF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9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38" name="Rectangle 17">
              <a:extLst>
                <a:ext uri="{FF2B5EF4-FFF2-40B4-BE49-F238E27FC236}">
                  <a16:creationId xmlns:a16="http://schemas.microsoft.com/office/drawing/2014/main" id="{6D68D67A-1F01-4190-9E53-E5F31ECE6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79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3:15</a:t>
              </a:r>
            </a:p>
          </p:txBody>
        </p:sp>
      </p:grpSp>
      <p:grpSp>
        <p:nvGrpSpPr>
          <p:cNvPr id="39" name="Group 74">
            <a:extLst>
              <a:ext uri="{FF2B5EF4-FFF2-40B4-BE49-F238E27FC236}">
                <a16:creationId xmlns:a16="http://schemas.microsoft.com/office/drawing/2014/main" id="{8C0C0A94-B515-43F9-AA4A-312B4F1F43B8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3702050"/>
            <a:ext cx="8610600" cy="365125"/>
            <a:chOff x="192" y="2334"/>
            <a:chExt cx="5424" cy="230"/>
          </a:xfrm>
          <a:solidFill>
            <a:schemeClr val="bg1"/>
          </a:solidFill>
        </p:grpSpPr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D75B8661-2B04-4B82-8612-CE958E0A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3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AC0CF2D8-F00A-4435-9EE3-7CD0A8FB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33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0970454A-94AD-4ACA-B9A1-2306BD472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33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3:05</a:t>
              </a:r>
            </a:p>
          </p:txBody>
        </p:sp>
      </p:grpSp>
      <p:grpSp>
        <p:nvGrpSpPr>
          <p:cNvPr id="43" name="Group 73">
            <a:extLst>
              <a:ext uri="{FF2B5EF4-FFF2-40B4-BE49-F238E27FC236}">
                <a16:creationId xmlns:a16="http://schemas.microsoft.com/office/drawing/2014/main" id="{A03E92CD-6EA3-49F2-8315-A475362F4D15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3336925"/>
            <a:ext cx="8610600" cy="365125"/>
            <a:chOff x="192" y="2104"/>
            <a:chExt cx="5424" cy="230"/>
          </a:xfrm>
          <a:solidFill>
            <a:schemeClr val="bg1"/>
          </a:solidFill>
        </p:grpSpPr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7D92968F-3E52-4DC3-95A7-D12DD0C32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10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6F7585AB-A51D-4284-99E8-4998545AA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0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202F9C4B-378E-412C-AAFC-AB5ADDA7B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10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3:00</a:t>
              </a:r>
            </a:p>
          </p:txBody>
        </p:sp>
      </p:grpSp>
      <p:sp>
        <p:nvSpPr>
          <p:cNvPr id="48" name="Rectangle 16">
            <a:extLst>
              <a:ext uri="{FF2B5EF4-FFF2-40B4-BE49-F238E27FC236}">
                <a16:creationId xmlns:a16="http://schemas.microsoft.com/office/drawing/2014/main" id="{C5F89C4A-300D-45EA-B22B-A5A3CD64A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612" y="4067175"/>
            <a:ext cx="37338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Look in Fridge. Out of milk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BAB4F4D3-5F15-4E07-BBAA-AF09E99D3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212" y="4067175"/>
            <a:ext cx="35814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Arrive at store</a:t>
            </a:r>
          </a:p>
        </p:txBody>
      </p:sp>
      <p:sp>
        <p:nvSpPr>
          <p:cNvPr id="50" name="Rectangle 14">
            <a:extLst>
              <a:ext uri="{FF2B5EF4-FFF2-40B4-BE49-F238E27FC236}">
                <a16:creationId xmlns:a16="http://schemas.microsoft.com/office/drawing/2014/main" id="{96637823-B432-41A7-844C-195A9658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812" y="4067175"/>
            <a:ext cx="12954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3:10</a:t>
            </a:r>
          </a:p>
        </p:txBody>
      </p:sp>
      <p:sp>
        <p:nvSpPr>
          <p:cNvPr id="51" name="Line 33">
            <a:extLst>
              <a:ext uri="{FF2B5EF4-FFF2-40B4-BE49-F238E27FC236}">
                <a16:creationId xmlns:a16="http://schemas.microsoft.com/office/drawing/2014/main" id="{44E787A2-3794-492A-90A7-B4D14DBEC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812" y="4432300"/>
            <a:ext cx="861060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2" name="Group 75">
            <a:extLst>
              <a:ext uri="{FF2B5EF4-FFF2-40B4-BE49-F238E27FC236}">
                <a16:creationId xmlns:a16="http://schemas.microsoft.com/office/drawing/2014/main" id="{31523B3F-AC31-4455-9360-DDF8FE81AB57}"/>
              </a:ext>
            </a:extLst>
          </p:cNvPr>
          <p:cNvGrpSpPr>
            <a:grpSpLocks/>
          </p:cNvGrpSpPr>
          <p:nvPr/>
        </p:nvGrpSpPr>
        <p:grpSpPr bwMode="auto">
          <a:xfrm>
            <a:off x="1815812" y="2971800"/>
            <a:ext cx="8610600" cy="2921000"/>
            <a:chOff x="192" y="1874"/>
            <a:chExt cx="5424" cy="1840"/>
          </a:xfrm>
          <a:solidFill>
            <a:schemeClr val="bg1"/>
          </a:solidFill>
        </p:grpSpPr>
        <p:sp>
          <p:nvSpPr>
            <p:cNvPr id="53" name="Rectangle 7">
              <a:extLst>
                <a:ext uri="{FF2B5EF4-FFF2-40B4-BE49-F238E27FC236}">
                  <a16:creationId xmlns:a16="http://schemas.microsoft.com/office/drawing/2014/main" id="{286A9414-B316-4CCA-9E5F-03E1BE030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874"/>
              <a:ext cx="235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B</a:t>
              </a:r>
            </a:p>
          </p:txBody>
        </p:sp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DA19EA3D-722F-4F8C-AE66-9C6670EB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4"/>
              <a:ext cx="22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A</a:t>
              </a:r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E38E963A-850B-4AA8-975C-BB71464C1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74"/>
              <a:ext cx="81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C667557F-9B5B-4708-93DD-8A6BA9ABF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4"/>
              <a:ext cx="5424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Line 30">
              <a:extLst>
                <a:ext uri="{FF2B5EF4-FFF2-40B4-BE49-F238E27FC236}">
                  <a16:creationId xmlns:a16="http://schemas.microsoft.com/office/drawing/2014/main" id="{290AB639-3FAF-480A-A85D-B8B661AC4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104"/>
              <a:ext cx="5424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Line 31">
              <a:extLst>
                <a:ext uri="{FF2B5EF4-FFF2-40B4-BE49-F238E27FC236}">
                  <a16:creationId xmlns:a16="http://schemas.microsoft.com/office/drawing/2014/main" id="{6254ED44-C22F-4A1A-A52F-F882B6DD4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33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Line 32">
              <a:extLst>
                <a:ext uri="{FF2B5EF4-FFF2-40B4-BE49-F238E27FC236}">
                  <a16:creationId xmlns:a16="http://schemas.microsoft.com/office/drawing/2014/main" id="{AA0559AA-3057-4370-9ECD-7825E5BC1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56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Line 34">
              <a:extLst>
                <a:ext uri="{FF2B5EF4-FFF2-40B4-BE49-F238E27FC236}">
                  <a16:creationId xmlns:a16="http://schemas.microsoft.com/office/drawing/2014/main" id="{7E4A8299-BD9C-4EE1-8988-AC831B02D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02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Line 35">
              <a:extLst>
                <a:ext uri="{FF2B5EF4-FFF2-40B4-BE49-F238E27FC236}">
                  <a16:creationId xmlns:a16="http://schemas.microsoft.com/office/drawing/2014/main" id="{4C07E252-FE37-4057-A049-C340C3D02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25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Line 36">
              <a:extLst>
                <a:ext uri="{FF2B5EF4-FFF2-40B4-BE49-F238E27FC236}">
                  <a16:creationId xmlns:a16="http://schemas.microsoft.com/office/drawing/2014/main" id="{60670908-FCCF-4D33-9B1D-3C07084A0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484"/>
              <a:ext cx="542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Line 37">
              <a:extLst>
                <a:ext uri="{FF2B5EF4-FFF2-40B4-BE49-F238E27FC236}">
                  <a16:creationId xmlns:a16="http://schemas.microsoft.com/office/drawing/2014/main" id="{1B67FFE8-9368-48FE-984D-4FA19D13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714"/>
              <a:ext cx="5424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Line 38">
              <a:extLst>
                <a:ext uri="{FF2B5EF4-FFF2-40B4-BE49-F238E27FC236}">
                  <a16:creationId xmlns:a16="http://schemas.microsoft.com/office/drawing/2014/main" id="{4DD36A41-D87E-425B-B335-36AD35F92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874"/>
              <a:ext cx="0" cy="184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Line 39">
              <a:extLst>
                <a:ext uri="{FF2B5EF4-FFF2-40B4-BE49-F238E27FC236}">
                  <a16:creationId xmlns:a16="http://schemas.microsoft.com/office/drawing/2014/main" id="{CDA20073-71ED-49F3-AD99-16F3BA643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874"/>
              <a:ext cx="0" cy="18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Line 40">
              <a:extLst>
                <a:ext uri="{FF2B5EF4-FFF2-40B4-BE49-F238E27FC236}">
                  <a16:creationId xmlns:a16="http://schemas.microsoft.com/office/drawing/2014/main" id="{BFF7DD9C-975F-4D83-92B2-D6FA44228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874"/>
              <a:ext cx="0" cy="18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Line 41">
              <a:extLst>
                <a:ext uri="{FF2B5EF4-FFF2-40B4-BE49-F238E27FC236}">
                  <a16:creationId xmlns:a16="http://schemas.microsoft.com/office/drawing/2014/main" id="{5C23CEFF-2B4E-41AD-99D9-12E4152C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874"/>
              <a:ext cx="0" cy="184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8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Also: “First In First Out” (FIFO)</a:t>
            </a:r>
          </a:p>
          <a:p>
            <a:r>
              <a:rPr lang="en-US" altLang="ko-KR" dirty="0" smtClean="0"/>
              <a:t>Example:	</a:t>
            </a:r>
            <a:r>
              <a:rPr lang="en-US" altLang="ko-KR" u="sng" dirty="0" smtClean="0"/>
              <a:t>Process</a:t>
            </a:r>
            <a:r>
              <a:rPr lang="en-US" altLang="ko-KR" dirty="0" smtClean="0"/>
              <a:t>	</a:t>
            </a:r>
            <a:r>
              <a:rPr lang="en-US" altLang="ko-KR" dirty="0"/>
              <a:t>	</a:t>
            </a:r>
            <a:r>
              <a:rPr lang="en-US" altLang="ko-KR" u="sng" dirty="0" smtClean="0"/>
              <a:t>Burst Time</a:t>
            </a:r>
          </a:p>
          <a:p>
            <a:pPr marL="0" indent="0">
              <a:buNone/>
            </a:pPr>
            <a:r>
              <a:rPr lang="en-US" altLang="ko-KR" dirty="0" smtClean="0"/>
              <a:t>		    T1		    24</a:t>
            </a:r>
            <a:br>
              <a:rPr lang="en-US" altLang="ko-KR" dirty="0" smtClean="0"/>
            </a:br>
            <a:r>
              <a:rPr lang="en-US" altLang="ko-KR" dirty="0" smtClean="0"/>
              <a:t>		    T2 	</a:t>
            </a:r>
            <a:r>
              <a:rPr lang="en-US" altLang="ko-KR" dirty="0"/>
              <a:t>	</a:t>
            </a:r>
            <a:r>
              <a:rPr lang="en-US" altLang="ko-KR" dirty="0" smtClean="0"/>
              <a:t>     3</a:t>
            </a:r>
            <a:br>
              <a:rPr lang="en-US" altLang="ko-KR" dirty="0" smtClean="0"/>
            </a:br>
            <a:r>
              <a:rPr lang="en-US" altLang="ko-KR" dirty="0" smtClean="0"/>
              <a:t>	                 T3		     3 </a:t>
            </a:r>
          </a:p>
          <a:p>
            <a:r>
              <a:rPr lang="en-US" altLang="ko-KR" dirty="0" smtClean="0"/>
              <a:t>Arrival Order: T1, T2, then T3 (all arrive at time 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2818930" y="4665462"/>
            <a:ext cx="5613400" cy="1176339"/>
            <a:chOff x="1104" y="3408"/>
            <a:chExt cx="3536" cy="74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58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1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Response Times: T1 = 24, T2 = 27, T3 = 30</a:t>
            </a:r>
          </a:p>
          <a:p>
            <a:pPr lvl="1"/>
            <a:r>
              <a:rPr lang="en-US" dirty="0" smtClean="0"/>
              <a:t>Average Response Time = (24+27+30) / 3 = 27</a:t>
            </a:r>
          </a:p>
          <a:p>
            <a:r>
              <a:rPr lang="en-US" dirty="0" smtClean="0"/>
              <a:t>Waiting times: T1 = 0, T2 = 24, T3 = 27</a:t>
            </a:r>
          </a:p>
          <a:p>
            <a:pPr lvl="1"/>
            <a:r>
              <a:rPr lang="en-US" dirty="0" smtClean="0"/>
              <a:t>Average Wait Time = (0 + 24 + 27) / 3 = 17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Convoy Effect: Short processes stuck behind long processes</a:t>
            </a:r>
          </a:p>
          <a:p>
            <a:pPr lvl="1"/>
            <a:r>
              <a:rPr lang="en-US" dirty="0" smtClean="0"/>
              <a:t>If T2, T3 arrive any time &lt; 24, they must wait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2586228" y="1943100"/>
            <a:ext cx="5613400" cy="1176339"/>
            <a:chOff x="1104" y="3408"/>
            <a:chExt cx="3536" cy="74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426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5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58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7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Slightly Different Arrival Order?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T2 &lt; T3 &lt; T1</a:t>
            </a:r>
          </a:p>
          <a:p>
            <a:r>
              <a:rPr lang="en-US" dirty="0" smtClean="0"/>
              <a:t>Response Time: T1 = 30, T2 = 3, T3 = 6</a:t>
            </a:r>
          </a:p>
          <a:p>
            <a:pPr lvl="1"/>
            <a:r>
              <a:rPr lang="en-US" dirty="0" smtClean="0"/>
              <a:t>Average Response Time = (30 + 3 + 6) / 3 = 13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ersus 27 with T1 &lt; T2 &lt; T3</a:t>
            </a:r>
          </a:p>
          <a:p>
            <a:r>
              <a:rPr lang="en-US" dirty="0" smtClean="0"/>
              <a:t>Waiting Time: T1 = 6, T2 = 0, T3 = 3</a:t>
            </a:r>
          </a:p>
          <a:p>
            <a:pPr lvl="1"/>
            <a:r>
              <a:rPr lang="en-US" dirty="0" smtClean="0"/>
              <a:t>Average Waiting Time = (6+0+3) / 3 = 3</a:t>
            </a:r>
          </a:p>
          <a:p>
            <a:pPr lvl="1"/>
            <a:r>
              <a:rPr lang="en-US" dirty="0" smtClean="0"/>
              <a:t>Versus 17 </a:t>
            </a:r>
            <a:r>
              <a:rPr lang="en-US" dirty="0"/>
              <a:t>with T1 &lt; T2 &lt; T3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3F1B9FE1-DC84-4BF2-96A3-C35FA6369B0C}"/>
              </a:ext>
            </a:extLst>
          </p:cNvPr>
          <p:cNvGrpSpPr>
            <a:grpSpLocks/>
          </p:cNvGrpSpPr>
          <p:nvPr/>
        </p:nvGrpSpPr>
        <p:grpSpPr bwMode="auto">
          <a:xfrm>
            <a:off x="2587244" y="1943100"/>
            <a:ext cx="5632450" cy="1176336"/>
            <a:chOff x="1190" y="1641"/>
            <a:chExt cx="3548" cy="741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C79D7804-09E0-4018-A105-3C8A058784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86" y="1641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dirty="0">
                <a:latin typeface="+mn-lt"/>
              </a:endParaRPr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F84E08BE-77EC-4F6D-9C3E-797E4056A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17" y="1659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977E3087-AC09-4AC4-8FEA-D7E18D11D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29" y="1659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3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BE841834-5332-4BE1-BE4B-54DA3F7DB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53" y="1659"/>
              <a:ext cx="2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296AB7F9-9B5A-4F2E-9BAE-4745D1DF7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8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5F5DA7D8-604C-4952-AF82-8AD6A2EEA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79926B29-A449-442C-A2A9-E0B068234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B7A17C0A-4668-481E-9677-8B91DD27F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8A361031-4F1E-4CCE-85E1-9799CACFB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D0E17D3-2612-4C2E-887A-20FA702B7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7DDAE1EF-58F3-4802-8C3E-A027B4834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394" y="209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6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139EFF8D-610B-4F9E-BCCA-B595244DD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818" y="209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3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94004CBB-0861-4CE3-AAD6-34BC9F689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26" y="2091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30</a:t>
              </a:r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181E212A-823F-4D95-AA9A-B7205484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190" y="2091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7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C99C-D426-44FC-B46E-E8F86DDE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FCFS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2186-124D-4770-8F11-FF9B1F4C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Comes down to scheduling queue data structure</a:t>
            </a:r>
          </a:p>
          <a:p>
            <a:pPr lvl="1"/>
            <a:r>
              <a:rPr lang="en-US" smtClean="0"/>
              <a:t>FIFO</a:t>
            </a:r>
          </a:p>
          <a:p>
            <a:pPr lvl="1"/>
            <a:r>
              <a:rPr lang="en-US" smtClean="0"/>
              <a:t>E.g., push_front, pop_back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A8D4-46D0-4BD9-9763-013ADBCD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2156-8102-4BB9-AA24-C90939D7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10AC-EE82-4F8B-875B-A33D59BF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Convoy Effect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237BF-9474-45DA-96EF-37574D6C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DD4F-9EA6-4101-9E6B-25E7C955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A59A-E05A-433C-AD9D-A001B6A5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986998" y="4667061"/>
            <a:ext cx="7886700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FCFS non-preemptive scheduling, convoys of small tasks tend to build up when a large one is running.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A4A7E-A070-4727-9E98-B36EAC674A05}"/>
              </a:ext>
            </a:extLst>
          </p:cNvPr>
          <p:cNvCxnSpPr/>
          <p:nvPr/>
        </p:nvCxnSpPr>
        <p:spPr>
          <a:xfrm>
            <a:off x="2011491" y="2354716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020013-10E7-4F91-AA53-52179C1BAA94}"/>
              </a:ext>
            </a:extLst>
          </p:cNvPr>
          <p:cNvSpPr txBox="1"/>
          <p:nvPr/>
        </p:nvSpPr>
        <p:spPr>
          <a:xfrm>
            <a:off x="9291301" y="236677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48758-FCA3-4258-98EA-48DC3B500E35}"/>
              </a:ext>
            </a:extLst>
          </p:cNvPr>
          <p:cNvSpPr/>
          <p:nvPr/>
        </p:nvSpPr>
        <p:spPr>
          <a:xfrm>
            <a:off x="2019655" y="2115230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E1785-13EA-477E-8912-8A853C8612B0}"/>
              </a:ext>
            </a:extLst>
          </p:cNvPr>
          <p:cNvSpPr/>
          <p:nvPr/>
        </p:nvSpPr>
        <p:spPr>
          <a:xfrm>
            <a:off x="2414262" y="2115230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24B44-5DC8-4BEF-8F3F-432C15C8563D}"/>
              </a:ext>
            </a:extLst>
          </p:cNvPr>
          <p:cNvSpPr/>
          <p:nvPr/>
        </p:nvSpPr>
        <p:spPr>
          <a:xfrm>
            <a:off x="2808869" y="2115230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2DC8-0950-4C37-A4FC-47AA7C881CE9}"/>
              </a:ext>
            </a:extLst>
          </p:cNvPr>
          <p:cNvSpPr/>
          <p:nvPr/>
        </p:nvSpPr>
        <p:spPr>
          <a:xfrm>
            <a:off x="3203475" y="2115229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F6D6-C8F5-430D-94B5-BDCEC8E1D3E6}"/>
              </a:ext>
            </a:extLst>
          </p:cNvPr>
          <p:cNvSpPr txBox="1"/>
          <p:nvPr/>
        </p:nvSpPr>
        <p:spPr>
          <a:xfrm rot="16200000">
            <a:off x="644739" y="3329674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 Queue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46C6E-7D8C-412D-BD56-0DC234004466}"/>
              </a:ext>
            </a:extLst>
          </p:cNvPr>
          <p:cNvGrpSpPr/>
          <p:nvPr/>
        </p:nvGrpSpPr>
        <p:grpSpPr>
          <a:xfrm>
            <a:off x="3621485" y="2736107"/>
            <a:ext cx="394607" cy="354984"/>
            <a:chOff x="2263137" y="2656505"/>
            <a:chExt cx="394607" cy="3549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7F713-5C4E-44C5-A998-A0EDA2724C21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1F416-626E-4D63-AE70-003E6D3E41F0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06CED-C658-4765-A298-5E73CA69C96F}"/>
              </a:ext>
            </a:extLst>
          </p:cNvPr>
          <p:cNvGrpSpPr/>
          <p:nvPr/>
        </p:nvGrpSpPr>
        <p:grpSpPr>
          <a:xfrm>
            <a:off x="4052560" y="2736107"/>
            <a:ext cx="394607" cy="568062"/>
            <a:chOff x="2694212" y="2656505"/>
            <a:chExt cx="394607" cy="5680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9FA87-3396-4B62-8DAF-707E446329A0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C65B17-63BE-41CF-84C7-5274DA226B4D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F9314C-7DB8-4D01-95CB-ABEA895D3A23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108A4-E7A8-4043-B189-E44226F78D7E}"/>
              </a:ext>
            </a:extLst>
          </p:cNvPr>
          <p:cNvGrpSpPr/>
          <p:nvPr/>
        </p:nvGrpSpPr>
        <p:grpSpPr>
          <a:xfrm>
            <a:off x="4659364" y="2736107"/>
            <a:ext cx="394607" cy="774892"/>
            <a:chOff x="3301016" y="2656505"/>
            <a:chExt cx="394607" cy="7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DED9E-7149-4673-A7AB-C42B956612D7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BB60AA-4B91-4F46-868E-A2C91F1EC0A9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6B3930-39DA-4356-98C5-189BD47C3F60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AE0B9-A567-4DC5-82C9-08759F7F7B10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9A11F0-7FDA-4B1A-A206-51C47EF10FF6}"/>
              </a:ext>
            </a:extLst>
          </p:cNvPr>
          <p:cNvGrpSpPr/>
          <p:nvPr/>
        </p:nvGrpSpPr>
        <p:grpSpPr>
          <a:xfrm>
            <a:off x="5236230" y="2736107"/>
            <a:ext cx="394607" cy="966764"/>
            <a:chOff x="3877882" y="2656505"/>
            <a:chExt cx="394607" cy="96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BB018-C4AD-4384-9570-F823A459554B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193ADF-A0B6-4207-B96E-6CD6D82BAA36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6F2B0-4A57-4A89-A8E1-7658B7DA0D79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DDCAB-4BFD-4A57-BFC0-97824FF8ED8E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D842F-BF41-44B3-BEB2-7E9E28EFAA4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973323-AAB8-42E3-9EF4-F609A6166ADD}"/>
              </a:ext>
            </a:extLst>
          </p:cNvPr>
          <p:cNvGrpSpPr/>
          <p:nvPr/>
        </p:nvGrpSpPr>
        <p:grpSpPr>
          <a:xfrm>
            <a:off x="5793723" y="2736107"/>
            <a:ext cx="394607" cy="1167634"/>
            <a:chOff x="4435375" y="2656505"/>
            <a:chExt cx="394607" cy="11676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0F3A13-9C2C-4E8F-B206-58AC115C90F8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87661D-68CC-4C29-90D4-5B934F35260A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C404EA-C6C9-4B84-9C02-7EC7D7139FE7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23306C-434D-4D44-B4C3-81AAD8EECFAA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BC38A1-04D8-4811-9BA9-2E137F327CF0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EED081-C272-4E46-B14A-74CF0E668148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10117B-A2E9-44DC-892F-7484F87471E4}"/>
              </a:ext>
            </a:extLst>
          </p:cNvPr>
          <p:cNvGrpSpPr/>
          <p:nvPr/>
        </p:nvGrpSpPr>
        <p:grpSpPr>
          <a:xfrm>
            <a:off x="6591655" y="2115230"/>
            <a:ext cx="2722789" cy="1612392"/>
            <a:chOff x="5233307" y="2035628"/>
            <a:chExt cx="2722789" cy="16123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A56C6-C30B-4186-98F4-74902360D9DE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493065-1DCF-483E-92A8-C451F1935A54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B266B0-CF41-4626-AEC1-56E8A2C95576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CB552F-DE60-4FEA-BA56-A8ED0CF1CB24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FA531-6156-485F-98A6-ACB6B930E08F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8536DA-E7A2-4E72-8A3A-56BFD9BDE057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33D085-3CA1-4688-84D7-F25A5881978A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946D5-2DCC-443A-BB72-2145C0D4B2DF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D4038D-54E0-478F-99B2-C9DAAECA052D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5DA59-E795-40EC-8718-983B25A55A6F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5D82E-F722-46B3-A0EB-0363946E82C9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C2D36-B85F-4F0B-BFFD-6035C143F9AD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D0B33B-61B1-47F3-A198-A98B79F2D967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010FED-9CC5-4611-A2AC-14AD3BEDCBD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7307A4-D04C-4846-9EEC-4A4D6676AE8E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AE5525-C4D1-44B4-B94E-4834A4FAA55E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7219A8-263E-4767-9358-CFAD675964AB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41039-311E-48EF-8164-14EDEB47EFEA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E9F42-6A23-4D92-B5C3-A756B0964761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ED3C1-3757-4434-ABE1-F54C1AA5E9DC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1656DE-1E53-4905-A912-13C86B3E5ADD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A39047-DA81-4956-994F-9A7BAD1AD8B9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4A61BD-59D1-46B6-B4EB-700A239D9614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EA450-94B0-4A61-B4CF-092C1E206B16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4969F9-F252-48FE-9586-A83582D8C23E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239DE-605E-45CF-AA08-8BDE9E6F7A84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A84A87B-C623-4D89-9EC4-0FCFB0A5A5DD}"/>
              </a:ext>
            </a:extLst>
          </p:cNvPr>
          <p:cNvSpPr txBox="1"/>
          <p:nvPr/>
        </p:nvSpPr>
        <p:spPr>
          <a:xfrm>
            <a:off x="2019655" y="1690688"/>
            <a:ext cx="408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Scheduled Task (process, thread)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E7D811-5445-42F6-AB44-C2E24DC709BB}"/>
              </a:ext>
            </a:extLst>
          </p:cNvPr>
          <p:cNvGrpSpPr/>
          <p:nvPr/>
        </p:nvGrpSpPr>
        <p:grpSpPr>
          <a:xfrm>
            <a:off x="2216958" y="2366775"/>
            <a:ext cx="394607" cy="532618"/>
            <a:chOff x="858610" y="2287173"/>
            <a:chExt cx="394607" cy="5326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7E8A4F-8894-474B-95DC-A14C024ED347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F43B9D-80CF-4E36-80EB-665955C001FF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E34EB-EBC3-449A-A71B-BD77D238D921}"/>
              </a:ext>
            </a:extLst>
          </p:cNvPr>
          <p:cNvGrpSpPr/>
          <p:nvPr/>
        </p:nvGrpSpPr>
        <p:grpSpPr>
          <a:xfrm>
            <a:off x="2414262" y="2366775"/>
            <a:ext cx="394607" cy="738664"/>
            <a:chOff x="1055914" y="2287173"/>
            <a:chExt cx="394607" cy="73866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032BD2-E704-40EC-B68A-7661C8216207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8A5BB1-6D8E-4C2D-9A5D-623372F52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FEDC3-5A43-467E-97CC-4D1A799286D6}"/>
              </a:ext>
            </a:extLst>
          </p:cNvPr>
          <p:cNvGrpSpPr/>
          <p:nvPr/>
        </p:nvGrpSpPr>
        <p:grpSpPr>
          <a:xfrm>
            <a:off x="2909562" y="2377661"/>
            <a:ext cx="394608" cy="521342"/>
            <a:chOff x="1551214" y="2298059"/>
            <a:chExt cx="394608" cy="52134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89326E-193F-430F-8E3E-A64EC975917A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BA4539-E08B-4665-8C28-E620A64822B5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9182CE-AD38-439B-A2AB-2F130153459C}"/>
              </a:ext>
            </a:extLst>
          </p:cNvPr>
          <p:cNvSpPr txBox="1"/>
          <p:nvPr/>
        </p:nvSpPr>
        <p:spPr>
          <a:xfrm>
            <a:off x="2186118" y="3177376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arrivals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5EB1C1-7219-4304-BA66-4335C0C73651}"/>
              </a:ext>
            </a:extLst>
          </p:cNvPr>
          <p:cNvGrpSpPr/>
          <p:nvPr/>
        </p:nvGrpSpPr>
        <p:grpSpPr>
          <a:xfrm>
            <a:off x="3177485" y="2377661"/>
            <a:ext cx="396927" cy="727778"/>
            <a:chOff x="1819137" y="2298059"/>
            <a:chExt cx="396927" cy="72777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729D27-0530-4238-9EF8-9A3E72EFBDF3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473550A-87BB-46FD-A866-45FE9BBB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80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CDD4-6DBE-4A67-A29F-61D673FD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First-Come, First-Serve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9974-449C-4241-84BE-1EF53539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FCFS Scheme: Potentially bad for short jobs!</a:t>
            </a:r>
          </a:p>
          <a:p>
            <a:pPr lvl="1"/>
            <a:r>
              <a:rPr lang="en-US" altLang="ko-KR" dirty="0" smtClean="0"/>
              <a:t>Depends on submit order</a:t>
            </a:r>
          </a:p>
          <a:p>
            <a:pPr lvl="1"/>
            <a:r>
              <a:rPr lang="en-US" altLang="ko-KR" dirty="0" smtClean="0"/>
              <a:t>If you are first in line at supermarket with milk only, you don’t care who is behind you, on the other hand…</a:t>
            </a:r>
          </a:p>
          <a:p>
            <a:endParaRPr lang="en-US" dirty="0" smtClean="0"/>
          </a:p>
          <a:p>
            <a:r>
              <a:rPr lang="en-US" dirty="0" smtClean="0"/>
              <a:t>Idea: What if we </a:t>
            </a:r>
            <a:r>
              <a:rPr lang="en-US" dirty="0" smtClean="0">
                <a:solidFill>
                  <a:srgbClr val="FF0000"/>
                </a:solidFill>
              </a:rPr>
              <a:t>preempted</a:t>
            </a:r>
            <a:r>
              <a:rPr lang="en-US" dirty="0" smtClean="0"/>
              <a:t> long-running jobs to give shorter jobs a chance to run?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0BEC-94CF-41F8-B89D-C4E100B3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2C87-CAC5-4FA3-8AC5-2D012C3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777FE-F872-44E6-9ABF-5CD2FAE9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6BFA-1D5B-4402-AC6D-05D81435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83CF0-0CE0-4094-A267-721BF8378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 due next Monday, March 24</a:t>
            </a:r>
          </a:p>
          <a:p>
            <a:pPr lvl="1"/>
            <a:r>
              <a:rPr lang="en-US" dirty="0" smtClean="0"/>
              <a:t>Let me know if you need an extension</a:t>
            </a:r>
          </a:p>
          <a:p>
            <a:r>
              <a:rPr lang="en-US" dirty="0" smtClean="0"/>
              <a:t>Assignment 2 due Monday, April </a:t>
            </a:r>
            <a:r>
              <a:rPr lang="en-US" dirty="0"/>
              <a:t>7</a:t>
            </a:r>
            <a:endParaRPr lang="en-US" dirty="0" smtClean="0"/>
          </a:p>
          <a:p>
            <a:r>
              <a:rPr lang="en-US" dirty="0" smtClean="0"/>
              <a:t>Midterm 1 is still being graded – apologies!</a:t>
            </a:r>
          </a:p>
          <a:p>
            <a:pPr lvl="1"/>
            <a:r>
              <a:rPr lang="en-US" dirty="0" smtClean="0"/>
              <a:t>Expect grades to be available by the weekend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E0F0C-7E92-4173-B027-33C22EB1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69BEB-4814-43C2-86CC-2C96A7DE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D9130-C6F6-4F74-A01E-E6BD4918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7060-6486-4C5B-BA7F-21433FD3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Round-Robin Scheduling (RR)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7476-A13A-49AD-9B28-465DC5F83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 out small units of CPU time ("time quantum")</a:t>
            </a:r>
          </a:p>
          <a:p>
            <a:pPr lvl="1"/>
            <a:r>
              <a:rPr lang="en-US" smtClean="0"/>
              <a:t>Typically 10 – 100 milliseconds</a:t>
            </a:r>
          </a:p>
          <a:p>
            <a:r>
              <a:rPr lang="en-US" smtClean="0"/>
              <a:t>When quantum expires, preempt, and schedule </a:t>
            </a:r>
          </a:p>
          <a:p>
            <a:pPr lvl="1"/>
            <a:r>
              <a:rPr lang="en-US" smtClean="0"/>
              <a:t>Round Robin: add to end of the queue</a:t>
            </a:r>
          </a:p>
          <a:p>
            <a:r>
              <a:rPr lang="en-US" smtClean="0"/>
              <a:t>Each of N processes gets ~1/N of CPU (in window)</a:t>
            </a:r>
          </a:p>
          <a:p>
            <a:pPr lvl="1"/>
            <a:r>
              <a:rPr lang="en-US" smtClean="0"/>
              <a:t>With quantum length Q ms, process waits at most</a:t>
            </a:r>
            <a:br>
              <a:rPr lang="en-US" smtClean="0"/>
            </a:br>
            <a:r>
              <a:rPr lang="en-US" smtClean="0"/>
              <a:t>(N-1)*Q ms to run again</a:t>
            </a:r>
          </a:p>
          <a:p>
            <a:r>
              <a:rPr lang="en-US" smtClean="0"/>
              <a:t>Downside: More context switches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2497-F0E8-4D10-A032-9E7C2BC2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D2F0-912E-424B-AAB4-6EC68BB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305F-9206-4BEE-8604-575A12CC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From Earlier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8E37-FAD6-4212-BD61-2D26EBAD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Regardless of arrival order, short jobs gets a chance early</a:t>
            </a:r>
          </a:p>
          <a:p>
            <a:r>
              <a:rPr lang="en-US" dirty="0" smtClean="0"/>
              <a:t>Much less sensitive to arrival order</a:t>
            </a:r>
          </a:p>
          <a:p>
            <a:r>
              <a:rPr lang="en-US" dirty="0" smtClean="0"/>
              <a:t>How much context switch overhead?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D7C1-AF76-4DB9-8801-05A458B3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E34F-97C7-48B0-820A-C6E8688A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F6CE3-AE1D-4AFE-9E81-359FB936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F06E90-0E43-4726-B858-D884D23E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1943100"/>
            <a:ext cx="5257800" cy="609600"/>
          </a:xfrm>
          <a:prstGeom prst="rect">
            <a:avLst/>
          </a:prstGeom>
          <a:solidFill>
            <a:srgbClr val="DF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89F12EF-3B9D-4C46-8811-B35283E37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570" y="2027564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T</a:t>
            </a:r>
            <a:r>
              <a:rPr lang="en-US" altLang="ko-KR" sz="2400" b="0" baseline="-25000" dirty="0">
                <a:latin typeface="+mn-lt"/>
                <a:ea typeface="굴림" panose="020B0600000101010101" pitchFamily="34" charset="-127"/>
              </a:rPr>
              <a:t>1</a:t>
            </a:r>
            <a:endParaRPr lang="en-US" altLang="ko-KR" sz="24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948CF79B-676D-4084-B09C-3DEA575D9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2552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92AA4-E9F6-4A91-A9E9-D2629ADF5CD4}"/>
              </a:ext>
            </a:extLst>
          </p:cNvPr>
          <p:cNvGrpSpPr/>
          <p:nvPr/>
        </p:nvGrpSpPr>
        <p:grpSpPr>
          <a:xfrm>
            <a:off x="4567189" y="1936825"/>
            <a:ext cx="822143" cy="1182465"/>
            <a:chOff x="3538575" y="1406449"/>
            <a:chExt cx="822143" cy="1182465"/>
          </a:xfrm>
        </p:grpSpPr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BFDD44A-B4D8-41D1-B1F1-F7F599369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160" y="1483195"/>
              <a:ext cx="4475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AA20141-06FE-4844-9570-4DE25DD56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75" y="14064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A16FD977-CA49-4CCF-B224-1559E7780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75" y="202232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E59D0EBC-127D-4F71-B4B7-85BEFBEF4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575" y="2127249"/>
              <a:ext cx="495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13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85825BCF-66A7-429B-A83F-57502753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657624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08A513-9C0D-456F-90CC-C30B917F7B4D}"/>
              </a:ext>
            </a:extLst>
          </p:cNvPr>
          <p:cNvGrpSpPr/>
          <p:nvPr/>
        </p:nvGrpSpPr>
        <p:grpSpPr>
          <a:xfrm>
            <a:off x="3911945" y="1936825"/>
            <a:ext cx="828216" cy="1176190"/>
            <a:chOff x="2883331" y="1406449"/>
            <a:chExt cx="828216" cy="1176190"/>
          </a:xfrm>
        </p:grpSpPr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08CC6E4F-FA06-4419-955F-0AFD22DA3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989" y="1483195"/>
              <a:ext cx="4475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2400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24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F95D8BB8-317D-4C89-B048-A253EF5C7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931" y="14064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15111ACD-7A4C-486E-8DA6-B22709BFA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931" y="2016049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1F1276B8-5800-42CB-BAB8-E99D2A4F5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331" y="2120974"/>
              <a:ext cx="495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10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913AAB-AF76-42C7-AA97-CF56C4DBB58D}"/>
              </a:ext>
            </a:extLst>
          </p:cNvPr>
          <p:cNvGrpSpPr/>
          <p:nvPr/>
        </p:nvGrpSpPr>
        <p:grpSpPr>
          <a:xfrm>
            <a:off x="5296234" y="1943100"/>
            <a:ext cx="2794015" cy="1176190"/>
            <a:chOff x="4267620" y="1412724"/>
            <a:chExt cx="2794015" cy="1176190"/>
          </a:xfrm>
        </p:grpSpPr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F5A5EC47-FAA8-460A-B610-63B4EA06C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347" y="1412724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F2D5307E-9F8F-4679-A8FF-87151F7DC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078" y="202232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72105B84-0DB6-4F3B-8A5A-F0C38C2D1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620" y="2127249"/>
              <a:ext cx="4956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2400" b="0" dirty="0">
                  <a:latin typeface="+mn-lt"/>
                  <a:ea typeface="굴림" panose="020B0600000101010101" pitchFamily="34" charset="-127"/>
                </a:rPr>
                <a:t>16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5CF9E5-57FA-4055-A676-9036C7401A26}"/>
                </a:ext>
              </a:extLst>
            </p:cNvPr>
            <p:cNvGrpSpPr/>
            <p:nvPr/>
          </p:nvGrpSpPr>
          <p:grpSpPr>
            <a:xfrm>
              <a:off x="5429910" y="1497188"/>
              <a:ext cx="1631725" cy="1091726"/>
              <a:chOff x="5429910" y="1497188"/>
              <a:chExt cx="1631725" cy="1091726"/>
            </a:xfrm>
          </p:grpSpPr>
          <p:sp>
            <p:nvSpPr>
              <p:cNvPr id="26" name="Line 10">
                <a:extLst>
                  <a:ext uri="{FF2B5EF4-FFF2-40B4-BE49-F238E27FC236}">
                    <a16:creationId xmlns:a16="http://schemas.microsoft.com/office/drawing/2014/main" id="{F042EBAB-5F31-4CA6-AEB0-1C9ECFBDE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0786" y="2022324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6FFB7FDB-A909-45AD-89A1-66C65F807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5986" y="2127249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ko-KR" sz="2400" b="0">
                    <a:latin typeface="+mn-lt"/>
                    <a:ea typeface="굴림" panose="020B0600000101010101" pitchFamily="34" charset="-127"/>
                  </a:rPr>
                  <a:t>30</a:t>
                </a:r>
              </a:p>
            </p:txBody>
          </p:sp>
          <p:sp>
            <p:nvSpPr>
              <p:cNvPr id="28" name="Text Box 6">
                <a:extLst>
                  <a:ext uri="{FF2B5EF4-FFF2-40B4-BE49-F238E27FC236}">
                    <a16:creationId xmlns:a16="http://schemas.microsoft.com/office/drawing/2014/main" id="{B8514B4B-CB2A-4E1B-B966-24E4D0120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9910" y="1497188"/>
                <a:ext cx="44755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ko-KR" sz="2400" b="0" dirty="0">
                    <a:latin typeface="+mn-lt"/>
                    <a:ea typeface="굴림" panose="020B0600000101010101" pitchFamily="34" charset="-127"/>
                  </a:rPr>
                  <a:t>T</a:t>
                </a:r>
                <a:r>
                  <a:rPr lang="en-US" altLang="ko-KR" sz="2400" b="0" baseline="-25000" dirty="0">
                    <a:latin typeface="+mn-lt"/>
                    <a:ea typeface="굴림" panose="020B0600000101010101" pitchFamily="34" charset="-127"/>
                  </a:rPr>
                  <a:t>1</a:t>
                </a:r>
                <a:endParaRPr lang="en-US" altLang="ko-KR" sz="2400" b="0" dirty="0">
                  <a:latin typeface="+mn-lt"/>
                  <a:ea typeface="굴림" panose="020B0600000101010101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4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Another Example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A54F33-6F45-451A-8B68-DE0DB2909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8E37-FAD6-4212-BD61-2D26EBAD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u="sng" dirty="0" smtClean="0"/>
              <a:t>Task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 T1	   53</a:t>
            </a:r>
            <a:br>
              <a:rPr lang="en-US" altLang="ko-KR" dirty="0" smtClean="0"/>
            </a:br>
            <a:r>
              <a:rPr lang="en-US" altLang="ko-KR" dirty="0" smtClean="0"/>
              <a:t>	 T2	    8</a:t>
            </a:r>
            <a:br>
              <a:rPr lang="en-US" altLang="ko-KR" dirty="0" smtClean="0"/>
            </a:br>
            <a:r>
              <a:rPr lang="en-US" altLang="ko-KR" dirty="0" smtClean="0"/>
              <a:t>	 T3	   68</a:t>
            </a:r>
            <a:br>
              <a:rPr lang="en-US" altLang="ko-KR" dirty="0" smtClean="0"/>
            </a:br>
            <a:r>
              <a:rPr lang="en-US" altLang="ko-KR" dirty="0" smtClean="0"/>
              <a:t>	 T4	   24</a:t>
            </a:r>
          </a:p>
          <a:p>
            <a:r>
              <a:rPr lang="en-US" altLang="ko-KR" dirty="0" smtClean="0"/>
              <a:t>Avg. response time = (125+28+153+112) / 4 = 104.5</a:t>
            </a:r>
          </a:p>
          <a:p>
            <a:r>
              <a:rPr lang="en-US" altLang="ko-KR" dirty="0" smtClean="0"/>
              <a:t>Waiting times:</a:t>
            </a:r>
          </a:p>
          <a:p>
            <a:pPr lvl="1"/>
            <a:r>
              <a:rPr lang="en-US" altLang="ko-KR" dirty="0" smtClean="0"/>
              <a:t>T1 = (68-20)+(112-88) = 72</a:t>
            </a:r>
          </a:p>
          <a:p>
            <a:pPr lvl="1"/>
            <a:r>
              <a:rPr lang="en-US" altLang="ko-KR" dirty="0" smtClean="0"/>
              <a:t>T2 = (20-0) = 20</a:t>
            </a:r>
          </a:p>
          <a:p>
            <a:pPr lvl="1"/>
            <a:r>
              <a:rPr lang="en-US" altLang="ko-KR" dirty="0" smtClean="0"/>
              <a:t>T3 = (28-0)+(88-48)+(125-108) = 85</a:t>
            </a:r>
          </a:p>
          <a:p>
            <a:pPr lvl="1"/>
            <a:r>
              <a:rPr lang="en-US" altLang="ko-KR" dirty="0" smtClean="0"/>
              <a:t>T4 = (48-0)+(108-68) = 88</a:t>
            </a:r>
          </a:p>
          <a:p>
            <a:r>
              <a:rPr lang="en-US" altLang="ko-KR" dirty="0" smtClean="0"/>
              <a:t>Average waiting time = (72+20+85+88) / 4 = 66.25</a:t>
            </a:r>
          </a:p>
          <a:p>
            <a:r>
              <a:rPr lang="en-US" altLang="ko-KR" dirty="0" smtClean="0"/>
              <a:t>And don't forget context switch overhead!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D7C1-AF76-4DB9-8801-05A458B3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E34F-97C7-48B0-820A-C6E8688A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F6CE3-AE1D-4AFE-9E81-359FB936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43C66-0F82-4D39-B793-7FF5F194ED72}"/>
              </a:ext>
            </a:extLst>
          </p:cNvPr>
          <p:cNvGrpSpPr/>
          <p:nvPr/>
        </p:nvGrpSpPr>
        <p:grpSpPr>
          <a:xfrm>
            <a:off x="5125770" y="2133281"/>
            <a:ext cx="6039833" cy="977622"/>
            <a:chOff x="2894722" y="2452688"/>
            <a:chExt cx="6039833" cy="9776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871A0B-8787-45B3-88F1-C05B2CDA2B54}"/>
                </a:ext>
              </a:extLst>
            </p:cNvPr>
            <p:cNvGrpSpPr/>
            <p:nvPr/>
          </p:nvGrpSpPr>
          <p:grpSpPr>
            <a:xfrm>
              <a:off x="2894722" y="2452688"/>
              <a:ext cx="900703" cy="977622"/>
              <a:chOff x="2894722" y="2452688"/>
              <a:chExt cx="900703" cy="977622"/>
            </a:xfrm>
          </p:grpSpPr>
          <p:sp>
            <p:nvSpPr>
              <p:cNvPr id="55" name="Rectangle 6">
                <a:extLst>
                  <a:ext uri="{FF2B5EF4-FFF2-40B4-BE49-F238E27FC236}">
                    <a16:creationId xmlns:a16="http://schemas.microsoft.com/office/drawing/2014/main" id="{52C74FD2-F217-43DA-AAE4-AA752BC81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1</a:t>
                </a:r>
                <a:endParaRPr lang="en-US" altLang="en-US" sz="2400" b="0" dirty="0">
                  <a:latin typeface="+mn-lt"/>
                </a:endParaRPr>
              </a:p>
            </p:txBody>
          </p:sp>
          <p:sp>
            <p:nvSpPr>
              <p:cNvPr id="56" name="Text Box 16">
                <a:extLst>
                  <a:ext uri="{FF2B5EF4-FFF2-40B4-BE49-F238E27FC236}">
                    <a16:creationId xmlns:a16="http://schemas.microsoft.com/office/drawing/2014/main" id="{38C2A0F0-974B-43F5-A219-0DA906095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722" y="306097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0</a:t>
                </a:r>
              </a:p>
            </p:txBody>
          </p:sp>
          <p:sp>
            <p:nvSpPr>
              <p:cNvPr id="57" name="Text Box 17">
                <a:extLst>
                  <a:ext uri="{FF2B5EF4-FFF2-40B4-BE49-F238E27FC236}">
                    <a16:creationId xmlns:a16="http://schemas.microsoft.com/office/drawing/2014/main" id="{CB3005C6-8B95-42FC-978C-EB7D76828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42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20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25F25C3-1F20-41A9-A829-92028B34278C}"/>
                </a:ext>
              </a:extLst>
            </p:cNvPr>
            <p:cNvGrpSpPr/>
            <p:nvPr/>
          </p:nvGrpSpPr>
          <p:grpSpPr>
            <a:xfrm>
              <a:off x="3612002" y="2452688"/>
              <a:ext cx="716823" cy="977622"/>
              <a:chOff x="3612002" y="2452688"/>
              <a:chExt cx="716823" cy="977622"/>
            </a:xfrm>
          </p:grpSpPr>
          <p:sp>
            <p:nvSpPr>
              <p:cNvPr id="53" name="Rectangle 7">
                <a:extLst>
                  <a:ext uri="{FF2B5EF4-FFF2-40B4-BE49-F238E27FC236}">
                    <a16:creationId xmlns:a16="http://schemas.microsoft.com/office/drawing/2014/main" id="{E7093D6B-685C-4026-9F69-4A9292A0B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200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54" name="Text Box 18">
                <a:extLst>
                  <a:ext uri="{FF2B5EF4-FFF2-40B4-BE49-F238E27FC236}">
                    <a16:creationId xmlns:a16="http://schemas.microsoft.com/office/drawing/2014/main" id="{3D2AF7A9-DEA8-4B5F-870E-89F725A76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76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28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D4B264E-BF32-4B55-932F-EC55032439F0}"/>
                </a:ext>
              </a:extLst>
            </p:cNvPr>
            <p:cNvGrpSpPr/>
            <p:nvPr/>
          </p:nvGrpSpPr>
          <p:grpSpPr>
            <a:xfrm>
              <a:off x="4177962" y="2452688"/>
              <a:ext cx="754113" cy="977622"/>
              <a:chOff x="4177962" y="2452688"/>
              <a:chExt cx="754113" cy="977622"/>
            </a:xfrm>
          </p:grpSpPr>
          <p:sp>
            <p:nvSpPr>
              <p:cNvPr id="51" name="Rectangle 8">
                <a:extLst>
                  <a:ext uri="{FF2B5EF4-FFF2-40B4-BE49-F238E27FC236}">
                    <a16:creationId xmlns:a16="http://schemas.microsoft.com/office/drawing/2014/main" id="{673CFAEC-0DA7-4711-85CF-C2BC39B1B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796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DC4792E3-DBD0-461F-95A5-AD6B93A4E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92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48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FE9C9DC-97F1-4802-889B-2E84A0A120DF}"/>
                </a:ext>
              </a:extLst>
            </p:cNvPr>
            <p:cNvGrpSpPr/>
            <p:nvPr/>
          </p:nvGrpSpPr>
          <p:grpSpPr>
            <a:xfrm>
              <a:off x="4741963" y="2452688"/>
              <a:ext cx="806062" cy="977622"/>
              <a:chOff x="4741963" y="2452688"/>
              <a:chExt cx="806062" cy="977622"/>
            </a:xfrm>
          </p:grpSpPr>
          <p:sp>
            <p:nvSpPr>
              <p:cNvPr id="49" name="Rectangle 9">
                <a:extLst>
                  <a:ext uri="{FF2B5EF4-FFF2-40B4-BE49-F238E27FC236}">
                    <a16:creationId xmlns:a16="http://schemas.microsoft.com/office/drawing/2014/main" id="{842FAEA6-491F-49C0-A42E-17CDBC94D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1963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4</a:t>
                </a: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:a16="http://schemas.microsoft.com/office/drawing/2014/main" id="{7E17BAFC-E1EC-49B4-9FAC-B29328D3B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68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68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624E9D-8BE3-4655-B71F-CEC4B675A8C6}"/>
                </a:ext>
              </a:extLst>
            </p:cNvPr>
            <p:cNvGrpSpPr/>
            <p:nvPr/>
          </p:nvGrpSpPr>
          <p:grpSpPr>
            <a:xfrm>
              <a:off x="5305965" y="2452688"/>
              <a:ext cx="775460" cy="977622"/>
              <a:chOff x="5305965" y="2452688"/>
              <a:chExt cx="775460" cy="977622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41408B43-489D-4D53-A6A2-D6F709C82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965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48" name="Text Box 21">
                <a:extLst>
                  <a:ext uri="{FF2B5EF4-FFF2-40B4-BE49-F238E27FC236}">
                    <a16:creationId xmlns:a16="http://schemas.microsoft.com/office/drawing/2014/main" id="{D7C49F51-49DC-4A5A-82EA-9B31BA4F9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0279" y="3060978"/>
                <a:ext cx="44114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88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A7CDA22-F420-4A11-8B29-F6A9F9ACCC68}"/>
                </a:ext>
              </a:extLst>
            </p:cNvPr>
            <p:cNvGrpSpPr/>
            <p:nvPr/>
          </p:nvGrpSpPr>
          <p:grpSpPr>
            <a:xfrm>
              <a:off x="5869967" y="2452688"/>
              <a:ext cx="803988" cy="977622"/>
              <a:chOff x="5869967" y="2452688"/>
              <a:chExt cx="803988" cy="977622"/>
            </a:xfrm>
          </p:grpSpPr>
          <p:sp>
            <p:nvSpPr>
              <p:cNvPr id="45" name="Rectangle 11">
                <a:extLst>
                  <a:ext uri="{FF2B5EF4-FFF2-40B4-BE49-F238E27FC236}">
                    <a16:creationId xmlns:a16="http://schemas.microsoft.com/office/drawing/2014/main" id="{41F4E491-D86E-4204-87C2-FFF44E304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967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920BFFFF-30C8-4462-89D0-A8EE54403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45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108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39C4D9B-A175-4DD7-B924-FDF5CE9DE638}"/>
                </a:ext>
              </a:extLst>
            </p:cNvPr>
            <p:cNvGrpSpPr/>
            <p:nvPr/>
          </p:nvGrpSpPr>
          <p:grpSpPr>
            <a:xfrm>
              <a:off x="6433968" y="2452688"/>
              <a:ext cx="2500587" cy="977622"/>
              <a:chOff x="6433968" y="2452688"/>
              <a:chExt cx="2500587" cy="977622"/>
            </a:xfrm>
          </p:grpSpPr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95A0AA5E-75A4-42A1-9B35-F80D25678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968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4</a:t>
                </a: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1366248E-4277-4C4C-9CD2-3A8298A87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7970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D9DDA1AB-524E-4E2C-970D-F35B5EF6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1972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456D030D-58C3-474B-9D77-58D7B982A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5973" y="2452688"/>
                <a:ext cx="564002" cy="609600"/>
              </a:xfrm>
              <a:prstGeom prst="rect">
                <a:avLst/>
              </a:prstGeom>
              <a:solidFill>
                <a:srgbClr val="DFE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T</a:t>
                </a:r>
                <a:r>
                  <a:rPr lang="en-US" altLang="en-US" sz="2400" b="0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41" name="Text Box 23">
                <a:extLst>
                  <a:ext uri="{FF2B5EF4-FFF2-40B4-BE49-F238E27FC236}">
                    <a16:creationId xmlns:a16="http://schemas.microsoft.com/office/drawing/2014/main" id="{4DB94A69-E365-4897-AF2F-032E04026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0548" y="3060978"/>
                <a:ext cx="55662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112</a:t>
                </a:r>
              </a:p>
            </p:txBody>
          </p:sp>
          <p:sp>
            <p:nvSpPr>
              <p:cNvPr id="42" name="Text Box 24">
                <a:extLst>
                  <a:ext uri="{FF2B5EF4-FFF2-40B4-BE49-F238E27FC236}">
                    <a16:creationId xmlns:a16="http://schemas.microsoft.com/office/drawing/2014/main" id="{02EA9B39-74B6-4187-9264-EABDE970D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75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>
                    <a:latin typeface="+mn-lt"/>
                  </a:rPr>
                  <a:t>125</a:t>
                </a:r>
              </a:p>
            </p:txBody>
          </p:sp>
          <p:sp>
            <p:nvSpPr>
              <p:cNvPr id="43" name="Text Box 25">
                <a:extLst>
                  <a:ext uri="{FF2B5EF4-FFF2-40B4-BE49-F238E27FC236}">
                    <a16:creationId xmlns:a16="http://schemas.microsoft.com/office/drawing/2014/main" id="{04832EAB-13EA-409E-AD6B-64F6AC967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317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 dirty="0">
                    <a:latin typeface="+mn-lt"/>
                  </a:rPr>
                  <a:t>145</a:t>
                </a:r>
              </a:p>
            </p:txBody>
          </p:sp>
          <p:sp>
            <p:nvSpPr>
              <p:cNvPr id="44" name="Text Box 26">
                <a:extLst>
                  <a:ext uri="{FF2B5EF4-FFF2-40B4-BE49-F238E27FC236}">
                    <a16:creationId xmlns:a16="http://schemas.microsoft.com/office/drawing/2014/main" id="{FE3DE7B2-B6CC-434E-8E89-738D82BD59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5168" y="3060978"/>
                <a:ext cx="56938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  <a:buFontTx/>
                  <a:buNone/>
                </a:pPr>
                <a:r>
                  <a:rPr lang="en-US" altLang="en-US" sz="1800" b="0" dirty="0">
                    <a:latin typeface="+mn-lt"/>
                  </a:rPr>
                  <a:t>153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9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0EC3-3746-4ABD-8EEB-91F8E7B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Single-Core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89B8-99DC-4253-B16B-89070969C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8997696" cy="4351337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altLang="en-US" dirty="0" err="1" smtClean="0">
                <a:latin typeface="Consolas" panose="020B0609020204030204" pitchFamily="49" charset="0"/>
              </a:rPr>
              <a:t>int</a:t>
            </a:r>
            <a:r>
              <a:rPr lang="en-US" altLang="en-US" dirty="0" smtClean="0">
                <a:latin typeface="Consolas" panose="020B0609020204030204" pitchFamily="49" charset="0"/>
              </a:rPr>
              <a:t> value = FREE;</a:t>
            </a:r>
          </a:p>
          <a:p>
            <a:pPr marL="27432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Acquire()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disable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if (value == BUSY)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put thread on wait queue;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</a:t>
            </a:r>
            <a:r>
              <a:rPr lang="en-US" altLang="en-US" dirty="0" err="1" smtClean="0">
                <a:latin typeface="Consolas" panose="020B0609020204030204" pitchFamily="49" charset="0"/>
              </a:rPr>
              <a:t>run_new_thread</a:t>
            </a:r>
            <a:r>
              <a:rPr lang="en-US" altLang="en-US" dirty="0" smtClean="0">
                <a:latin typeface="Consolas" panose="020B0609020204030204" pitchFamily="49" charset="0"/>
              </a:rPr>
              <a:t>();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// Enable interrupts?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 else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value = BUSY;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enable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altLang="en-US" dirty="0" smtClean="0"/>
          </a:p>
          <a:p>
            <a:r>
              <a:rPr lang="en-US" altLang="ko-KR" dirty="0">
                <a:ea typeface="굴림" panose="020B0600000101010101" pitchFamily="34" charset="-127"/>
              </a:rPr>
              <a:t>Key idea: maintain a lock variable (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value</a:t>
            </a:r>
            <a:r>
              <a:rPr lang="en-US" altLang="ko-KR" dirty="0">
                <a:ea typeface="굴림" panose="020B0600000101010101" pitchFamily="34" charset="-127"/>
              </a:rPr>
              <a:t>) and disable interrupts only during operations on that variable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24CEA-466B-4067-A83F-CB8984A9CD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altLang="en-US" dirty="0" smtClean="0"/>
          </a:p>
          <a:p>
            <a:pPr marL="274320" lvl="1" indent="0">
              <a:buNone/>
            </a:pPr>
            <a:r>
              <a:rPr lang="en-US" altLang="en-US" dirty="0" smtClean="0">
                <a:latin typeface="Consolas" panose="020B0609020204030204" pitchFamily="49" charset="0"/>
              </a:rPr>
              <a:t>Release()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disable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if (anyone on wait queue)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take thread off wait queue;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Place on ready queue;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 else {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  value = FREE;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}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  enable interrupts;</a:t>
            </a:r>
            <a:br>
              <a:rPr lang="en-US" altLang="en-US" dirty="0" smtClean="0">
                <a:latin typeface="Consolas" panose="020B0609020204030204" pitchFamily="49" charset="0"/>
              </a:rPr>
            </a:br>
            <a:r>
              <a:rPr lang="en-US" altLang="en-US" dirty="0" smtClean="0">
                <a:latin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47D2E-1467-463F-8257-00CF9AC9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6E2B5-262A-4304-BE76-1C9E9BAB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1CBD9-5150-4A4F-8564-8892C7E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7A56-C9DC-4302-98A6-FDA75A5C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Round-Robin Quantum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27E5-B044-416C-B932-28E186C9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context switch overhead is 0</a:t>
            </a:r>
          </a:p>
          <a:p>
            <a:r>
              <a:rPr lang="en-US" dirty="0" smtClean="0"/>
              <a:t>What happens when we decrease Q?</a:t>
            </a:r>
          </a:p>
          <a:p>
            <a:endParaRPr lang="en-US" dirty="0" smtClean="0"/>
          </a:p>
          <a:p>
            <a:r>
              <a:rPr lang="en-US" dirty="0" smtClean="0"/>
              <a:t>Avg. response time always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decreases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stays the same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Avg. response time always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stays the same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Avg. response time can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decrease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stays the same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B50F8-027C-4E87-A448-46E081D3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89E0D-0005-47EE-A01E-910DB56A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5B93-22B6-4533-99BD-38ECF7E5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1FC4-8A44-490D-9B51-14146038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Decrease Response Time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3711E5D-494D-43D6-B8BD-1DA48C51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T1: Burst Length 10</a:t>
            </a:r>
          </a:p>
          <a:p>
            <a:r>
              <a:rPr lang="en-US" smtClean="0"/>
              <a:t>T2: Burst Length 1</a:t>
            </a:r>
          </a:p>
          <a:p>
            <a:r>
              <a:rPr lang="en-US" smtClean="0"/>
              <a:t>Q = 10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(10 + 11)/2 = 10.5</a:t>
            </a:r>
          </a:p>
          <a:p>
            <a:r>
              <a:rPr lang="en-US" smtClean="0"/>
              <a:t>Q = 5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(6 + 11)/2 = 8.5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92AFD-8F2D-4DA8-BE8F-8501C568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DD6FC-2644-4493-9659-DC114062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3499-85E7-4246-912D-106C83B2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52DBB4-B34A-4BC4-B85B-15A0862DBAA4}"/>
              </a:ext>
            </a:extLst>
          </p:cNvPr>
          <p:cNvGrpSpPr/>
          <p:nvPr/>
        </p:nvGrpSpPr>
        <p:grpSpPr>
          <a:xfrm>
            <a:off x="2381221" y="2955277"/>
            <a:ext cx="6493998" cy="1003024"/>
            <a:chOff x="1214997" y="2908288"/>
            <a:chExt cx="6493998" cy="1003024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53E05C7-32AB-4440-A956-6DCF4FDE5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B5F3DD59-0E32-4CF8-9C3A-18C7D3EC2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6218ED46-9667-4C44-B9EA-B9CAD66FD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6606" y="354198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10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24CF2C6B-7591-4E1A-9B18-AC696E07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681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A9EF7B4B-BB59-48BB-BCEA-8BA9418B9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0608" y="3529279"/>
              <a:ext cx="4283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64E1B7-B010-4EEF-AE5E-5038404F0B07}"/>
              </a:ext>
            </a:extLst>
          </p:cNvPr>
          <p:cNvGrpSpPr/>
          <p:nvPr/>
        </p:nvGrpSpPr>
        <p:grpSpPr>
          <a:xfrm>
            <a:off x="2381221" y="4762500"/>
            <a:ext cx="6493998" cy="1003024"/>
            <a:chOff x="1238805" y="4932367"/>
            <a:chExt cx="6493998" cy="1003024"/>
          </a:xfrm>
        </p:grpSpPr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1F391041-CAA9-454C-9379-2CB92F39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793" y="4932367"/>
              <a:ext cx="283464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C7C643C5-201C-44AC-BD7A-3DE35000C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805" y="5540657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3890F6B2-88D5-4E85-B0C6-A52961E16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0379" y="5566059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6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0B5057A0-9E57-479A-8CD1-50D796232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433" y="4932367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351DBB8F-0D64-4992-A9F5-F3EB6E7A7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4416" y="5553358"/>
              <a:ext cx="4283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11</a:t>
              </a: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ACF0DAB7-DA58-47F7-AAF2-58371431E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435" y="4937137"/>
              <a:ext cx="2834640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1A306477-ABF3-46E3-B4B7-977BC38C8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980" y="5566059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3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AFCD-9B2C-4CD2-BAC6-B7628664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Same Response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FCBAF-CDD3-4E3C-BB4B-D7D26C21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T1: Burst Length 1</a:t>
            </a:r>
          </a:p>
          <a:p>
            <a:r>
              <a:rPr lang="en-US" smtClean="0"/>
              <a:t>T2: Burst Length 1</a:t>
            </a:r>
          </a:p>
          <a:p>
            <a:r>
              <a:rPr lang="en-US" smtClean="0"/>
              <a:t>Q = 10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 + 2)/2 = 1.5</a:t>
            </a:r>
          </a:p>
          <a:p>
            <a:r>
              <a:rPr lang="en-US" smtClean="0"/>
              <a:t>Q = 1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 + 2)/2 = 1.5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527A4-E226-4799-BACA-9D07BC00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2DC7F-1EBB-43B9-AD2E-0673E404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1934-5978-4FAE-93B8-9B104DE3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4C323-8578-41F0-89B8-7195D33D7A4D}"/>
              </a:ext>
            </a:extLst>
          </p:cNvPr>
          <p:cNvGrpSpPr/>
          <p:nvPr/>
        </p:nvGrpSpPr>
        <p:grpSpPr>
          <a:xfrm>
            <a:off x="2396280" y="2971800"/>
            <a:ext cx="1396373" cy="978147"/>
            <a:chOff x="1214997" y="2908288"/>
            <a:chExt cx="1396373" cy="9781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38158BB-0FA4-4838-AD38-E9CB138C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7B33863B-A417-4687-995A-E9DD4FE0F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15926AC6-7E9F-4F76-B199-295CFAB28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1F454A8-9CE6-4DA2-9728-B0B839E3C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26DC4F0D-C1E8-4322-94EA-7456600F5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68B643-24A9-4079-BC29-88D904F158A8}"/>
              </a:ext>
            </a:extLst>
          </p:cNvPr>
          <p:cNvGrpSpPr/>
          <p:nvPr/>
        </p:nvGrpSpPr>
        <p:grpSpPr>
          <a:xfrm>
            <a:off x="2396280" y="4778829"/>
            <a:ext cx="1396373" cy="978147"/>
            <a:chOff x="1214997" y="2908288"/>
            <a:chExt cx="1396373" cy="978147"/>
          </a:xfrm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7EC8A46-3C51-4785-961E-E7C1410E8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09D6593E-3F00-4D52-81F3-BD2114C29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D9BB7870-9B03-4485-8962-54FD77845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A41CF5C5-0591-4D52-9A68-31988B99C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BCA8E295-5F5F-4EF1-9D30-CDC1CDA1A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6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313E-4068-4340-9775-A104EBC0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 Response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0A29-DFF6-4A43-8D96-3EDFD918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T1: Burst Length 1</a:t>
            </a:r>
          </a:p>
          <a:p>
            <a:r>
              <a:rPr lang="en-US" smtClean="0"/>
              <a:t>T2: Burst Length 1</a:t>
            </a:r>
          </a:p>
          <a:p>
            <a:r>
              <a:rPr lang="en-US" smtClean="0"/>
              <a:t>Q = 1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 + 2)/2 = 1.5</a:t>
            </a:r>
          </a:p>
          <a:p>
            <a:r>
              <a:rPr lang="en-US" smtClean="0"/>
              <a:t>Q = 0.5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Average Response Time = (1.5 + 2)/2 = 1.75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3DDB9-2249-4260-B757-3769FF5E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E575-4552-47E1-8F0C-0F5AEF65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7635-EC86-4D38-AA5B-73DAB8C5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9ED4E-F080-48C7-886E-ADF4FE5B576D}"/>
              </a:ext>
            </a:extLst>
          </p:cNvPr>
          <p:cNvGrpSpPr/>
          <p:nvPr/>
        </p:nvGrpSpPr>
        <p:grpSpPr>
          <a:xfrm>
            <a:off x="2397209" y="2971800"/>
            <a:ext cx="1396373" cy="978147"/>
            <a:chOff x="1214997" y="2908288"/>
            <a:chExt cx="1396373" cy="978147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57D7B1BD-0E76-46AE-B57D-34E76E974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985" y="2908288"/>
              <a:ext cx="566928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1</a:t>
              </a:r>
              <a:endParaRPr lang="en-US" altLang="en-US" sz="2400" b="0" dirty="0">
                <a:latin typeface="+mn-lt"/>
              </a:endParaRP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980E5E37-B67E-4669-A1A1-E5693FE0B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997" y="351657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0</a:t>
              </a: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85706CF4-DA69-412F-AB52-2D067F723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462" y="3515268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E1EB8C-A5FD-43C5-9554-AC73F736D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915" y="2908288"/>
              <a:ext cx="564002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T</a:t>
              </a:r>
              <a:r>
                <a:rPr lang="en-US" altLang="en-US" sz="24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922D8E4B-182A-466A-B398-AADAF666B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464" y="351710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2</a:t>
              </a:r>
            </a:p>
          </p:txBody>
        </p:sp>
      </p:grpSp>
      <p:sp>
        <p:nvSpPr>
          <p:cNvPr id="16" name="Text Box 18">
            <a:extLst>
              <a:ext uri="{FF2B5EF4-FFF2-40B4-BE49-F238E27FC236}">
                <a16:creationId xmlns:a16="http://schemas.microsoft.com/office/drawing/2014/main" id="{1953C3A7-7F5B-4945-AF2C-FE4AE6A98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024" y="5282077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612A5-763C-4EBE-BECA-619554058A6C}"/>
              </a:ext>
            </a:extLst>
          </p:cNvPr>
          <p:cNvGrpSpPr/>
          <p:nvPr/>
        </p:nvGrpSpPr>
        <p:grpSpPr>
          <a:xfrm>
            <a:off x="2397209" y="4762500"/>
            <a:ext cx="1399077" cy="996569"/>
            <a:chOff x="2670809" y="4665215"/>
            <a:chExt cx="1399077" cy="996569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22FE8D5-7010-41CA-8914-6BBDF40CD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797" y="4665215"/>
              <a:ext cx="283464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201FD6E4-8E0F-4735-8BDA-9BD85B5E1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809" y="5261674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</a:rPr>
                <a:t>0</a:t>
              </a: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C960C6F-12CD-450E-BBCF-111759578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371" y="4665215"/>
              <a:ext cx="283464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baseline="-25000" dirty="0">
                <a:latin typeface="+mn-lt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44F4FB7-3A74-4D6A-ADF3-CE42E2C7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332" y="4665215"/>
              <a:ext cx="283464" cy="609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C7932CFC-D54E-406E-B819-75D673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194" y="4665215"/>
              <a:ext cx="283464" cy="609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2800" b="0" baseline="-25000" dirty="0">
                <a:latin typeface="+mn-lt"/>
              </a:endParaRP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15944BBF-0649-47FB-A938-BD3AF9E49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552" y="5241393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6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B18E-6174-4DA7-8472-0D0D5E7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Implement RR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9C66-6D8F-4C45-AF22-413E0CD2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Robin – what is it?</a:t>
            </a:r>
          </a:p>
          <a:p>
            <a:r>
              <a:rPr lang="en-US" dirty="0" smtClean="0"/>
              <a:t>FIFO Queue, as in FCFS</a:t>
            </a:r>
          </a:p>
          <a:p>
            <a:r>
              <a:rPr lang="en-US" dirty="0" smtClean="0"/>
              <a:t>But preempt job after quantum expires, and send it to the back of the queue</a:t>
            </a:r>
          </a:p>
          <a:p>
            <a:pPr lvl="1"/>
            <a:r>
              <a:rPr lang="en-US" dirty="0" smtClean="0"/>
              <a:t>How? Timer interrupt!</a:t>
            </a:r>
          </a:p>
          <a:p>
            <a:pPr lvl="1"/>
            <a:r>
              <a:rPr lang="en-US" dirty="0" smtClean="0"/>
              <a:t>And, of course, careful synchronization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E3B7-B49F-4E48-9F89-B1BCFA6D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7812B-74C0-4332-B06E-9DD12B5E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8D27-BF6B-4724-9BA3-293CE1D9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F5DCE089-41BA-42E5-B447-059A2E97F9BF}"/>
              </a:ext>
            </a:extLst>
          </p:cNvPr>
          <p:cNvSpPr/>
          <p:nvPr/>
        </p:nvSpPr>
        <p:spPr>
          <a:xfrm>
            <a:off x="6004030" y="4004468"/>
            <a:ext cx="4035247" cy="2289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 2: Scheduling</a:t>
            </a:r>
          </a:p>
        </p:txBody>
      </p:sp>
    </p:spTree>
    <p:extLst>
      <p:ext uri="{BB962C8B-B14F-4D97-AF65-F5344CB8AC3E}">
        <p14:creationId xmlns:p14="http://schemas.microsoft.com/office/powerpoint/2010/main" val="347926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8F4-FDBC-453C-B474-5A8A3E38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Round-Robin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427B-DB3C-4536-A8E7-B7F621CE6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choose the time quantum?</a:t>
            </a:r>
          </a:p>
          <a:p>
            <a:pPr lvl="1"/>
            <a:r>
              <a:rPr lang="en-US" dirty="0" smtClean="0"/>
              <a:t>Too big? RR approaches FCFS</a:t>
            </a:r>
          </a:p>
          <a:p>
            <a:pPr lvl="1"/>
            <a:r>
              <a:rPr lang="en-US" dirty="0" smtClean="0"/>
              <a:t>Too small? Throughput suffers (due to context switches)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Actual choices of </a:t>
            </a:r>
            <a:r>
              <a:rPr lang="en-US" altLang="ko-KR" dirty="0" err="1" smtClean="0">
                <a:sym typeface="Symbol" panose="05050102010706020507" pitchFamily="18" charset="2"/>
              </a:rPr>
              <a:t>timeslice</a:t>
            </a:r>
            <a:r>
              <a:rPr lang="en-US" altLang="ko-KR" dirty="0" smtClean="0">
                <a:sym typeface="Symbol" panose="05050102010706020507" pitchFamily="18" charset="2"/>
              </a:rPr>
              <a:t>: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Initially, in UNIX </a:t>
            </a:r>
            <a:r>
              <a:rPr lang="en-US" altLang="ko-KR" dirty="0" err="1" smtClean="0">
                <a:sym typeface="Symbol" panose="05050102010706020507" pitchFamily="18" charset="2"/>
              </a:rPr>
              <a:t>timeslice</a:t>
            </a:r>
            <a:r>
              <a:rPr lang="en-US" altLang="ko-KR" dirty="0" smtClean="0">
                <a:sym typeface="Symbol" panose="05050102010706020507" pitchFamily="18" charset="2"/>
              </a:rPr>
              <a:t> was one second: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Worked ok when UNIX was used by one or two people.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When might this perform poorly?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Need to balance short-job performance and long-job throughput: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Typical time slice today is between 10ms – 100ms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Typical context-switching overhead is 0.1ms – 1ms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Roughly 1% overhead due to context-switching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E6564-4C01-46D8-893B-473EEFC7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AE23-D4F6-4009-A92C-78B6EDD6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21CE3-C998-44B8-8130-9ADA6497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971AB43-619B-48B3-8D7D-8AA327FB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32" y="2060575"/>
            <a:ext cx="26670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0548-48B4-4A89-9913-5CC054A8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C8BA0-A4D2-4F04-A972-4AB51244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4C740-B341-49E8-A3F4-53E3F999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17750-A511-4D83-BA65-5176882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19718B-1EDD-438F-AD25-4D51816EBFB4}"/>
              </a:ext>
            </a:extLst>
          </p:cNvPr>
          <p:cNvSpPr txBox="1">
            <a:spLocks/>
          </p:cNvSpPr>
          <p:nvPr/>
        </p:nvSpPr>
        <p:spPr>
          <a:xfrm>
            <a:off x="1079224" y="5208104"/>
            <a:ext cx="7886700" cy="968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vs. compute bound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B03EF-7FC3-4FCA-AD72-A0B1C1DB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174" y="2971800"/>
            <a:ext cx="3027792" cy="2139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CBAA6B-763A-4888-AFA3-50C5F1E1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49" y="2507232"/>
            <a:ext cx="3479800" cy="233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9B0DF-B2D9-4355-B5C9-20FCD9F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827" y="1263230"/>
            <a:ext cx="2913875" cy="1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12B5-D2A3-4392-90C1-F579820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Priority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EC0F-AFB9-4D37-848F-B3119479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Something gives jobs (processes) priority</a:t>
            </a:r>
          </a:p>
          <a:p>
            <a:pPr lvl="1"/>
            <a:r>
              <a:rPr lang="en-US" dirty="0" smtClean="0"/>
              <a:t>Usually the user sets it explicitly, perhaps based on $ rate</a:t>
            </a:r>
          </a:p>
          <a:p>
            <a:r>
              <a:rPr lang="en-US" dirty="0" smtClean="0"/>
              <a:t>Always run the ready thread with highest priority</a:t>
            </a:r>
          </a:p>
          <a:p>
            <a:pPr lvl="1"/>
            <a:r>
              <a:rPr lang="en-US" dirty="0" smtClean="0"/>
              <a:t>Low priority thread might never run!</a:t>
            </a:r>
          </a:p>
          <a:p>
            <a:pPr lvl="1"/>
            <a:r>
              <a:rPr lang="en-US" dirty="0" smtClean="0"/>
              <a:t>Starvation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6B0BC-7EF1-49E8-8092-E98D9B4B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79F0-E52B-4C1D-B903-CEA2B265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1345-1E6F-4FAC-B1BF-08631AA8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2E446C-0C85-4952-9DBA-9AE1F0147439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0EE673-2C03-4262-A200-E8DD22C0BD5D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8FE24B-6470-41B7-AC00-6B8CD552364A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479C2A-6223-42B2-8D84-B7C71686B1A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316506-619C-42A1-BDD9-5B31C004235A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E0FA9D-1717-43F3-81E5-7FC5441C9969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A84679-0133-44B7-A7EC-506B6304DABB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508793-691A-4075-937B-80CDB1C46BB2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F3C79D-0ED2-4DB9-88DF-5B1BB15C321D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E2474-086B-440D-93DD-184F76B6731B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E59F98-E3CF-42A9-937A-40823F73E8B9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FA86C28-0EB1-4347-9048-D5B2A260ADB1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6CBB6C2-A4F2-4CC1-82B9-8E7147CBB445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420351A-1787-4367-BE29-3E95FA3E82D4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74198B-AB38-4AF6-9340-ADE37247C86E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206E0E-8360-468D-B356-836F43A99532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97242E-393F-439A-980E-6EA970A0C097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7743A1-1CB8-4BCC-B2E5-7249ABA91576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5EE9169-259C-4764-B411-90443E9D602B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75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1CA2-24F8-4629-9D28-4A3A2476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Priority Scheduling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35B0-DDE2-4D14-AC7D-69DA0F1CE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queue data structure determines next thread of those in the ready queue(s)</a:t>
            </a:r>
          </a:p>
          <a:p>
            <a:pPr lvl="1"/>
            <a:r>
              <a:rPr lang="en-US" dirty="0" smtClean="0"/>
              <a:t>Kernel prefers threads with more urgent priority</a:t>
            </a:r>
          </a:p>
          <a:p>
            <a:r>
              <a:rPr lang="en-US" dirty="0" smtClean="0"/>
              <a:t>Why might a thread not be in the ready queue?</a:t>
            </a:r>
          </a:p>
          <a:p>
            <a:pPr lvl="1"/>
            <a:r>
              <a:rPr lang="en-US" dirty="0" smtClean="0"/>
              <a:t>Waiting on I/O</a:t>
            </a:r>
          </a:p>
          <a:p>
            <a:pPr lvl="1"/>
            <a:r>
              <a:rPr lang="en-US" dirty="0" smtClean="0"/>
              <a:t>Locks?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8E2E-0905-44B8-A0C9-65B6A9D6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82C40-33CC-412B-A281-81956CD0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1942-1EAA-480C-88DF-99A4EC84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03DD-A912-4A93-97B1-768AE121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6929-85AD-4270-8FBD-D9F4B7FD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Modern schedulers use knowledge about program to make better scheduling decisions</a:t>
            </a:r>
          </a:p>
          <a:p>
            <a:r>
              <a:rPr lang="en-US" smtClean="0"/>
              <a:t>Provided by the user (servers vs. background)</a:t>
            </a:r>
          </a:p>
          <a:p>
            <a:r>
              <a:rPr lang="en-US" smtClean="0"/>
              <a:t>Estimate future based on the past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0E2CD-C088-41D4-B356-ACD89DF2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111B-1172-4875-9810-07AA70AE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F420-A4F0-43E1-B522-64266DB2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0EDCE-296F-4615-B672-80C72647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92" y="3414602"/>
            <a:ext cx="3251265" cy="24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574F-CC0A-4D60-83BF-D5403A3E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Re-enable Interrupts when Waiting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FB5B-56B6-4C51-88D8-FE28AA8F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134710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 scheduler, since interrupts are disabled when switching threads:</a:t>
            </a:r>
          </a:p>
          <a:p>
            <a:pPr lvl="1"/>
            <a:r>
              <a:rPr lang="en-US" altLang="ko-KR" dirty="0" smtClean="0"/>
              <a:t>Responsibility of the next thread is to re-enable interrupts</a:t>
            </a:r>
          </a:p>
          <a:p>
            <a:pPr lvl="1"/>
            <a:r>
              <a:rPr lang="en-US" altLang="ko-KR" dirty="0" smtClean="0"/>
              <a:t>When the sleeping thread wakes up, returns to acquire and </a:t>
            </a:r>
            <a:br>
              <a:rPr lang="en-US" altLang="ko-KR" dirty="0" smtClean="0"/>
            </a:br>
            <a:r>
              <a:rPr lang="en-US" altLang="ko-KR" dirty="0" smtClean="0"/>
              <a:t>re-enables interrupts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9C7B-7152-447B-9BA4-116F79F6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A10C-7DB8-4ED3-8670-14A12943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0B8C4-3CC6-4C30-B578-52D9C89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63A0CFB-3B5E-44DB-8809-EB6DA1CACCC1}"/>
              </a:ext>
            </a:extLst>
          </p:cNvPr>
          <p:cNvGrpSpPr>
            <a:grpSpLocks/>
          </p:cNvGrpSpPr>
          <p:nvPr/>
        </p:nvGrpSpPr>
        <p:grpSpPr bwMode="auto">
          <a:xfrm>
            <a:off x="4715308" y="3966815"/>
            <a:ext cx="1447800" cy="830264"/>
            <a:chOff x="2160" y="2068"/>
            <a:chExt cx="912" cy="523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3E333CFA-07CE-4BDC-835D-0FF603FFA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56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29D2646C-8AA1-401B-9098-725184FEB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37817">
              <a:off x="2341" y="2068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B80BBE8-81D7-4A24-9030-D725E6AE8DB3}"/>
              </a:ext>
            </a:extLst>
          </p:cNvPr>
          <p:cNvGrpSpPr>
            <a:grpSpLocks/>
          </p:cNvGrpSpPr>
          <p:nvPr/>
        </p:nvGrpSpPr>
        <p:grpSpPr bwMode="auto">
          <a:xfrm>
            <a:off x="4853421" y="5388949"/>
            <a:ext cx="1447800" cy="830264"/>
            <a:chOff x="2400" y="3154"/>
            <a:chExt cx="912" cy="523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5623D605-B739-489C-96D0-22CBC89C1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3360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609AB162-5A53-44D1-831F-6E2F35324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85516">
              <a:off x="2415" y="3154"/>
              <a:ext cx="7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5CFB5B-56B6-4C51-88D8-FE28AA8F1573}"/>
              </a:ext>
            </a:extLst>
          </p:cNvPr>
          <p:cNvSpPr txBox="1">
            <a:spLocks/>
          </p:cNvSpPr>
          <p:nvPr/>
        </p:nvSpPr>
        <p:spPr>
          <a:xfrm>
            <a:off x="1261872" y="3313385"/>
            <a:ext cx="3840807" cy="30384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US" altLang="ko-KR" u="sng" dirty="0"/>
              <a:t>Thread </a:t>
            </a:r>
            <a:r>
              <a:rPr lang="en-US" altLang="ko-KR" u="sng" dirty="0" smtClean="0"/>
              <a:t>A</a:t>
            </a: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...</a:t>
            </a: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disable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ints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call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r>
              <a:rPr lang="en-US" altLang="ko-KR" sz="1400" dirty="0" smtClean="0">
                <a:latin typeface="Consolas" panose="020B0609020204030204" pitchFamily="49" charset="0"/>
              </a:rPr>
              <a:t> return</a:t>
            </a: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enable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ints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...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5CFB5B-56B6-4C51-88D8-FE28AA8F1573}"/>
              </a:ext>
            </a:extLst>
          </p:cNvPr>
          <p:cNvSpPr txBox="1">
            <a:spLocks/>
          </p:cNvSpPr>
          <p:nvPr/>
        </p:nvSpPr>
        <p:spPr>
          <a:xfrm>
            <a:off x="6553280" y="3303906"/>
            <a:ext cx="3840807" cy="303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en-US" altLang="ko-KR" u="sng" dirty="0" smtClean="0"/>
              <a:t>Thread B</a:t>
            </a:r>
          </a:p>
          <a:p>
            <a:pPr marL="548640" lvl="2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endParaRPr lang="en-US" altLang="ko-KR" sz="1400" dirty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r>
              <a:rPr lang="en-US" altLang="ko-KR" sz="1400" dirty="0" smtClean="0">
                <a:latin typeface="Consolas" panose="020B0609020204030204" pitchFamily="49" charset="0"/>
              </a:rPr>
              <a:t> return</a:t>
            </a: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enable </a:t>
            </a:r>
            <a:r>
              <a:rPr lang="en-US" altLang="ko-KR" sz="1400" dirty="0" err="1">
                <a:latin typeface="Consolas" panose="020B0609020204030204" pitchFamily="49" charset="0"/>
              </a:rPr>
              <a:t>ints</a:t>
            </a:r>
            <a:endParaRPr lang="en-US" altLang="ko-KR" sz="1400" dirty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...</a:t>
            </a: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disable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int</a:t>
            </a:r>
            <a:endParaRPr lang="en-US" altLang="ko-KR" sz="1400" dirty="0" smtClean="0"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altLang="ko-KR" sz="1400" dirty="0" smtClean="0">
                <a:latin typeface="Consolas" panose="020B0609020204030204" pitchFamily="49" charset="0"/>
              </a:rPr>
              <a:t>call </a:t>
            </a:r>
            <a:r>
              <a:rPr lang="en-US" altLang="ko-KR" sz="1400" dirty="0" err="1" smtClean="0">
                <a:latin typeface="Consolas" panose="020B0609020204030204" pitchFamily="49" charset="0"/>
              </a:rPr>
              <a:t>run_new_thread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57-B21F-4112-9B26-2D1EBB8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Based on Priority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EF28-52B4-4731-B147-EF9EF105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Systems may try to set priorities according to some policy goal</a:t>
            </a:r>
          </a:p>
          <a:p>
            <a:r>
              <a:rPr lang="en-US" dirty="0" smtClean="0"/>
              <a:t>Example: Give interactive higher priority than long calculation</a:t>
            </a:r>
          </a:p>
          <a:p>
            <a:pPr lvl="1"/>
            <a:r>
              <a:rPr lang="en-US" dirty="0" smtClean="0"/>
              <a:t>Prefer jobs waiting on I/O to those consuming lots of CPU</a:t>
            </a:r>
          </a:p>
          <a:p>
            <a:r>
              <a:rPr lang="en-US" dirty="0" smtClean="0"/>
              <a:t>Try to achieve fairness: elevate priority of threads that don’t get CPU time (ad-hoc, bad if system overload)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A105-372E-478C-BA20-DE1B1446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0225-E415-45DE-96E7-7F3EC7E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6942-EBDF-452B-8DD6-685E1AC8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6DCBD-20EF-4166-85DC-035BA72B68E8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C260AF-878E-4B6A-8B07-6A9E278C2B5A}"/>
                </a:ext>
              </a:extLst>
            </p:cNvPr>
            <p:cNvCxnSpPr>
              <a:endCxn id="22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744981-755C-42FA-B5AA-AD5806864C3F}"/>
                </a:ext>
              </a:extLst>
            </p:cNvPr>
            <p:cNvCxnSpPr>
              <a:endCxn id="23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2B9093-5234-4808-A3A2-2DA82FDC692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197022-39F1-46BE-BD8D-9DD048C668A0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6404F3-7260-45FE-9B13-623F4EC2988F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C134F1-72AE-4AD4-A1FF-EC7147D92665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D78581-3E0C-46B6-A32E-A0793CF2B039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29865A-36C2-4E73-96D7-6793B786E08B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70F19D-A4A8-4D86-9337-AF98C0081BCD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15F05-4994-46CF-9578-649187D37A7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B44E42-F154-4C5B-B2D1-33969C3867FB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A93279D-A3CB-4E17-A37D-D164A8CA971E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6C1A246-0D13-455D-815B-9D07F6D68C62}"/>
                </a:ext>
              </a:extLst>
            </p:cNvPr>
            <p:cNvCxnSpPr>
              <a:endCxn id="17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84D7315-80D6-485B-BEF1-43AB05F10A1B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1681A0-64A8-4FD1-9D16-C7A826E57200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A15A44-5397-44C2-910D-FBCE03B340F9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D18A69-EB64-470B-B1FB-1828F4887FCA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689FA3-6CAA-4B46-AAB7-ADCAD30692FA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64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/>
              <a:t>Based on past observations, predict what threads will do in the future.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 scheduling decisions based on those predictions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with the second step. Suppose we knew the workload in advance. What should the scheduler do?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3538-5C62-4A15-B3F0-F4DB63F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knew how long each CPU burst will be, in advance?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0023-F877-4E56-8143-9DA73CB29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remove convoy effect</a:t>
            </a:r>
          </a:p>
          <a:p>
            <a:pPr lvl="1"/>
            <a:r>
              <a:rPr lang="en-US" dirty="0" smtClean="0"/>
              <a:t>Short jobs always stay ahead of long ones</a:t>
            </a:r>
          </a:p>
          <a:p>
            <a:r>
              <a:rPr lang="en-US" dirty="0" smtClean="0"/>
              <a:t>Non-preemptive: Shortest Job First</a:t>
            </a:r>
          </a:p>
          <a:p>
            <a:pPr lvl="1"/>
            <a:r>
              <a:rPr lang="en-US" dirty="0" smtClean="0"/>
              <a:t>Like FCFS if we always chose the best possible ordering</a:t>
            </a:r>
          </a:p>
          <a:p>
            <a:r>
              <a:rPr lang="en-US" dirty="0" smtClean="0"/>
              <a:t>Preemptive Version: Shortest Remaining Time First</a:t>
            </a:r>
          </a:p>
          <a:p>
            <a:pPr lvl="1"/>
            <a:r>
              <a:rPr lang="en-US" dirty="0" smtClean="0"/>
              <a:t>If a job arrives and has shorter time to completion than current job, immediately preempt CPU</a:t>
            </a:r>
          </a:p>
          <a:p>
            <a:pPr lvl="1"/>
            <a:r>
              <a:rPr lang="en-US" dirty="0" smtClean="0"/>
              <a:t>Sometimes called “Shortest Remaining Time to Completion First”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C3E3-CA63-42A2-831A-C7B5B7F8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AE01-7A40-4CF7-9173-028F417A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1EEF-8481-436A-BCA5-D108DF79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CD8DF5-31CA-419B-A5B1-2C2AA59F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96" y="1178671"/>
            <a:ext cx="2193234" cy="20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EE67-236E-4D33-A33E-B9E3A7E4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SRTF Example </a:t>
            </a:r>
            <a:br>
              <a:rPr lang="en-US" dirty="0"/>
            </a:br>
            <a:r>
              <a:rPr lang="en-US" dirty="0"/>
              <a:t>(Shortest Remaining Time First)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61D7-4D54-43E2-ACDF-475CABE7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jobs in system</a:t>
            </a:r>
          </a:p>
          <a:p>
            <a:pPr lvl="1"/>
            <a:r>
              <a:rPr lang="en-US" dirty="0" smtClean="0"/>
              <a:t>A and B are CPU calculations that take a week to run</a:t>
            </a:r>
          </a:p>
          <a:p>
            <a:pPr lvl="1"/>
            <a:r>
              <a:rPr lang="en-US" dirty="0" smtClean="0"/>
              <a:t>C: Continuous loop of 1ms CPU time, 9ms of I/O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FCFS? A or B starve C</a:t>
            </a:r>
          </a:p>
          <a:p>
            <a:pPr lvl="1"/>
            <a:r>
              <a:rPr lang="en-US" dirty="0" smtClean="0"/>
              <a:t>I/O throughput problem: lose opportunity to do work for C while CPU runs A or 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1C5C-240E-4E7C-BA84-EEC36FA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E5B3-36D6-4DFB-AAF0-A3DB84F1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A6F6-6836-4FEC-9BA8-388ACE14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E2F0DD06-652D-464E-B433-ADD53A08F0E8}"/>
              </a:ext>
            </a:extLst>
          </p:cNvPr>
          <p:cNvGrpSpPr>
            <a:grpSpLocks/>
          </p:cNvGrpSpPr>
          <p:nvPr/>
        </p:nvGrpSpPr>
        <p:grpSpPr bwMode="auto">
          <a:xfrm>
            <a:off x="6750127" y="3125584"/>
            <a:ext cx="2136775" cy="1893889"/>
            <a:chOff x="574" y="576"/>
            <a:chExt cx="1346" cy="1193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6FAF7AA-5042-4642-880C-54E259AEE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E054411C-A726-4213-991F-5DB61F3C1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576"/>
              <a:ext cx="1301" cy="1193"/>
              <a:chOff x="574" y="576"/>
              <a:chExt cx="1301" cy="1193"/>
            </a:xfrm>
          </p:grpSpPr>
          <p:sp>
            <p:nvSpPr>
              <p:cNvPr id="10" name="Text Box 18">
                <a:extLst>
                  <a:ext uri="{FF2B5EF4-FFF2-40B4-BE49-F238E27FC236}">
                    <a16:creationId xmlns:a16="http://schemas.microsoft.com/office/drawing/2014/main" id="{9308C05A-1199-46AE-BD60-F2990AAC7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" y="576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grpSp>
            <p:nvGrpSpPr>
              <p:cNvPr id="11" name="Group 20">
                <a:extLst>
                  <a:ext uri="{FF2B5EF4-FFF2-40B4-BE49-F238E27FC236}">
                    <a16:creationId xmlns:a16="http://schemas.microsoft.com/office/drawing/2014/main" id="{A817866C-B392-416A-B8E0-E016BB7542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844"/>
                <a:ext cx="435" cy="925"/>
                <a:chOff x="574" y="844"/>
                <a:chExt cx="435" cy="925"/>
              </a:xfrm>
            </p:grpSpPr>
            <p:sp>
              <p:nvSpPr>
                <p:cNvPr id="24" name="Line 7">
                  <a:extLst>
                    <a:ext uri="{FF2B5EF4-FFF2-40B4-BE49-F238E27FC236}">
                      <a16:creationId xmlns:a16="http://schemas.microsoft.com/office/drawing/2014/main" id="{14EECACB-5B61-4305-9258-164020D06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Line 8">
                  <a:extLst>
                    <a:ext uri="{FF2B5EF4-FFF2-40B4-BE49-F238E27FC236}">
                      <a16:creationId xmlns:a16="http://schemas.microsoft.com/office/drawing/2014/main" id="{2988432B-3D9B-47CB-8972-D55BC9F00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56712680-4FAD-44E8-8E69-F810AAD582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27" name="Line 13">
                    <a:extLst>
                      <a:ext uri="{FF2B5EF4-FFF2-40B4-BE49-F238E27FC236}">
                        <a16:creationId xmlns:a16="http://schemas.microsoft.com/office/drawing/2014/main" id="{CCFF5EEA-CF38-40E3-8DF9-628C83C7FB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8" name="Text Box 14">
                    <a:extLst>
                      <a:ext uri="{FF2B5EF4-FFF2-40B4-BE49-F238E27FC236}">
                        <a16:creationId xmlns:a16="http://schemas.microsoft.com/office/drawing/2014/main" id="{7BEE073F-0225-4520-B3BC-A6CD5EF6E6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12" name="Group 21">
                <a:extLst>
                  <a:ext uri="{FF2B5EF4-FFF2-40B4-BE49-F238E27FC236}">
                    <a16:creationId xmlns:a16="http://schemas.microsoft.com/office/drawing/2014/main" id="{9227074A-C3FD-4E5F-8E0A-6716E2D1E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844"/>
                <a:ext cx="435" cy="925"/>
                <a:chOff x="574" y="844"/>
                <a:chExt cx="435" cy="925"/>
              </a:xfrm>
            </p:grpSpPr>
            <p:sp>
              <p:nvSpPr>
                <p:cNvPr id="19" name="Line 22">
                  <a:extLst>
                    <a:ext uri="{FF2B5EF4-FFF2-40B4-BE49-F238E27FC236}">
                      <a16:creationId xmlns:a16="http://schemas.microsoft.com/office/drawing/2014/main" id="{8E384EE2-61B9-4A5B-B698-085CD4D2D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488DAFE5-8641-4524-911D-22F9D89E0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1" name="Group 24">
                  <a:extLst>
                    <a:ext uri="{FF2B5EF4-FFF2-40B4-BE49-F238E27FC236}">
                      <a16:creationId xmlns:a16="http://schemas.microsoft.com/office/drawing/2014/main" id="{5F4614FA-A367-4830-92D7-60293F6C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22" name="Line 25">
                    <a:extLst>
                      <a:ext uri="{FF2B5EF4-FFF2-40B4-BE49-F238E27FC236}">
                        <a16:creationId xmlns:a16="http://schemas.microsoft.com/office/drawing/2014/main" id="{43A054F5-BB3E-47FC-A573-9FF90CD22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3" name="Text Box 26">
                    <a:extLst>
                      <a:ext uri="{FF2B5EF4-FFF2-40B4-BE49-F238E27FC236}">
                        <a16:creationId xmlns:a16="http://schemas.microsoft.com/office/drawing/2014/main" id="{1B8FB180-05D8-4D3F-B831-882D794664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13" name="Group 27">
                <a:extLst>
                  <a:ext uri="{FF2B5EF4-FFF2-40B4-BE49-F238E27FC236}">
                    <a16:creationId xmlns:a16="http://schemas.microsoft.com/office/drawing/2014/main" id="{0FA42341-D7EA-4FD5-BD42-25DB33C91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844"/>
                <a:ext cx="435" cy="925"/>
                <a:chOff x="574" y="844"/>
                <a:chExt cx="435" cy="925"/>
              </a:xfrm>
            </p:grpSpPr>
            <p:sp>
              <p:nvSpPr>
                <p:cNvPr id="14" name="Line 28">
                  <a:extLst>
                    <a:ext uri="{FF2B5EF4-FFF2-40B4-BE49-F238E27FC236}">
                      <a16:creationId xmlns:a16="http://schemas.microsoft.com/office/drawing/2014/main" id="{C4AC5D6D-A41A-4AC3-864E-5205B7F09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Line 29">
                  <a:extLst>
                    <a:ext uri="{FF2B5EF4-FFF2-40B4-BE49-F238E27FC236}">
                      <a16:creationId xmlns:a16="http://schemas.microsoft.com/office/drawing/2014/main" id="{186B2559-6B67-4F07-9147-176347D59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16" name="Group 30">
                  <a:extLst>
                    <a:ext uri="{FF2B5EF4-FFF2-40B4-BE49-F238E27FC236}">
                      <a16:creationId xmlns:a16="http://schemas.microsoft.com/office/drawing/2014/main" id="{1FACC7D5-3D36-4653-AC32-31260CEDAF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" y="1276"/>
                  <a:ext cx="387" cy="493"/>
                  <a:chOff x="651" y="1296"/>
                  <a:chExt cx="309" cy="493"/>
                </a:xfrm>
              </p:grpSpPr>
              <p:sp>
                <p:nvSpPr>
                  <p:cNvPr id="17" name="Line 31">
                    <a:extLst>
                      <a:ext uri="{FF2B5EF4-FFF2-40B4-BE49-F238E27FC236}">
                        <a16:creationId xmlns:a16="http://schemas.microsoft.com/office/drawing/2014/main" id="{AA1BAC14-036B-4334-AB5E-79C3CBE433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8" name="Text Box 32">
                    <a:extLst>
                      <a:ext uri="{FF2B5EF4-FFF2-40B4-BE49-F238E27FC236}">
                        <a16:creationId xmlns:a16="http://schemas.microsoft.com/office/drawing/2014/main" id="{BA1A4150-2312-45A0-B505-94DD0104C4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" y="1343"/>
                    <a:ext cx="271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+mn-lt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</p:grpSp>
      </p:grpSp>
      <p:grpSp>
        <p:nvGrpSpPr>
          <p:cNvPr id="29" name="Group 51">
            <a:extLst>
              <a:ext uri="{FF2B5EF4-FFF2-40B4-BE49-F238E27FC236}">
                <a16:creationId xmlns:a16="http://schemas.microsoft.com/office/drawing/2014/main" id="{82DA455B-3834-4357-B66A-77F203EDD1DB}"/>
              </a:ext>
            </a:extLst>
          </p:cNvPr>
          <p:cNvGrpSpPr>
            <a:grpSpLocks/>
          </p:cNvGrpSpPr>
          <p:nvPr/>
        </p:nvGrpSpPr>
        <p:grpSpPr bwMode="auto">
          <a:xfrm>
            <a:off x="2479752" y="3168447"/>
            <a:ext cx="3127375" cy="992187"/>
            <a:chOff x="574" y="603"/>
            <a:chExt cx="1970" cy="625"/>
          </a:xfrm>
        </p:grpSpPr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BC957B0B-CE6B-446D-ACD7-C23FB3AA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036"/>
              <a:ext cx="19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3716988C-5694-4B08-B26A-3D02D1C55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2" name="Line 40">
              <a:extLst>
                <a:ext uri="{FF2B5EF4-FFF2-40B4-BE49-F238E27FC236}">
                  <a16:creationId xmlns:a16="http://schemas.microsoft.com/office/drawing/2014/main" id="{F73CAA76-E104-44E0-A844-E85427E96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2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3" name="Text Box 47">
              <a:extLst>
                <a:ext uri="{FF2B5EF4-FFF2-40B4-BE49-F238E27FC236}">
                  <a16:creationId xmlns:a16="http://schemas.microsoft.com/office/drawing/2014/main" id="{87074D32-C14A-40D8-AF2B-BDA9F2734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603"/>
              <a:ext cx="5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A or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86B-CEDC-444E-854C-10BCBA45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SRTF </a:t>
            </a:r>
            <a:r>
              <a:rPr lang="en-US" dirty="0"/>
              <a:t>Example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Shortest Remaining Time First)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AC7D2-F74A-4C26-BF70-7FF9940A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37599-9E03-4D6B-8FB3-8E8767BC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85FBE-ED10-4888-9141-4D2D7A93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6" name="Group 87">
            <a:extLst>
              <a:ext uri="{FF2B5EF4-FFF2-40B4-BE49-F238E27FC236}">
                <a16:creationId xmlns:a16="http://schemas.microsoft.com/office/drawing/2014/main" id="{D8468211-8B3C-40E1-90D6-F06D8DF2FB67}"/>
              </a:ext>
            </a:extLst>
          </p:cNvPr>
          <p:cNvGrpSpPr>
            <a:grpSpLocks/>
          </p:cNvGrpSpPr>
          <p:nvPr/>
        </p:nvGrpSpPr>
        <p:grpSpPr bwMode="auto">
          <a:xfrm>
            <a:off x="1646791" y="3485434"/>
            <a:ext cx="6447529" cy="1376697"/>
            <a:chOff x="453" y="1755"/>
            <a:chExt cx="4777" cy="1020"/>
          </a:xfrm>
        </p:grpSpPr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7AABF00E-382B-411A-A1BA-AACC9E144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D0AB8E83-072C-4B1B-AB45-A9CB101E5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2177A7E6-F881-4C50-8AE5-673AB8DE8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B1D63CF7-3FB8-44F0-A594-BFEF6C1F0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30A80D15-4285-4BF1-ACA7-99807CE19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25" name="Line 30">
                <a:extLst>
                  <a:ext uri="{FF2B5EF4-FFF2-40B4-BE49-F238E27FC236}">
                    <a16:creationId xmlns:a16="http://schemas.microsoft.com/office/drawing/2014/main" id="{4E674BAE-7DD1-4B33-9CA1-6031644F2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D46C377E-0F1F-4168-86F5-A44C0276B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" name="Group 32">
              <a:extLst>
                <a:ext uri="{FF2B5EF4-FFF2-40B4-BE49-F238E27FC236}">
                  <a16:creationId xmlns:a16="http://schemas.microsoft.com/office/drawing/2014/main" id="{6DBFF750-51E2-4C55-B7B9-87719429D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23" name="Line 33">
                <a:extLst>
                  <a:ext uri="{FF2B5EF4-FFF2-40B4-BE49-F238E27FC236}">
                    <a16:creationId xmlns:a16="http://schemas.microsoft.com/office/drawing/2014/main" id="{4FAE6412-93A2-44CC-9920-816E0217F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" name="Line 34">
                <a:extLst>
                  <a:ext uri="{FF2B5EF4-FFF2-40B4-BE49-F238E27FC236}">
                    <a16:creationId xmlns:a16="http://schemas.microsoft.com/office/drawing/2014/main" id="{FCB47F60-7156-4E9F-B3EC-63F48B3E4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0388EF48-45E5-4170-A544-93CD9E732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21" name="Line 36">
                <a:extLst>
                  <a:ext uri="{FF2B5EF4-FFF2-40B4-BE49-F238E27FC236}">
                    <a16:creationId xmlns:a16="http://schemas.microsoft.com/office/drawing/2014/main" id="{520F0519-2289-49E2-99CC-B0BF2A0AA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Line 37">
                <a:extLst>
                  <a:ext uri="{FF2B5EF4-FFF2-40B4-BE49-F238E27FC236}">
                    <a16:creationId xmlns:a16="http://schemas.microsoft.com/office/drawing/2014/main" id="{10B1E2C3-7F61-46AD-A92F-3AEF39F82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0522BE7-360E-4C11-880D-1067DD59D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2360"/>
              <a:ext cx="414" cy="415"/>
              <a:chOff x="628" y="1296"/>
              <a:chExt cx="332" cy="415"/>
            </a:xfrm>
          </p:grpSpPr>
          <p:sp>
            <p:nvSpPr>
              <p:cNvPr id="19" name="Line 42">
                <a:extLst>
                  <a:ext uri="{FF2B5EF4-FFF2-40B4-BE49-F238E27FC236}">
                    <a16:creationId xmlns:a16="http://schemas.microsoft.com/office/drawing/2014/main" id="{A1938356-C4B1-4463-A8F7-3C0F3AACE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Text Box 43">
                <a:extLst>
                  <a:ext uri="{FF2B5EF4-FFF2-40B4-BE49-F238E27FC236}">
                    <a16:creationId xmlns:a16="http://schemas.microsoft.com/office/drawing/2014/main" id="{22713388-2D26-4665-9886-9BDE589C67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13" name="Text Box 44">
              <a:extLst>
                <a:ext uri="{FF2B5EF4-FFF2-40B4-BE49-F238E27FC236}">
                  <a16:creationId xmlns:a16="http://schemas.microsoft.com/office/drawing/2014/main" id="{0748EFE8-E46E-4E45-B621-8F62FD486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" y="1755"/>
              <a:ext cx="52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100" b="0" dirty="0">
                  <a:latin typeface="+mn-lt"/>
                  <a:ea typeface="Gill Sans" charset="0"/>
                  <a:cs typeface="Gill Sans" charset="0"/>
                </a:rPr>
                <a:t>CABAB…</a:t>
              </a:r>
            </a:p>
          </p:txBody>
        </p:sp>
        <p:sp>
          <p:nvSpPr>
            <p:cNvPr id="14" name="Text Box 45">
              <a:extLst>
                <a:ext uri="{FF2B5EF4-FFF2-40B4-BE49-F238E27FC236}">
                  <a16:creationId xmlns:a16="http://schemas.microsoft.com/office/drawing/2014/main" id="{215CF95E-C3D4-4FAC-A08B-231C11CFD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1755"/>
              <a:ext cx="18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1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15" name="Group 75">
              <a:extLst>
                <a:ext uri="{FF2B5EF4-FFF2-40B4-BE49-F238E27FC236}">
                  <a16:creationId xmlns:a16="http://schemas.microsoft.com/office/drawing/2014/main" id="{C355AF28-FCDE-463A-9FDA-C4C6488A73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0" y="2360"/>
              <a:ext cx="414" cy="415"/>
              <a:chOff x="628" y="1296"/>
              <a:chExt cx="332" cy="415"/>
            </a:xfrm>
          </p:grpSpPr>
          <p:sp>
            <p:nvSpPr>
              <p:cNvPr id="17" name="Line 76">
                <a:extLst>
                  <a:ext uri="{FF2B5EF4-FFF2-40B4-BE49-F238E27FC236}">
                    <a16:creationId xmlns:a16="http://schemas.microsoft.com/office/drawing/2014/main" id="{269E4A30-61FC-439A-9AFE-1EDDD260B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Text Box 77">
                <a:extLst>
                  <a:ext uri="{FF2B5EF4-FFF2-40B4-BE49-F238E27FC236}">
                    <a16:creationId xmlns:a16="http://schemas.microsoft.com/office/drawing/2014/main" id="{EF07BCB2-D8D9-4C31-B0AC-FB4807F03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16" name="Text Box 78">
              <a:extLst>
                <a:ext uri="{FF2B5EF4-FFF2-40B4-BE49-F238E27FC236}">
                  <a16:creationId xmlns:a16="http://schemas.microsoft.com/office/drawing/2014/main" id="{ACA8BB7C-8E31-4501-BA43-AC2D9A2EA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2187"/>
              <a:ext cx="14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RR 1ms time slice</a:t>
              </a:r>
            </a:p>
          </p:txBody>
        </p:sp>
      </p:grpSp>
      <p:grpSp>
        <p:nvGrpSpPr>
          <p:cNvPr id="29" name="Group 89">
            <a:extLst>
              <a:ext uri="{FF2B5EF4-FFF2-40B4-BE49-F238E27FC236}">
                <a16:creationId xmlns:a16="http://schemas.microsoft.com/office/drawing/2014/main" id="{A0AD164B-4371-4145-9C46-EFA566A05542}"/>
              </a:ext>
            </a:extLst>
          </p:cNvPr>
          <p:cNvGrpSpPr>
            <a:grpSpLocks/>
          </p:cNvGrpSpPr>
          <p:nvPr/>
        </p:nvGrpSpPr>
        <p:grpSpPr bwMode="auto">
          <a:xfrm>
            <a:off x="1646791" y="1774593"/>
            <a:ext cx="6354400" cy="1468476"/>
            <a:chOff x="522" y="603"/>
            <a:chExt cx="4708" cy="1088"/>
          </a:xfrm>
        </p:grpSpPr>
        <p:grpSp>
          <p:nvGrpSpPr>
            <p:cNvPr id="30" name="Group 72">
              <a:extLst>
                <a:ext uri="{FF2B5EF4-FFF2-40B4-BE49-F238E27FC236}">
                  <a16:creationId xmlns:a16="http://schemas.microsoft.com/office/drawing/2014/main" id="{188CD77A-B9B7-4D25-AFB8-4CFAB24DF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1276"/>
              <a:ext cx="414" cy="415"/>
              <a:chOff x="628" y="1296"/>
              <a:chExt cx="332" cy="415"/>
            </a:xfrm>
          </p:grpSpPr>
          <p:sp>
            <p:nvSpPr>
              <p:cNvPr id="46" name="Line 73">
                <a:extLst>
                  <a:ext uri="{FF2B5EF4-FFF2-40B4-BE49-F238E27FC236}">
                    <a16:creationId xmlns:a16="http://schemas.microsoft.com/office/drawing/2014/main" id="{8A84BD0F-E179-4ED8-AC15-0FD666FA3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993F8713-59A9-4F92-BAA6-3C444A058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ECCC4A34-8F05-4055-9CCF-3AAC04535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40" name="Line 4">
                <a:extLst>
                  <a:ext uri="{FF2B5EF4-FFF2-40B4-BE49-F238E27FC236}">
                    <a16:creationId xmlns:a16="http://schemas.microsoft.com/office/drawing/2014/main" id="{DE6DAA51-4640-4830-8943-7CB5A85E8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Line 5">
                <a:extLst>
                  <a:ext uri="{FF2B5EF4-FFF2-40B4-BE49-F238E27FC236}">
                    <a16:creationId xmlns:a16="http://schemas.microsoft.com/office/drawing/2014/main" id="{6069207A-DD32-4229-8FC1-1AEB28286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Line 6">
                <a:extLst>
                  <a:ext uri="{FF2B5EF4-FFF2-40B4-BE49-F238E27FC236}">
                    <a16:creationId xmlns:a16="http://schemas.microsoft.com/office/drawing/2014/main" id="{FE6D5DE6-027A-4B23-AEE0-05A0EB386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3" name="Line 7">
                <a:extLst>
                  <a:ext uri="{FF2B5EF4-FFF2-40B4-BE49-F238E27FC236}">
                    <a16:creationId xmlns:a16="http://schemas.microsoft.com/office/drawing/2014/main" id="{3DE49243-2E23-44EE-A7E4-82C29B0EE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B6E8C6D6-9A5F-4291-ACC8-901296807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5" name="Line 11">
                <a:extLst>
                  <a:ext uri="{FF2B5EF4-FFF2-40B4-BE49-F238E27FC236}">
                    <a16:creationId xmlns:a16="http://schemas.microsoft.com/office/drawing/2014/main" id="{A19A9843-2152-4E8E-A5FC-CEBCCB1D1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C8F94A47-6956-4E41-8481-6D23FF6A6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" y="1276"/>
              <a:ext cx="423" cy="415"/>
              <a:chOff x="621" y="1296"/>
              <a:chExt cx="339" cy="415"/>
            </a:xfrm>
          </p:grpSpPr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AE77F1CF-35CC-416A-BD11-4A1E51E12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" name="Text Box 13">
                <a:extLst>
                  <a:ext uri="{FF2B5EF4-FFF2-40B4-BE49-F238E27FC236}">
                    <a16:creationId xmlns:a16="http://schemas.microsoft.com/office/drawing/2014/main" id="{97607044-CBF3-4429-A400-72AF3D31E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0B26BF7E-B820-499D-8576-6546BBD21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8BDD08A5-7A75-4E36-9211-07CC67A2F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1723B6AD-DD0C-49BC-829C-1D30E9AAD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58B73200-90CD-4234-94A6-4591C5A97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603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7" name="Text Box 79">
              <a:extLst>
                <a:ext uri="{FF2B5EF4-FFF2-40B4-BE49-F238E27FC236}">
                  <a16:creationId xmlns:a16="http://schemas.microsoft.com/office/drawing/2014/main" id="{D16D3F42-F701-4428-BEB6-839CF0D74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230"/>
              <a:ext cx="16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RR 100 </a:t>
              </a:r>
              <a:r>
                <a:rPr lang="en-US" altLang="en-US" b="0" dirty="0" err="1">
                  <a:latin typeface="+mn-lt"/>
                  <a:ea typeface="Gill Sans" charset="0"/>
                  <a:cs typeface="Gill Sans" charset="0"/>
                </a:rPr>
                <a:t>ms</a:t>
              </a:r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 time slice</a:t>
              </a:r>
            </a:p>
          </p:txBody>
        </p:sp>
      </p:grpSp>
      <p:grpSp>
        <p:nvGrpSpPr>
          <p:cNvPr id="48" name="Group 88">
            <a:extLst>
              <a:ext uri="{FF2B5EF4-FFF2-40B4-BE49-F238E27FC236}">
                <a16:creationId xmlns:a16="http://schemas.microsoft.com/office/drawing/2014/main" id="{12DF35E6-C654-4FC5-B750-9785F4BB1D80}"/>
              </a:ext>
            </a:extLst>
          </p:cNvPr>
          <p:cNvGrpSpPr>
            <a:grpSpLocks/>
          </p:cNvGrpSpPr>
          <p:nvPr/>
        </p:nvGrpSpPr>
        <p:grpSpPr bwMode="auto">
          <a:xfrm>
            <a:off x="1716976" y="5112145"/>
            <a:ext cx="6363847" cy="1468476"/>
            <a:chOff x="515" y="2907"/>
            <a:chExt cx="4715" cy="1088"/>
          </a:xfrm>
        </p:grpSpPr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6A346AF7-CD09-4724-A659-1567AEFDE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1F4C1733-ACDC-46A0-9AB0-4CF643E52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68" name="Line 48">
                <a:extLst>
                  <a:ext uri="{FF2B5EF4-FFF2-40B4-BE49-F238E27FC236}">
                    <a16:creationId xmlns:a16="http://schemas.microsoft.com/office/drawing/2014/main" id="{88993AC5-A02F-488F-8DEB-679520D2E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666D0995-C8FC-436B-9B04-C1ED52A73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1" name="Group 53">
              <a:extLst>
                <a:ext uri="{FF2B5EF4-FFF2-40B4-BE49-F238E27FC236}">
                  <a16:creationId xmlns:a16="http://schemas.microsoft.com/office/drawing/2014/main" id="{281716DA-43BD-4736-B408-EFFDF505E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3580"/>
              <a:ext cx="414" cy="415"/>
              <a:chOff x="628" y="1296"/>
              <a:chExt cx="332" cy="415"/>
            </a:xfrm>
          </p:grpSpPr>
          <p:sp>
            <p:nvSpPr>
              <p:cNvPr id="66" name="Line 54">
                <a:extLst>
                  <a:ext uri="{FF2B5EF4-FFF2-40B4-BE49-F238E27FC236}">
                    <a16:creationId xmlns:a16="http://schemas.microsoft.com/office/drawing/2014/main" id="{3C73983A-30D2-4FA7-AA38-139D68E24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Text Box 55">
                <a:extLst>
                  <a:ext uri="{FF2B5EF4-FFF2-40B4-BE49-F238E27FC236}">
                    <a16:creationId xmlns:a16="http://schemas.microsoft.com/office/drawing/2014/main" id="{0A4922B3-D814-4427-82F8-083EF65A6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2C1C995C-C76B-43DD-8A5C-27ECF4703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3" name="Text Box 59">
              <a:extLst>
                <a:ext uri="{FF2B5EF4-FFF2-40B4-BE49-F238E27FC236}">
                  <a16:creationId xmlns:a16="http://schemas.microsoft.com/office/drawing/2014/main" id="{7F1039BF-112D-4A5D-86BD-9ED46FCB7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54" name="Group 61">
              <a:extLst>
                <a:ext uri="{FF2B5EF4-FFF2-40B4-BE49-F238E27FC236}">
                  <a16:creationId xmlns:a16="http://schemas.microsoft.com/office/drawing/2014/main" id="{DEF1AB6C-0258-47B4-B004-D1BD41543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64" name="Line 62">
                <a:extLst>
                  <a:ext uri="{FF2B5EF4-FFF2-40B4-BE49-F238E27FC236}">
                    <a16:creationId xmlns:a16="http://schemas.microsoft.com/office/drawing/2014/main" id="{A147427B-5EE7-44F1-BC0C-9FED2DC20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Line 63">
                <a:extLst>
                  <a:ext uri="{FF2B5EF4-FFF2-40B4-BE49-F238E27FC236}">
                    <a16:creationId xmlns:a16="http://schemas.microsoft.com/office/drawing/2014/main" id="{AE113C79-CB4A-4513-A10B-D499E39B5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5" name="Group 64">
              <a:extLst>
                <a:ext uri="{FF2B5EF4-FFF2-40B4-BE49-F238E27FC236}">
                  <a16:creationId xmlns:a16="http://schemas.microsoft.com/office/drawing/2014/main" id="{4ECF80D1-B653-4C42-AA18-03F195C02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" y="3580"/>
              <a:ext cx="414" cy="415"/>
              <a:chOff x="628" y="1296"/>
              <a:chExt cx="332" cy="415"/>
            </a:xfrm>
          </p:grpSpPr>
          <p:sp>
            <p:nvSpPr>
              <p:cNvPr id="62" name="Line 65">
                <a:extLst>
                  <a:ext uri="{FF2B5EF4-FFF2-40B4-BE49-F238E27FC236}">
                    <a16:creationId xmlns:a16="http://schemas.microsoft.com/office/drawing/2014/main" id="{F4119017-5DEB-4B56-B033-99B0B280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 Box 66">
                <a:extLst>
                  <a:ext uri="{FF2B5EF4-FFF2-40B4-BE49-F238E27FC236}">
                    <a16:creationId xmlns:a16="http://schemas.microsoft.com/office/drawing/2014/main" id="{AB222FB2-4611-4646-A53D-15FDEAF28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1343"/>
                <a:ext cx="26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C’s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56" name="Group 67">
              <a:extLst>
                <a:ext uri="{FF2B5EF4-FFF2-40B4-BE49-F238E27FC236}">
                  <a16:creationId xmlns:a16="http://schemas.microsoft.com/office/drawing/2014/main" id="{C7276D0D-AEC4-4E5D-9DD6-CCEF650E5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60" name="Line 68">
                <a:extLst>
                  <a:ext uri="{FF2B5EF4-FFF2-40B4-BE49-F238E27FC236}">
                    <a16:creationId xmlns:a16="http://schemas.microsoft.com/office/drawing/2014/main" id="{1B16E676-F91D-4C02-A559-C706962A8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69">
                <a:extLst>
                  <a:ext uri="{FF2B5EF4-FFF2-40B4-BE49-F238E27FC236}">
                    <a16:creationId xmlns:a16="http://schemas.microsoft.com/office/drawing/2014/main" id="{A6049DBF-959F-4124-A0FE-306AF297F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7" name="Text Box 70">
              <a:extLst>
                <a:ext uri="{FF2B5EF4-FFF2-40B4-BE49-F238E27FC236}">
                  <a16:creationId xmlns:a16="http://schemas.microsoft.com/office/drawing/2014/main" id="{63368EA4-5667-4E46-B625-DDA317354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8" name="Text Box 71">
              <a:extLst>
                <a:ext uri="{FF2B5EF4-FFF2-40B4-BE49-F238E27FC236}">
                  <a16:creationId xmlns:a16="http://schemas.microsoft.com/office/drawing/2014/main" id="{BB1124D3-D254-4CEE-A999-4A80F4D77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" y="2907"/>
              <a:ext cx="2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9" name="Text Box 81">
              <a:extLst>
                <a:ext uri="{FF2B5EF4-FFF2-40B4-BE49-F238E27FC236}">
                  <a16:creationId xmlns:a16="http://schemas.microsoft.com/office/drawing/2014/main" id="{29D9C0AB-F54F-4302-B859-5CF81C2F5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3435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+mn-lt"/>
                  <a:ea typeface="Gill Sans" charset="0"/>
                  <a:cs typeface="Gill Sans" charset="0"/>
                </a:rPr>
                <a:t>SRTF</a:t>
              </a:r>
            </a:p>
          </p:txBody>
        </p:sp>
      </p:grpSp>
      <p:sp>
        <p:nvSpPr>
          <p:cNvPr id="70" name="AutoShape 83">
            <a:extLst>
              <a:ext uri="{FF2B5EF4-FFF2-40B4-BE49-F238E27FC236}">
                <a16:creationId xmlns:a16="http://schemas.microsoft.com/office/drawing/2014/main" id="{3E65CA9B-29E4-4B31-B440-D116EC5F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3393654"/>
            <a:ext cx="2073143" cy="971786"/>
          </a:xfrm>
          <a:prstGeom prst="wedgeRoundRectCallout">
            <a:avLst>
              <a:gd name="adj1" fmla="val -70511"/>
              <a:gd name="adj2" fmla="val 5695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~90% but lots of wakeups!</a:t>
            </a:r>
          </a:p>
        </p:txBody>
      </p:sp>
      <p:sp>
        <p:nvSpPr>
          <p:cNvPr id="71" name="AutoShape 84">
            <a:extLst>
              <a:ext uri="{FF2B5EF4-FFF2-40B4-BE49-F238E27FC236}">
                <a16:creationId xmlns:a16="http://schemas.microsoft.com/office/drawing/2014/main" id="{71C22832-F80B-497D-B93F-D35E6D17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5112145"/>
            <a:ext cx="2073143" cy="777429"/>
          </a:xfrm>
          <a:prstGeom prst="wedgeRoundRectCallout">
            <a:avLst>
              <a:gd name="adj1" fmla="val -72569"/>
              <a:gd name="adj2" fmla="val 23856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+mn-lt"/>
                <a:ea typeface="Gill Sans" charset="0"/>
                <a:cs typeface="Gill Sans" charset="0"/>
              </a:rPr>
              <a:t>90%</a:t>
            </a:r>
          </a:p>
        </p:txBody>
      </p:sp>
      <p:sp>
        <p:nvSpPr>
          <p:cNvPr id="72" name="AutoShape 85">
            <a:extLst>
              <a:ext uri="{FF2B5EF4-FFF2-40B4-BE49-F238E27FC236}">
                <a16:creationId xmlns:a16="http://schemas.microsoft.com/office/drawing/2014/main" id="{94A6441F-CDAC-4432-BEE5-18DCC837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182" y="1945548"/>
            <a:ext cx="2008358" cy="777429"/>
          </a:xfrm>
          <a:prstGeom prst="wedgeRoundRectCallout">
            <a:avLst>
              <a:gd name="adj1" fmla="val -71727"/>
              <a:gd name="adj2" fmla="val 3872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17936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AFDD-A43B-4A89-99FD-0FFF9CFD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SJF and SRTF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CD3-BA8A-4BF5-9CBA-F12C14346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Provably Optimal with respect to Response Time</a:t>
            </a:r>
          </a:p>
          <a:p>
            <a:r>
              <a:rPr lang="en-US" dirty="0" smtClean="0"/>
              <a:t>But Starvation is possible</a:t>
            </a:r>
          </a:p>
          <a:p>
            <a:pPr lvl="1"/>
            <a:r>
              <a:rPr lang="en-US" dirty="0" smtClean="0"/>
              <a:t>What if new short jobs keep arriving?</a:t>
            </a:r>
          </a:p>
          <a:p>
            <a:r>
              <a:rPr lang="en-US" dirty="0" smtClean="0"/>
              <a:t>But: Need to predict the future!</a:t>
            </a:r>
          </a:p>
          <a:p>
            <a:pPr lvl="1"/>
            <a:r>
              <a:rPr lang="en-US" dirty="0" smtClean="0"/>
              <a:t>Ask the user when they submit the job? How to prevent cheating?</a:t>
            </a:r>
          </a:p>
          <a:p>
            <a:pPr lvl="1"/>
            <a:r>
              <a:rPr lang="en-US" dirty="0" smtClean="0"/>
              <a:t>SRTF useful as a benchmark to measure other policies?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C7BD3-7307-43BA-90F5-064C5A2F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3085-D34F-44EF-AC37-1709DCE6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1D1A-D593-41DC-BE40-B3E030D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632-A34A-4C9E-9432-7D3B91E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7427-53E0-4049-9A14-95AE155F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adapt the scheduling algorithm based on threads’ past behavior?</a:t>
            </a:r>
          </a:p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Based on past observations, predict what threads will do in the future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Make scheduling decisions based on those predictions.</a:t>
            </a:r>
          </a:p>
          <a:p>
            <a:r>
              <a:rPr lang="en-US" dirty="0" smtClean="0"/>
              <a:t>Now, let’s look at the first step. How can we predict future behavior from past behavior?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E1EC-198C-4902-99B2-541DC94A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8728-ED38-481C-B95B-DBD43F40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C1FB-CC5D-43FF-96D6-75CFDF8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083A-6B3F-4646-8989-1DC764D3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Predicting Future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C8BE-312E-45E1-AB29-A59B0697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Round-Robin Scheduling</a:t>
            </a:r>
          </a:p>
          <a:p>
            <a:r>
              <a:rPr lang="en-US" dirty="0" smtClean="0"/>
              <a:t>If process exhausts quantum, it has to be preempted</a:t>
            </a:r>
          </a:p>
          <a:p>
            <a:pPr lvl="1"/>
            <a:r>
              <a:rPr lang="en-US" dirty="0" smtClean="0"/>
              <a:t>Consuming all of the CPU time it can: “CPU-Bound”</a:t>
            </a:r>
          </a:p>
          <a:p>
            <a:pPr lvl="1"/>
            <a:r>
              <a:rPr lang="en-US" dirty="0" smtClean="0"/>
              <a:t>Likely to remain CPU-Bound</a:t>
            </a:r>
          </a:p>
          <a:p>
            <a:r>
              <a:rPr lang="en-US" dirty="0" smtClean="0"/>
              <a:t>If process blocks on I/O before quantum exhausted</a:t>
            </a:r>
          </a:p>
          <a:p>
            <a:pPr lvl="1"/>
            <a:r>
              <a:rPr lang="en-US" dirty="0" smtClean="0"/>
              <a:t>Short CPU bursts, just to initiate I/O: “I/O-Bound”</a:t>
            </a:r>
          </a:p>
          <a:p>
            <a:pPr lvl="1"/>
            <a:r>
              <a:rPr lang="en-US" dirty="0" smtClean="0"/>
              <a:t>Often interactive tasks</a:t>
            </a:r>
          </a:p>
          <a:p>
            <a:pPr lvl="1"/>
            <a:r>
              <a:rPr lang="en-US" dirty="0" smtClean="0"/>
              <a:t>Likely to remain I/O-Bound and/or Interactive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FD61-5C00-451D-BFF0-BAD1DB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14F9-8BC5-4909-BA8C-20EF5463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E51EB-79E9-419A-9A24-20D6B7A6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4C0E-D5CE-4B31-97FA-19B7937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 (MLFQ)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6CAF-A165-4151-A6A7-471167F0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Multiple queues, each of different priority</a:t>
            </a:r>
          </a:p>
          <a:p>
            <a:pPr lvl="1"/>
            <a:r>
              <a:rPr lang="en-US" dirty="0" smtClean="0"/>
              <a:t>Round Robin within each queue</a:t>
            </a:r>
          </a:p>
          <a:p>
            <a:pPr lvl="1"/>
            <a:r>
              <a:rPr lang="en-US" dirty="0" smtClean="0"/>
              <a:t>Different quantum length for each queue</a:t>
            </a:r>
          </a:p>
          <a:p>
            <a:r>
              <a:rPr lang="en-US" dirty="0" smtClean="0"/>
              <a:t>Favor I/O-bound jobs for interactivity</a:t>
            </a:r>
          </a:p>
          <a:p>
            <a:pPr lvl="1"/>
            <a:r>
              <a:rPr lang="en-US" dirty="0" smtClean="0"/>
              <a:t>Get click or kick off I/O transfer</a:t>
            </a:r>
          </a:p>
          <a:p>
            <a:r>
              <a:rPr lang="en-US" dirty="0" smtClean="0"/>
              <a:t>Low overhead for CPU bound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C615D-A875-44E9-9A2C-669A16BB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3B34-22A4-460D-AE61-D1870702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83AB-9811-461B-A7C9-6615B1D3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05AD81D-13B0-4097-A380-D9C2D6F38A37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1921375"/>
            <a:ext cx="3657600" cy="1828800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925AA1B8-A06A-4C44-B9E5-F50CC51B7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90BFD8F-C6D0-4198-8579-540CA878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532DCA-9052-487B-AB29-75B9F683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4208CC6-21E9-4DD6-8601-E020B8D344D4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226175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1FF42D2-0A44-46DE-8266-1AF7BCB4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A1F7D06-7C13-4BBA-94D8-C16D3B9E3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22F188F8-9671-4301-B0D9-5115B2A80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2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4C0E-D5CE-4B31-97FA-19B7937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 (MLFQ)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6CAF-A165-4151-A6A7-471167F0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Intuition: approximate SRTF by setting priority level proportional to burst length</a:t>
            </a:r>
          </a:p>
          <a:p>
            <a:r>
              <a:rPr lang="en-US" dirty="0" smtClean="0"/>
              <a:t>Job Exceeds Quantum: Drop to lower queue</a:t>
            </a:r>
          </a:p>
          <a:p>
            <a:r>
              <a:rPr lang="en-US" dirty="0" smtClean="0"/>
              <a:t>Job Doesn't Exceed Quantum: Raise to higher queue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C615D-A875-44E9-9A2C-669A16BB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3B34-22A4-460D-AE61-D1870702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83AB-9811-461B-A7C9-6615B1D3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05AD81D-13B0-4097-A380-D9C2D6F38A37}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1921375"/>
            <a:ext cx="3657600" cy="1828800"/>
            <a:chOff x="1872" y="1392"/>
            <a:chExt cx="2016" cy="1233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925AA1B8-A06A-4C44-B9E5-F50CC51B7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90BFD8F-C6D0-4198-8579-540CA878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4532DCA-9052-487B-AB29-75B9F683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64208CC6-21E9-4DD6-8601-E020B8D344D4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226175"/>
            <a:ext cx="3308350" cy="914400"/>
            <a:chOff x="3600" y="624"/>
            <a:chExt cx="2084" cy="576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21FF42D2-0A44-46DE-8266-1AF7BCB4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8A1F7D06-7C13-4BBA-94D8-C16D3B9E3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22F188F8-9671-4301-B0D9-5115B2A80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4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F80-B910-45FA-B535-D3B785B5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Spinlock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A25-1BB0-40AB-B5B3-5F37098B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Spinlock implementation: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value = 0; //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Acquire()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while (</a:t>
            </a:r>
            <a:r>
              <a:rPr lang="en-US" altLang="ko-KR" dirty="0" err="1" smtClean="0">
                <a:latin typeface="Consolas" panose="020B0609020204030204" pitchFamily="49" charset="0"/>
              </a:rPr>
              <a:t>test&amp;set</a:t>
            </a:r>
            <a:r>
              <a:rPr lang="en-US" altLang="ko-KR" dirty="0" smtClean="0">
                <a:latin typeface="Consolas" panose="020B0609020204030204" pitchFamily="49" charset="0"/>
              </a:rPr>
              <a:t>(value)) {}; // spin while busy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Release() {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  value = 0;                  // atomic store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altLang="ko-KR" dirty="0" smtClean="0"/>
              <a:t>Spinlock doesn’t put the calling thread to sleep—it just busy waits</a:t>
            </a:r>
          </a:p>
          <a:p>
            <a:pPr lvl="1"/>
            <a:r>
              <a:rPr lang="en-US" altLang="ko-KR" dirty="0" smtClean="0"/>
              <a:t>When might this be preferable?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8E4D-58B9-460A-B51F-F83EBAF1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FE5F-D120-4542-B713-5D06F060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B3F5-D6E1-4F25-9B88-060E9E00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C6F0-9427-4595-BF79-4FB98443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Feedback Queue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243E-9DA5-49C8-BC43-BE7EAA77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Approximates Shortest Remaining Time First</a:t>
            </a:r>
          </a:p>
          <a:p>
            <a:pPr lvl="1"/>
            <a:r>
              <a:rPr lang="en-US" smtClean="0"/>
              <a:t>CPU-bound have lowest priority (run last)</a:t>
            </a:r>
          </a:p>
          <a:p>
            <a:pPr lvl="1"/>
            <a:r>
              <a:rPr lang="en-US" smtClean="0"/>
              <a:t>I/O-bound (short CPU bursts) have highest priority</a:t>
            </a:r>
            <a:br>
              <a:rPr lang="en-US" smtClean="0"/>
            </a:br>
            <a:r>
              <a:rPr lang="en-US" smtClean="0"/>
              <a:t>(run first)</a:t>
            </a:r>
          </a:p>
          <a:p>
            <a:r>
              <a:rPr lang="en-US" smtClean="0"/>
              <a:t>Low overhead</a:t>
            </a:r>
          </a:p>
          <a:p>
            <a:pPr lvl="1"/>
            <a:r>
              <a:rPr lang="en-US" smtClean="0"/>
              <a:t>Easy to update priority of a job</a:t>
            </a:r>
          </a:p>
          <a:p>
            <a:pPr lvl="1"/>
            <a:r>
              <a:rPr lang="en-US" smtClean="0"/>
              <a:t>Easy to find next ready task to run</a:t>
            </a:r>
          </a:p>
          <a:p>
            <a:r>
              <a:rPr lang="en-US" smtClean="0"/>
              <a:t>Can a process cheat?</a:t>
            </a:r>
          </a:p>
          <a:p>
            <a:pPr lvl="1"/>
            <a:r>
              <a:rPr lang="en-US" smtClean="0"/>
              <a:t>Yes, add meaningless I/O operations (but has a cost)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A7B42-D354-49E9-A697-43B2F25B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E5926-39BE-4222-A3A5-C5C1A4FB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338AB-F4D4-437C-A750-780060AE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738A-CDD6-4A2F-B7F9-4F7F7F7E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Implement MLFQ in the Kernel?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03D7-1E9D-4E32-B62C-C37B49335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explicitly build the queue data structures</a:t>
            </a:r>
          </a:p>
          <a:p>
            <a:r>
              <a:rPr lang="en-US" dirty="0" smtClean="0"/>
              <a:t>Or, we can leverage priority-based scheduling!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4B6E-8E72-4F1E-BF1B-A18A056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5D1F-F500-4A74-91F7-6348C95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D1F78-4E4A-4889-900C-F090700C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57-B21F-4112-9B26-2D1EBB8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Policy Based on Priority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EF28-52B4-4731-B147-EF9EF105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Systems may try to set priorities according to some policy goal</a:t>
            </a:r>
          </a:p>
          <a:p>
            <a:r>
              <a:rPr lang="en-US" dirty="0" smtClean="0"/>
              <a:t>Example: Give interactive higher priority than long calculation</a:t>
            </a:r>
          </a:p>
          <a:p>
            <a:pPr lvl="1"/>
            <a:r>
              <a:rPr lang="en-US" dirty="0" smtClean="0"/>
              <a:t>Prefer jobs waiting on I/O to those consuming lots of CPU</a:t>
            </a:r>
          </a:p>
          <a:p>
            <a:r>
              <a:rPr lang="en-US" dirty="0" smtClean="0"/>
              <a:t>Try to achieve fairness: elevate priority of threads that don’t get CPU time (ad-hoc, bad if system overload)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A105-372E-478C-BA20-DE1B1446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0225-E415-45DE-96E7-7F3EC7EE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6942-EBDF-452B-8DD6-685E1AC8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96DCBD-20EF-4166-85DC-035BA72B68E8}"/>
              </a:ext>
            </a:extLst>
          </p:cNvPr>
          <p:cNvGrpSpPr/>
          <p:nvPr/>
        </p:nvGrpSpPr>
        <p:grpSpPr>
          <a:xfrm>
            <a:off x="2476500" y="1943100"/>
            <a:ext cx="5918200" cy="1871663"/>
            <a:chOff x="1600200" y="762000"/>
            <a:chExt cx="5461000" cy="15240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1C260AF-878E-4B6A-8B07-6A9E278C2B5A}"/>
                </a:ext>
              </a:extLst>
            </p:cNvPr>
            <p:cNvCxnSpPr>
              <a:endCxn id="41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C744981-755C-42FA-B5AA-AD5806864C3F}"/>
                </a:ext>
              </a:extLst>
            </p:cNvPr>
            <p:cNvCxnSpPr>
              <a:endCxn id="42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B9093-5234-4808-A3A2-2DA82FDC692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197022-39F1-46BE-BD8D-9DD048C668A0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6404F3-7260-45FE-9B13-623F4EC2988F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C134F1-72AE-4AD4-A1FF-EC7147D92665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D78581-3E0C-46B6-A32E-A0793CF2B039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29865A-36C2-4E73-96D7-6793B786E08B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70F19D-A4A8-4D86-9337-AF98C0081BCD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B15F05-4994-46CF-9578-649187D37A7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B44E42-F154-4C5B-B2D1-33969C3867FB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93279D-A3CB-4E17-A37D-D164A8CA971E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6C1A246-0D13-455D-815B-9D07F6D68C62}"/>
                </a:ext>
              </a:extLst>
            </p:cNvPr>
            <p:cNvCxnSpPr>
              <a:endCxn id="36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84D7315-80D6-485B-BEF1-43AB05F10A1B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1681A0-64A8-4FD1-9D16-C7A826E57200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A15A44-5397-44C2-910D-FBCE03B340F9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7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9D18A69-EB64-470B-B1FB-1828F4887FCA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Job 4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1689FA3-6CAA-4B46-AAB7-ADCAD30692FA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573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746-565F-4B3C-8DE9-51D5F025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4D13-40A6-4D4A-87BE-7CB1E1EA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First-Come First-Served</a:t>
            </a:r>
            <a:r>
              <a:rPr lang="en-US" dirty="0" smtClean="0"/>
              <a:t>: Simple, vulnerable to convoy effect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Round-Robin</a:t>
            </a:r>
            <a:r>
              <a:rPr lang="en-US" dirty="0" smtClean="0"/>
              <a:t>: Fixed CPU time quantum, cycle between ready threads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Priority</a:t>
            </a:r>
            <a:r>
              <a:rPr lang="en-US" dirty="0" smtClean="0"/>
              <a:t>: Respect differences in importance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Shortest Job/Remaining Time First</a:t>
            </a:r>
            <a:r>
              <a:rPr lang="en-US" dirty="0" smtClean="0"/>
              <a:t>: Optimal for average response time, but unrealistic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Multi-Level Feedback Queue</a:t>
            </a:r>
            <a:r>
              <a:rPr lang="en-US" dirty="0" smtClean="0"/>
              <a:t>: Use past behavior to approximate SRTF and mitigate overhead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4FDF-AB79-4E8F-8E4D-00B73D68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476C3-5B4A-4953-B002-1E9771C7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AE24-171F-486B-859D-3344787C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Multi-Core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19BE-0614-4A5D-A715-1547E857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Can we build </a:t>
            </a:r>
            <a:r>
              <a:rPr lang="en-US" altLang="ko-KR" dirty="0" err="1" smtClean="0"/>
              <a:t>test&amp;set</a:t>
            </a:r>
            <a:r>
              <a:rPr lang="en-US" altLang="ko-KR" dirty="0" smtClean="0"/>
              <a:t> locks without busy-waiting?</a:t>
            </a:r>
          </a:p>
          <a:p>
            <a:pPr lvl="1"/>
            <a:r>
              <a:rPr lang="en-US" altLang="ko-KR" dirty="0" smtClean="0"/>
              <a:t>Can’t entirely, but can minimize!</a:t>
            </a:r>
          </a:p>
          <a:p>
            <a:pPr lvl="1"/>
            <a:r>
              <a:rPr lang="en-US" altLang="ko-KR" dirty="0" smtClean="0"/>
              <a:t>Idea: only busy-wait to atomically check lock value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Note: sleep has to be sure to reset the guard variable</a:t>
            </a:r>
          </a:p>
          <a:p>
            <a:pPr lvl="1"/>
            <a:r>
              <a:rPr lang="en-US" altLang="ko-KR" dirty="0" smtClean="0"/>
              <a:t>Why can’t we do it just before or just after the sleep?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EB6F-04EA-433F-92BE-8EC09B47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290A-684C-4F34-A27B-DE63263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EDB3-DA17-4C67-8608-82CA2D37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31D945-3296-45FA-9F38-10591FC6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67206"/>
            <a:ext cx="4662487" cy="24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2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2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2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sz="1200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</a:t>
            </a:r>
            <a:r>
              <a:rPr lang="en-US" altLang="en-US" sz="1200" b="0" dirty="0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)) /**/;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if anyone on wait queue {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2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sz="12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2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10F605D2-C136-4AFE-B7DC-F7F971608D06}"/>
              </a:ext>
            </a:extLst>
          </p:cNvPr>
          <p:cNvGrpSpPr>
            <a:grpSpLocks/>
          </p:cNvGrpSpPr>
          <p:nvPr/>
        </p:nvGrpSpPr>
        <p:grpSpPr bwMode="auto">
          <a:xfrm>
            <a:off x="1410114" y="1857375"/>
            <a:ext cx="4833938" cy="3562351"/>
            <a:chOff x="258" y="1248"/>
            <a:chExt cx="3045" cy="2244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162A227-EC73-435D-9290-CF11F61D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" y="1805"/>
              <a:ext cx="3045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2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guard = 0;</a:t>
              </a:r>
            </a:p>
            <a:p>
              <a:pPr algn="l"/>
              <a:r>
                <a:rPr lang="en-US" altLang="en-US" sz="1200" b="0" dirty="0" err="1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2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 value = FREE;</a:t>
              </a:r>
            </a:p>
            <a:p>
              <a:pPr algn="l"/>
              <a:endParaRPr lang="en-US" altLang="en-US" sz="12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// Short busy-wait time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while (</a:t>
              </a:r>
              <a:r>
                <a:rPr lang="en-US" altLang="en-US" sz="12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(guard</a:t>
              </a:r>
              <a:r>
                <a:rPr lang="en-US" altLang="en-US" sz="12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)) /**/;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/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if (</a:t>
              </a:r>
              <a:r>
                <a:rPr lang="en-US" altLang="en-US" sz="12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== BUSY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</a:p>
            <a:p>
              <a:pPr algn="l"/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200" b="0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() &amp; 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;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} else {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2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 BUSY;</a:t>
              </a: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/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0;</a:t>
              </a:r>
              <a:br>
                <a:rPr lang="en-US" altLang="en-US" sz="12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2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B61CD74D-455A-43A0-B4F1-0206171159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248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BD95-BA23-4E38-B158-1B388515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 err="1" smtClean="0"/>
              <a:t>test&amp;test&amp;set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A02C-1947-4E78-BC5F-3416958DE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A better spinlock solution: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 = 0; //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Acquire() {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do {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  while(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) /**/;       // Wait until might be free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} while(</a:t>
            </a:r>
            <a:r>
              <a:rPr lang="en-US" altLang="ko-KR" dirty="0" err="1" smtClean="0">
                <a:latin typeface="Consolas" panose="020B0609020204030204" pitchFamily="49" charset="0"/>
              </a:rPr>
              <a:t>test&amp;set</a:t>
            </a:r>
            <a:r>
              <a:rPr lang="en-US" altLang="ko-KR" dirty="0" smtClean="0">
                <a:latin typeface="Consolas" panose="020B0609020204030204" pitchFamily="49" charset="0"/>
              </a:rPr>
              <a:t>(&amp;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)); // exit if get lock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buNone/>
            </a:pPr>
            <a:endParaRPr lang="en-US" altLang="ko-KR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Release() {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  </a:t>
            </a:r>
            <a:r>
              <a:rPr lang="en-US" altLang="ko-KR" dirty="0" err="1" smtClean="0">
                <a:latin typeface="Consolas" panose="020B0609020204030204" pitchFamily="49" charset="0"/>
              </a:rPr>
              <a:t>mylock</a:t>
            </a:r>
            <a:r>
              <a:rPr lang="en-US" altLang="ko-KR" dirty="0" smtClean="0">
                <a:latin typeface="Consolas" panose="020B0609020204030204" pitchFamily="49" charset="0"/>
              </a:rPr>
              <a:t> = 0;</a:t>
            </a:r>
          </a:p>
          <a:p>
            <a:pPr marL="274320" lvl="1" indent="0">
              <a:buNone/>
            </a:pPr>
            <a:r>
              <a:rPr lang="en-US" altLang="ko-KR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altLang="ko-KR" dirty="0" smtClean="0"/>
              <a:t>Explanation:</a:t>
            </a:r>
          </a:p>
          <a:p>
            <a:pPr lvl="1"/>
            <a:r>
              <a:rPr lang="en-US" altLang="ko-KR" dirty="0" smtClean="0"/>
              <a:t>Wait until lock might be free (only reading – stays in cache)</a:t>
            </a:r>
          </a:p>
          <a:p>
            <a:pPr lvl="1"/>
            <a:r>
              <a:rPr lang="en-US" altLang="ko-KR" dirty="0" smtClean="0"/>
              <a:t>Then, try to grab lock with </a:t>
            </a:r>
            <a:r>
              <a:rPr lang="en-US" altLang="ko-KR" dirty="0" err="1" smtClean="0"/>
              <a:t>test&amp;set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Repeat if fail to actually get lock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Busy-Waiting</a:t>
            </a:r>
            <a:r>
              <a:rPr lang="en-US" altLang="ko-KR" dirty="0" smtClean="0"/>
              <a:t>: no longer impacts other processors!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8A729-025A-4EBF-8C76-484EDDFE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3C92-D630-45E0-8CA0-1AE1B0AF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9B4EB-EED7-42C8-8B05-AA7A5A12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626-6CAF-4545-B750-C59A8494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</a:t>
            </a:r>
            <a:r>
              <a:rPr lang="en-US" dirty="0" err="1" smtClean="0">
                <a:latin typeface="Consolas" panose="020B0609020204030204" pitchFamily="49" charset="0"/>
              </a:rPr>
              <a:t>futex</a:t>
            </a:r>
            <a:r>
              <a:rPr lang="en-US" dirty="0" smtClean="0"/>
              <a:t>: Fast </a:t>
            </a:r>
            <a:r>
              <a:rPr lang="en-US" dirty="0" err="1" smtClean="0"/>
              <a:t>Userspace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59F1-E5B6-48E1-987F-5DDF5816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latin typeface="Consolas" panose="020B0609020204030204" pitchFamily="49" charset="0"/>
              </a:rPr>
              <a:t>uaddr</a:t>
            </a:r>
            <a:r>
              <a:rPr lang="en-US" dirty="0" smtClean="0"/>
              <a:t> points to a 32-bit value in user space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futex_op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FUTEX_WAIT</a:t>
            </a:r>
            <a:r>
              <a:rPr lang="en-US" dirty="0" smtClean="0"/>
              <a:t> – if </a:t>
            </a:r>
            <a:r>
              <a:rPr lang="en-US" dirty="0" err="1" smtClean="0"/>
              <a:t>val</a:t>
            </a:r>
            <a:r>
              <a:rPr lang="en-US" dirty="0" smtClean="0"/>
              <a:t> == *</a:t>
            </a:r>
            <a:r>
              <a:rPr lang="en-US" dirty="0" err="1" smtClean="0"/>
              <a:t>uaddr</a:t>
            </a:r>
            <a:r>
              <a:rPr lang="en-US" dirty="0" smtClean="0"/>
              <a:t> sleep till </a:t>
            </a:r>
            <a:r>
              <a:rPr lang="en-US" dirty="0">
                <a:latin typeface="Consolas" panose="020B0609020204030204" pitchFamily="49" charset="0"/>
              </a:rPr>
              <a:t>FUTEX_WAIT</a:t>
            </a:r>
          </a:p>
          <a:p>
            <a:pPr lvl="2"/>
            <a:r>
              <a:rPr lang="en-US" dirty="0" smtClean="0"/>
              <a:t>Atomic check that condition still holds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FUTEX_WAKE</a:t>
            </a:r>
            <a:r>
              <a:rPr lang="en-US" dirty="0" smtClean="0"/>
              <a:t> – wake up at most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 smtClean="0"/>
              <a:t> waiting threads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FUTEX_FD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FUTEX_WAKE_OP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FUTEX_CMP_REQUEUE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timeout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ptr</a:t>
            </a:r>
            <a:r>
              <a:rPr lang="en-US" dirty="0" smtClean="0"/>
              <a:t> to a </a:t>
            </a:r>
            <a:r>
              <a:rPr lang="en-US" dirty="0" err="1">
                <a:latin typeface="Consolas" panose="020B0609020204030204" pitchFamily="49" charset="0"/>
              </a:rPr>
              <a:t>timespec</a:t>
            </a:r>
            <a:r>
              <a:rPr lang="en-US" dirty="0" smtClean="0"/>
              <a:t> structure that specifies a timeout for the op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9A28-C4BA-4C57-8A8A-F6CBC4F4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36E3-F857-434D-BFE3-2DAC65FF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94B42-0AC7-449A-ABDF-EE56E3CF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02215-E8C6-4049-B3B2-D96C2751B9C0}"/>
              </a:ext>
            </a:extLst>
          </p:cNvPr>
          <p:cNvSpPr/>
          <p:nvPr/>
        </p:nvSpPr>
        <p:spPr>
          <a:xfrm>
            <a:off x="1387238" y="1828800"/>
            <a:ext cx="8153400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linux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/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futex.h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#include &lt;sys/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time.h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endParaRPr lang="en-US" sz="2000" dirty="0">
              <a:solidFill>
                <a:srgbClr val="502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int 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futex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(int *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,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	const struct </a:t>
            </a:r>
            <a:r>
              <a:rPr lang="en-US" sz="2000" dirty="0" err="1">
                <a:solidFill>
                  <a:srgbClr val="502000"/>
                </a:solidFill>
                <a:latin typeface="Consolas" panose="020B0609020204030204" pitchFamily="49" charset="0"/>
              </a:rPr>
              <a:t>timespec</a:t>
            </a:r>
            <a:r>
              <a:rPr lang="en-US" sz="2000" dirty="0">
                <a:solidFill>
                  <a:srgbClr val="502000"/>
                </a:solidFill>
                <a:latin typeface="Consolas" panose="020B0609020204030204" pitchFamily="49" charset="0"/>
              </a:rPr>
              <a:t> *</a:t>
            </a:r>
            <a:r>
              <a:rPr lang="en-US" sz="2000" i="1" dirty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sz="2000" i="1" dirty="0">
                <a:solidFill>
                  <a:srgbClr val="502000"/>
                </a:solidFill>
                <a:latin typeface="Consolas" panose="020B0609020204030204" pitchFamily="49" charset="0"/>
              </a:rPr>
              <a:t> );</a:t>
            </a:r>
            <a:endParaRPr lang="en-US" sz="2000" dirty="0">
              <a:solidFill>
                <a:srgbClr val="502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>
            <a:extLst>
              <a:ext uri="{FF2B5EF4-FFF2-40B4-BE49-F238E27FC236}">
                <a16:creationId xmlns:a16="http://schemas.microsoft.com/office/drawing/2014/main" id="{10F605D2-C136-4AFE-B7DC-F7F971608D06}"/>
              </a:ext>
            </a:extLst>
          </p:cNvPr>
          <p:cNvGrpSpPr>
            <a:grpSpLocks/>
          </p:cNvGrpSpPr>
          <p:nvPr/>
        </p:nvGrpSpPr>
        <p:grpSpPr bwMode="auto">
          <a:xfrm>
            <a:off x="1261872" y="1843722"/>
            <a:ext cx="5689601" cy="2462213"/>
            <a:chOff x="-136" y="1152"/>
            <a:chExt cx="3584" cy="1551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162A227-EC73-435D-9290-CF11F61D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6" y="1152"/>
              <a:ext cx="3584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int value = 0; // free</a:t>
              </a:r>
            </a:p>
            <a:p>
              <a:pPr algn="l"/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bool 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 = false;</a:t>
              </a:r>
            </a:p>
            <a:p>
              <a:pPr algn="l"/>
              <a:endParaRPr lang="en-US" altLang="en-US" sz="14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while (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(value)</a:t>
              </a: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4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(&amp;value, FUTEX_WAIT, 1);</a:t>
              </a:r>
            </a:p>
            <a:p>
              <a:pPr algn="l"/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		// </a:t>
              </a:r>
              <a:r>
                <a:rPr lang="en-US" altLang="en-US" sz="1400" b="0" dirty="0" err="1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400" b="0" dirty="0">
                  <a:solidFill>
                    <a:schemeClr val="accent5"/>
                  </a:solidFill>
                  <a:latin typeface="Consolas" charset="0"/>
                  <a:ea typeface="Consolas" charset="0"/>
                  <a:cs typeface="Consolas" charset="0"/>
                </a:rPr>
                <a:t>: sleep if lock is acquired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4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4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B61CD74D-455A-43A0-B4F1-0206171159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248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 err="1" smtClean="0"/>
              <a:t>Userspace</a:t>
            </a:r>
            <a:r>
              <a:rPr lang="en-US" dirty="0" smtClean="0"/>
              <a:t> Locks with </a:t>
            </a:r>
            <a:r>
              <a:rPr lang="en-US" dirty="0" err="1" smtClean="0"/>
              <a:t>futex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52B3-0CDC-454B-890D-1FD10A575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</a:t>
            </a:r>
            <a:r>
              <a:rPr lang="en-US" dirty="0" err="1" smtClean="0"/>
              <a:t>syscall</a:t>
            </a:r>
            <a:r>
              <a:rPr lang="en-US" dirty="0" smtClean="0"/>
              <a:t>-free in the uncontended case</a:t>
            </a:r>
          </a:p>
          <a:p>
            <a:pPr lvl="1"/>
            <a:r>
              <a:rPr lang="en-US" dirty="0" smtClean="0"/>
              <a:t>Temporarily falls back to </a:t>
            </a:r>
            <a:r>
              <a:rPr lang="en-US" dirty="0" err="1" smtClean="0"/>
              <a:t>syscalls</a:t>
            </a:r>
            <a:r>
              <a:rPr lang="en-US" dirty="0" smtClean="0"/>
              <a:t> if multiple waiters, or concurrent acquire/release</a:t>
            </a:r>
          </a:p>
          <a:p>
            <a:r>
              <a:rPr lang="en-US" dirty="0" smtClean="0"/>
              <a:t>But it can be considerably optimized!</a:t>
            </a:r>
          </a:p>
          <a:p>
            <a:pPr lvl="1"/>
            <a:r>
              <a:rPr lang="en-US" dirty="0" smtClean="0"/>
              <a:t>See “</a:t>
            </a:r>
            <a:r>
              <a:rPr lang="en-US" dirty="0" err="1" smtClean="0">
                <a:hlinkClick r:id="rId2"/>
              </a:rPr>
              <a:t>Futexes</a:t>
            </a:r>
            <a:r>
              <a:rPr lang="en-US" dirty="0" smtClean="0">
                <a:hlinkClick r:id="rId2"/>
              </a:rPr>
              <a:t> are Tricky</a:t>
            </a:r>
            <a:r>
              <a:rPr lang="en-US" dirty="0" smtClean="0"/>
              <a:t>” by Ulrich </a:t>
            </a:r>
            <a:r>
              <a:rPr lang="en-US" dirty="0" err="1" smtClean="0"/>
              <a:t>Drepper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EB6F-04EA-433F-92BE-8EC09B47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3/24/2026, Lecture 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290A-684C-4F34-A27B-DE63263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EDB3-DA17-4C67-8608-82CA2D37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31D945-3296-45FA-9F38-10591FC6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1870504"/>
            <a:ext cx="4733353" cy="23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value = 0;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4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 = false;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400" b="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(&amp;value, FUTEX_WAKE, 1);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		// </a:t>
            </a:r>
            <a:r>
              <a:rPr lang="en-US" altLang="en-US" sz="1400" b="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400" b="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: wake up a sleeping thread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400" b="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sz="1400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599</TotalTime>
  <Words>3895</Words>
  <Application>Microsoft Office PowerPoint</Application>
  <PresentationFormat>Widescreen</PresentationFormat>
  <Paragraphs>807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맑은 고딕</vt:lpstr>
      <vt:lpstr>Arial</vt:lpstr>
      <vt:lpstr>Calibri</vt:lpstr>
      <vt:lpstr>Cambria Math</vt:lpstr>
      <vt:lpstr>Century Schoolbook</vt:lpstr>
      <vt:lpstr>Comic Sans MS</vt:lpstr>
      <vt:lpstr>Consolas</vt:lpstr>
      <vt:lpstr>Courier New</vt:lpstr>
      <vt:lpstr>Gill Sans</vt:lpstr>
      <vt:lpstr>Gill Sans Light</vt:lpstr>
      <vt:lpstr>굴림</vt:lpstr>
      <vt:lpstr>Symbol</vt:lpstr>
      <vt:lpstr>Wingdings 2</vt:lpstr>
      <vt:lpstr>View</vt:lpstr>
      <vt:lpstr>Scheduling 1: Concepts and Classic Policies</vt:lpstr>
      <vt:lpstr>Recall: “Too Much Milk”</vt:lpstr>
      <vt:lpstr>Recall: Single-Core Lock Implementation</vt:lpstr>
      <vt:lpstr>Recall: Re-enable Interrupts when Waiting</vt:lpstr>
      <vt:lpstr>Recall: Spinlock</vt:lpstr>
      <vt:lpstr>Recall: Multi-Core Lock Implementation</vt:lpstr>
      <vt:lpstr>Recall: test&amp;test&amp;set</vt:lpstr>
      <vt:lpstr>Recall: Linux futex: Fast Userspace Mutex</vt:lpstr>
      <vt:lpstr>Recall: Userspace Locks with futex</vt:lpstr>
      <vt:lpstr>Scheduling</vt:lpstr>
      <vt:lpstr>Today: Scheduling</vt:lpstr>
      <vt:lpstr>Scheduling Opportunities</vt:lpstr>
      <vt:lpstr>Broader Take on Scheduling</vt:lpstr>
      <vt:lpstr>Scheduling: All About Queues</vt:lpstr>
      <vt:lpstr>Scheduling: All About Trade-Offs</vt:lpstr>
      <vt:lpstr>CPU and I/O Bursts</vt:lpstr>
      <vt:lpstr>Evaluating Schedulers</vt:lpstr>
      <vt:lpstr>Discussion: Scheduling Assumptions</vt:lpstr>
      <vt:lpstr>Scheduling Assumptions</vt:lpstr>
      <vt:lpstr>First-Come, First-Served Scheduling (FCFS)</vt:lpstr>
      <vt:lpstr>First-Come, First-Served Scheduling (FCFS)</vt:lpstr>
      <vt:lpstr>Slightly Different Arrival Order?</vt:lpstr>
      <vt:lpstr>How to Implement FCFS in the Kernel?</vt:lpstr>
      <vt:lpstr>Convoy Effect</vt:lpstr>
      <vt:lpstr>First-Come, First-Serve Scheduling</vt:lpstr>
      <vt:lpstr>Announcements</vt:lpstr>
      <vt:lpstr>Round-Robin Scheduling (RR)</vt:lpstr>
      <vt:lpstr>Example From Earlier (Q=10)</vt:lpstr>
      <vt:lpstr>Another Example (Q=20)</vt:lpstr>
      <vt:lpstr>Round-Robin Quantum</vt:lpstr>
      <vt:lpstr>Decrease Response Time</vt:lpstr>
      <vt:lpstr>Same Response Time</vt:lpstr>
      <vt:lpstr>Increase Response Time</vt:lpstr>
      <vt:lpstr>How to Implement RR in the Kernel?</vt:lpstr>
      <vt:lpstr>Discussion: Round-Robin Scheduling</vt:lpstr>
      <vt:lpstr>Priority</vt:lpstr>
      <vt:lpstr>Priority Scheduler</vt:lpstr>
      <vt:lpstr>How to Implement Priority Scheduling in the Kernel?</vt:lpstr>
      <vt:lpstr>Adaptive Scheduling</vt:lpstr>
      <vt:lpstr>Policy Based on Priority Scheduling</vt:lpstr>
      <vt:lpstr>Adaptive Scheduling</vt:lpstr>
      <vt:lpstr>What if we knew how long each CPU burst will be, in advance?</vt:lpstr>
      <vt:lpstr>SRTF Example  (Shortest Remaining Time First)</vt:lpstr>
      <vt:lpstr>SRTF Example  (Shortest Remaining Time First)</vt:lpstr>
      <vt:lpstr>Discussion: SJF and SRTF</vt:lpstr>
      <vt:lpstr>Adaptive Scheduling</vt:lpstr>
      <vt:lpstr>Predicting Future Behavior</vt:lpstr>
      <vt:lpstr>Multi-Level Feedback Queue (MLFQ)</vt:lpstr>
      <vt:lpstr>Multi-Level Feedback Queue (MLFQ)</vt:lpstr>
      <vt:lpstr>Multi-Level Feedback Queue</vt:lpstr>
      <vt:lpstr>How to Implement MLFQ in the Kernel?</vt:lpstr>
      <vt:lpstr>Recall: Policy Based on Priority Scheduling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203</cp:revision>
  <dcterms:created xsi:type="dcterms:W3CDTF">2024-06-27T20:10:03Z</dcterms:created>
  <dcterms:modified xsi:type="dcterms:W3CDTF">2026-03-21T22:41:32Z</dcterms:modified>
</cp:coreProperties>
</file>